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65" r:id="rId5"/>
    <p:sldId id="269"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2020/6/4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32841FB5-6394-4B61-AD7A-9926A8D96033}"/>
              </a:ext>
            </a:extLst>
          </p:cNvPr>
          <p:cNvSpPr>
            <a:spLocks noGrp="1"/>
          </p:cNvSpPr>
          <p:nvPr>
            <p:ph type="ctrTitle"/>
          </p:nvPr>
        </p:nvSpPr>
        <p:spPr>
          <a:xfrm>
            <a:off x="119643" y="1122363"/>
            <a:ext cx="12039685" cy="2387600"/>
          </a:xfrm>
        </p:spPr>
        <p:txBody>
          <a:bodyPr>
            <a:normAutofit/>
          </a:bodyPr>
          <a:lstStyle/>
          <a:p>
            <a:r>
              <a:rPr lang="en-US" dirty="0"/>
              <a:t>WF on </a:t>
            </a:r>
            <a:r>
              <a:rPr lang="en-US" dirty="0" smtClean="0"/>
              <a:t>intra-band UL non-contiguous CA UE capability</a:t>
            </a:r>
            <a:endParaRPr lang="en-US" dirty="0"/>
          </a:p>
        </p:txBody>
      </p:sp>
      <p:sp>
        <p:nvSpPr>
          <p:cNvPr id="5" name="Subtitle 2">
            <a:extLst>
              <a:ext uri="{FF2B5EF4-FFF2-40B4-BE49-F238E27FC236}">
                <a16:creationId xmlns:a16="http://schemas.microsoft.com/office/drawing/2014/main" xmlns="" id="{8677E230-623E-4B23-8128-061E597F1AF1}"/>
              </a:ext>
            </a:extLst>
          </p:cNvPr>
          <p:cNvSpPr>
            <a:spLocks noGrp="1"/>
          </p:cNvSpPr>
          <p:nvPr>
            <p:ph type="subTitle" idx="1"/>
          </p:nvPr>
        </p:nvSpPr>
        <p:spPr>
          <a:xfrm>
            <a:off x="1524000" y="3602038"/>
            <a:ext cx="9144000" cy="1655762"/>
          </a:xfrm>
        </p:spPr>
        <p:txBody>
          <a:bodyPr/>
          <a:lstStyle/>
          <a:p>
            <a:r>
              <a:rPr lang="en-US" dirty="0" smtClean="0"/>
              <a:t>Huawei, </a:t>
            </a:r>
            <a:r>
              <a:rPr lang="en-US" dirty="0" err="1" smtClean="0"/>
              <a:t>HiSilicon</a:t>
            </a:r>
            <a:r>
              <a:rPr lang="en-US" dirty="0" smtClean="0"/>
              <a:t>, [ ]</a:t>
            </a:r>
            <a:endParaRPr lang="en-US" dirty="0"/>
          </a:p>
        </p:txBody>
      </p:sp>
      <p:sp>
        <p:nvSpPr>
          <p:cNvPr id="6" name="TextBox 3">
            <a:extLst>
              <a:ext uri="{FF2B5EF4-FFF2-40B4-BE49-F238E27FC236}">
                <a16:creationId xmlns:a16="http://schemas.microsoft.com/office/drawing/2014/main" xmlns="" id="{5BB3C6A5-B872-4979-A917-7B860739811B}"/>
              </a:ext>
            </a:extLst>
          </p:cNvPr>
          <p:cNvSpPr txBox="1"/>
          <p:nvPr/>
        </p:nvSpPr>
        <p:spPr>
          <a:xfrm>
            <a:off x="9425569" y="151162"/>
            <a:ext cx="2483556" cy="369332"/>
          </a:xfrm>
          <a:prstGeom prst="rect">
            <a:avLst/>
          </a:prstGeom>
          <a:noFill/>
        </p:spPr>
        <p:txBody>
          <a:bodyPr wrap="square" rtlCol="0">
            <a:spAutoFit/>
          </a:bodyPr>
          <a:lstStyle/>
          <a:p>
            <a:pPr algn="r"/>
            <a:r>
              <a:rPr lang="en-GB" altLang="zh-CN" b="1" dirty="0" smtClean="0"/>
              <a:t>R4-2008470</a:t>
            </a:r>
            <a:endParaRPr lang="en-US" b="1" dirty="0"/>
          </a:p>
        </p:txBody>
      </p:sp>
      <p:sp>
        <p:nvSpPr>
          <p:cNvPr id="7" name="TextBox 4">
            <a:extLst>
              <a:ext uri="{FF2B5EF4-FFF2-40B4-BE49-F238E27FC236}">
                <a16:creationId xmlns:a16="http://schemas.microsoft.com/office/drawing/2014/main" xmlns="" id="{961EBA95-7131-4683-B8EE-049359931A13}"/>
              </a:ext>
            </a:extLst>
          </p:cNvPr>
          <p:cNvSpPr txBox="1"/>
          <p:nvPr/>
        </p:nvSpPr>
        <p:spPr>
          <a:xfrm>
            <a:off x="98439" y="-28284"/>
            <a:ext cx="4135809" cy="923330"/>
          </a:xfrm>
          <a:prstGeom prst="rect">
            <a:avLst/>
          </a:prstGeom>
          <a:noFill/>
        </p:spPr>
        <p:txBody>
          <a:bodyPr wrap="square" rtlCol="0">
            <a:spAutoFit/>
          </a:bodyPr>
          <a:lstStyle/>
          <a:p>
            <a:r>
              <a:rPr lang="en-US" b="1" dirty="0"/>
              <a:t>3GPP TSG-RAN WG4 #</a:t>
            </a:r>
            <a:r>
              <a:rPr lang="en-US" b="1" dirty="0" smtClean="0"/>
              <a:t>95-e</a:t>
            </a:r>
            <a:endParaRPr lang="en-US" b="1" dirty="0"/>
          </a:p>
          <a:p>
            <a:r>
              <a:rPr lang="en-US" b="1" dirty="0" smtClean="0"/>
              <a:t>May 25</a:t>
            </a:r>
            <a:r>
              <a:rPr lang="en-US" b="1" baseline="30000" dirty="0" smtClean="0"/>
              <a:t>th</a:t>
            </a:r>
            <a:r>
              <a:rPr lang="en-US" b="1" dirty="0" smtClean="0"/>
              <a:t> – June 5</a:t>
            </a:r>
            <a:r>
              <a:rPr lang="en-US" b="1" baseline="30000" dirty="0" smtClean="0"/>
              <a:t>th</a:t>
            </a:r>
            <a:r>
              <a:rPr lang="en-US" b="1" dirty="0"/>
              <a:t>, </a:t>
            </a:r>
            <a:r>
              <a:rPr lang="en-US" b="1" dirty="0" smtClean="0"/>
              <a:t>2020</a:t>
            </a:r>
            <a:endParaRPr lang="en-US" b="1" dirty="0"/>
          </a:p>
          <a:p>
            <a:r>
              <a:rPr lang="en-US" b="1" dirty="0" smtClean="0"/>
              <a:t>Electronic meeting</a:t>
            </a:r>
            <a:endParaRPr lang="en-US" b="1" dirty="0"/>
          </a:p>
        </p:txBody>
      </p:sp>
    </p:spTree>
    <p:extLst>
      <p:ext uri="{BB962C8B-B14F-4D97-AF65-F5344CB8AC3E}">
        <p14:creationId xmlns:p14="http://schemas.microsoft.com/office/powerpoint/2010/main" val="1444337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5" y="-5808"/>
            <a:ext cx="10515600" cy="557900"/>
          </a:xfrm>
        </p:spPr>
        <p:txBody>
          <a:bodyPr>
            <a:noAutofit/>
          </a:bodyPr>
          <a:lstStyle/>
          <a:p>
            <a:r>
              <a:rPr lang="en-US" altLang="zh-CN" sz="3600" b="1" dirty="0" smtClean="0">
                <a:latin typeface="+mn-lt"/>
              </a:rPr>
              <a:t>Background</a:t>
            </a:r>
            <a:endParaRPr lang="zh-CN" altLang="en-US" sz="3600" b="1" dirty="0">
              <a:latin typeface="+mn-lt"/>
            </a:endParaRPr>
          </a:p>
        </p:txBody>
      </p:sp>
      <p:sp>
        <p:nvSpPr>
          <p:cNvPr id="3" name="文本框 2"/>
          <p:cNvSpPr txBox="1"/>
          <p:nvPr/>
        </p:nvSpPr>
        <p:spPr>
          <a:xfrm>
            <a:off x="57664" y="617455"/>
            <a:ext cx="11911914" cy="3416320"/>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US" altLang="zh-CN" b="1" dirty="0" smtClean="0"/>
              <a:t>Why the current CA signaling is not sufficient for Rel-16 UL NC CA</a:t>
            </a:r>
          </a:p>
          <a:p>
            <a:pPr marL="285750" indent="-285750">
              <a:lnSpc>
                <a:spcPct val="150000"/>
              </a:lnSpc>
              <a:buFont typeface="Arial" panose="020B0604020202020204" pitchFamily="34" charset="0"/>
              <a:buChar char="•"/>
            </a:pPr>
            <a:r>
              <a:rPr lang="en-US" altLang="zh-CN" b="1" dirty="0" smtClean="0"/>
              <a:t>NR intra-band UL NC CA can be supported by 1PA or 2PA architecture which is depending on the frequency separation. The UE may support the UL NC CA with different frequency separation with different PA architecture</a:t>
            </a:r>
          </a:p>
          <a:p>
            <a:pPr marL="742950" lvl="1" indent="-285750">
              <a:lnSpc>
                <a:spcPct val="150000"/>
              </a:lnSpc>
              <a:buFont typeface="Arial" panose="020B0604020202020204" pitchFamily="34" charset="0"/>
              <a:buChar char="•"/>
            </a:pPr>
            <a:r>
              <a:rPr lang="en-US" altLang="zh-CN" dirty="0" smtClean="0"/>
              <a:t>Frequency separation: the maximum bandwidth including CCs and the gap between CCs</a:t>
            </a:r>
          </a:p>
          <a:p>
            <a:pPr marL="285750" indent="-285750">
              <a:lnSpc>
                <a:spcPct val="150000"/>
              </a:lnSpc>
              <a:buFont typeface="Arial" panose="020B0604020202020204" pitchFamily="34" charset="0"/>
              <a:buChar char="•"/>
            </a:pPr>
            <a:r>
              <a:rPr lang="en-US" altLang="zh-CN" dirty="0" smtClean="0"/>
              <a:t>UE need to report the max MIMO UE capability for 1PA architecture and 2PA architecture respectively</a:t>
            </a:r>
          </a:p>
          <a:p>
            <a:pPr marL="742950" lvl="1" indent="-285750">
              <a:lnSpc>
                <a:spcPct val="150000"/>
              </a:lnSpc>
              <a:buFont typeface="Arial" panose="020B0604020202020204" pitchFamily="34" charset="0"/>
              <a:buChar char="•"/>
            </a:pPr>
            <a:r>
              <a:rPr lang="en-US" altLang="zh-CN" dirty="0" smtClean="0"/>
              <a:t>When PA architecture capability changes for different frequency separation, the max MIMO capability maybe changed</a:t>
            </a:r>
          </a:p>
          <a:p>
            <a:pPr marL="1200150" lvl="2" indent="-285750">
              <a:lnSpc>
                <a:spcPct val="150000"/>
              </a:lnSpc>
              <a:buFont typeface="Arial" panose="020B0604020202020204" pitchFamily="34" charset="0"/>
              <a:buChar char="•"/>
            </a:pPr>
            <a:r>
              <a:rPr lang="en-US" altLang="zh-CN" dirty="0" smtClean="0"/>
              <a:t>For 1PA architecture on CA support, UE need to have 2PA/</a:t>
            </a:r>
            <a:r>
              <a:rPr lang="en-US" altLang="zh-CN" dirty="0" err="1" smtClean="0"/>
              <a:t>Tx</a:t>
            </a:r>
            <a:r>
              <a:rPr lang="en-US" altLang="zh-CN" dirty="0" smtClean="0"/>
              <a:t> chain to support UL MIMO.</a:t>
            </a:r>
          </a:p>
          <a:p>
            <a:pPr marL="1200150" lvl="2" indent="-285750">
              <a:lnSpc>
                <a:spcPct val="150000"/>
              </a:lnSpc>
              <a:buFont typeface="Arial" panose="020B0604020202020204" pitchFamily="34" charset="0"/>
              <a:buChar char="•"/>
            </a:pPr>
            <a:r>
              <a:rPr lang="en-US" altLang="zh-CN" dirty="0" smtClean="0"/>
              <a:t>For 2PA architecture on CA support, UE need to have 4PA/</a:t>
            </a:r>
            <a:r>
              <a:rPr lang="en-US" altLang="zh-CN" dirty="0" err="1" smtClean="0"/>
              <a:t>Tx</a:t>
            </a:r>
            <a:r>
              <a:rPr lang="en-US" altLang="zh-CN" dirty="0" smtClean="0"/>
              <a:t> chain to support UL MIMO.</a:t>
            </a:r>
          </a:p>
        </p:txBody>
      </p:sp>
    </p:spTree>
    <p:extLst>
      <p:ext uri="{BB962C8B-B14F-4D97-AF65-F5344CB8AC3E}">
        <p14:creationId xmlns:p14="http://schemas.microsoft.com/office/powerpoint/2010/main" val="265667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140" y="-74081"/>
            <a:ext cx="11824686" cy="649859"/>
          </a:xfrm>
        </p:spPr>
        <p:txBody>
          <a:bodyPr>
            <a:normAutofit/>
          </a:bodyPr>
          <a:lstStyle/>
          <a:p>
            <a:r>
              <a:rPr lang="en-US" altLang="zh-CN" sz="3200" b="1" dirty="0" smtClean="0">
                <a:latin typeface="Calibri" panose="020F0502020204030204" pitchFamily="34" charset="0"/>
                <a:cs typeface="Calibri" panose="020F0502020204030204" pitchFamily="34" charset="0"/>
              </a:rPr>
              <a:t>WF on Signaling on UL NC CA</a:t>
            </a:r>
            <a:endParaRPr lang="zh-CN" altLang="en-US" sz="3200" b="1" baseline="-25000" dirty="0">
              <a:latin typeface="Calibri" panose="020F0502020204030204" pitchFamily="34" charset="0"/>
              <a:cs typeface="Calibri" panose="020F0502020204030204" pitchFamily="34" charset="0"/>
            </a:endParaRPr>
          </a:p>
        </p:txBody>
      </p:sp>
      <p:sp>
        <p:nvSpPr>
          <p:cNvPr id="11"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文本框 2"/>
          <p:cNvSpPr txBox="1"/>
          <p:nvPr/>
        </p:nvSpPr>
        <p:spPr>
          <a:xfrm>
            <a:off x="51274" y="319037"/>
            <a:ext cx="12140726" cy="3194721"/>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sz="1400" dirty="0" smtClean="0"/>
              <a:t>Intra-band UL NC CA </a:t>
            </a:r>
            <a:r>
              <a:rPr lang="en-US" altLang="zh-CN" sz="1400" dirty="0" smtClean="0"/>
              <a:t>signaling:</a:t>
            </a:r>
          </a:p>
          <a:p>
            <a:pPr marL="742950" lvl="1" indent="-285750">
              <a:lnSpc>
                <a:spcPct val="120000"/>
              </a:lnSpc>
              <a:buFont typeface="Arial" panose="020B0604020202020204" pitchFamily="34" charset="0"/>
              <a:buChar char="•"/>
            </a:pPr>
            <a:r>
              <a:rPr lang="en-US" altLang="zh-CN" sz="1400" dirty="0" smtClean="0"/>
              <a:t>Component 1:  Maximum UL frequency separation </a:t>
            </a:r>
          </a:p>
          <a:p>
            <a:pPr marL="1200150" lvl="2" indent="-285750">
              <a:lnSpc>
                <a:spcPct val="120000"/>
              </a:lnSpc>
              <a:buFont typeface="Arial" panose="020B0604020202020204" pitchFamily="34" charset="0"/>
              <a:buChar char="•"/>
            </a:pPr>
            <a:r>
              <a:rPr lang="en-US" altLang="zh-CN" sz="1400" dirty="0" smtClean="0">
                <a:solidFill>
                  <a:srgbClr val="0070C0"/>
                </a:solidFill>
              </a:rPr>
              <a:t>signaled per FS(per band per band combination)</a:t>
            </a:r>
          </a:p>
          <a:p>
            <a:pPr marL="1200150" lvl="2" indent="-285750">
              <a:lnSpc>
                <a:spcPct val="120000"/>
              </a:lnSpc>
              <a:buFont typeface="Arial" panose="020B0604020202020204" pitchFamily="34" charset="0"/>
              <a:buChar char="•"/>
            </a:pPr>
            <a:r>
              <a:rPr lang="en-US" altLang="zh-CN" sz="1400" dirty="0" smtClean="0"/>
              <a:t>Candidate </a:t>
            </a:r>
            <a:r>
              <a:rPr lang="en-US" altLang="zh-CN" sz="1400" dirty="0" smtClean="0"/>
              <a:t>frequency separation class: {100MHz, 200MHz, &gt;200MHz} </a:t>
            </a:r>
          </a:p>
          <a:p>
            <a:pPr marL="1200150" lvl="2" indent="-285750">
              <a:lnSpc>
                <a:spcPct val="120000"/>
              </a:lnSpc>
              <a:buFont typeface="Arial" panose="020B0604020202020204" pitchFamily="34" charset="0"/>
              <a:buChar char="•"/>
            </a:pPr>
            <a:r>
              <a:rPr lang="en-US" altLang="zh-CN" sz="1400" dirty="0" smtClean="0"/>
              <a:t>Whether more bit number need to reserved for frequency separation class FFS.</a:t>
            </a:r>
          </a:p>
          <a:p>
            <a:pPr marL="742950" lvl="1" indent="-285750">
              <a:lnSpc>
                <a:spcPct val="120000"/>
              </a:lnSpc>
              <a:buFont typeface="Arial" panose="020B0604020202020204" pitchFamily="34" charset="0"/>
              <a:buChar char="•"/>
            </a:pPr>
            <a:r>
              <a:rPr lang="en-US" altLang="zh-CN" sz="1400" dirty="0" smtClean="0"/>
              <a:t>Component 2:  PA </a:t>
            </a:r>
            <a:r>
              <a:rPr lang="en-US" altLang="zh-CN" sz="1400" dirty="0" smtClean="0"/>
              <a:t>architecture</a:t>
            </a:r>
          </a:p>
          <a:p>
            <a:pPr marL="1200150" lvl="2" indent="-285750">
              <a:lnSpc>
                <a:spcPct val="120000"/>
              </a:lnSpc>
              <a:buFont typeface="Arial" panose="020B0604020202020204" pitchFamily="34" charset="0"/>
              <a:buChar char="•"/>
            </a:pPr>
            <a:r>
              <a:rPr lang="en-US" altLang="zh-CN" sz="1400" dirty="0" smtClean="0">
                <a:solidFill>
                  <a:srgbClr val="0070C0"/>
                </a:solidFill>
              </a:rPr>
              <a:t>Signaled per Band combination in Rel-15, it depends on RAN2 design whether it need to signaled per FS to save signaling overhead</a:t>
            </a:r>
            <a:endParaRPr lang="en-US" altLang="zh-CN" sz="1400" dirty="0" smtClean="0">
              <a:solidFill>
                <a:srgbClr val="0070C0"/>
              </a:solidFill>
            </a:endParaRPr>
          </a:p>
          <a:p>
            <a:pPr marL="1200150" lvl="2" indent="-285750">
              <a:lnSpc>
                <a:spcPct val="120000"/>
              </a:lnSpc>
              <a:buFont typeface="Arial" panose="020B0604020202020204" pitchFamily="34" charset="0"/>
              <a:buChar char="•"/>
            </a:pPr>
            <a:r>
              <a:rPr lang="en-GB" altLang="zh-CN" sz="1400" dirty="0" smtClean="0"/>
              <a:t>On </a:t>
            </a:r>
            <a:r>
              <a:rPr lang="en-GB" altLang="zh-CN" sz="1400" dirty="0"/>
              <a:t>the condition that component 1 is indicated, indicate the PA architecture, </a:t>
            </a:r>
            <a:r>
              <a:rPr lang="en-GB" altLang="zh-CN" sz="1400" dirty="0" err="1"/>
              <a:t>i.e</a:t>
            </a:r>
            <a:r>
              <a:rPr lang="en-GB" altLang="zh-CN" sz="1400" dirty="0"/>
              <a:t>, 1PA or </a:t>
            </a:r>
            <a:r>
              <a:rPr lang="en-GB" altLang="zh-CN" sz="1400" dirty="0" smtClean="0"/>
              <a:t>2PA, </a:t>
            </a:r>
            <a:r>
              <a:rPr lang="en-GB" altLang="zh-CN" sz="1400" dirty="0" smtClean="0">
                <a:solidFill>
                  <a:srgbClr val="7030A0"/>
                </a:solidFill>
              </a:rPr>
              <a:t>default value aligned with Rel-15 signalling on </a:t>
            </a:r>
            <a:r>
              <a:rPr lang="en-GB" altLang="zh-CN" sz="1400" dirty="0" err="1" smtClean="0">
                <a:solidFill>
                  <a:srgbClr val="7030A0"/>
                </a:solidFill>
              </a:rPr>
              <a:t>dualPA</a:t>
            </a:r>
            <a:r>
              <a:rPr lang="en-GB" altLang="zh-CN" sz="1400" dirty="0" smtClean="0">
                <a:solidFill>
                  <a:srgbClr val="7030A0"/>
                </a:solidFill>
              </a:rPr>
              <a:t>-Architecture</a:t>
            </a:r>
            <a:endParaRPr lang="zh-CN" altLang="zh-CN" sz="1400" dirty="0">
              <a:solidFill>
                <a:srgbClr val="7030A0"/>
              </a:solidFill>
            </a:endParaRPr>
          </a:p>
          <a:p>
            <a:pPr marL="742950" lvl="1" indent="-285750">
              <a:lnSpc>
                <a:spcPct val="120000"/>
              </a:lnSpc>
              <a:buFont typeface="Arial" panose="020B0604020202020204" pitchFamily="34" charset="0"/>
              <a:buChar char="•"/>
            </a:pPr>
            <a:r>
              <a:rPr lang="en-US" altLang="zh-CN" sz="1400" dirty="0" smtClean="0"/>
              <a:t>Component 3:  max UL MIMO </a:t>
            </a:r>
            <a:r>
              <a:rPr lang="en-US" altLang="zh-CN" sz="1400" dirty="0" smtClean="0"/>
              <a:t>layer</a:t>
            </a:r>
          </a:p>
          <a:p>
            <a:pPr marL="1200150" lvl="2" indent="-285750">
              <a:lnSpc>
                <a:spcPct val="120000"/>
              </a:lnSpc>
              <a:buFont typeface="Arial" panose="020B0604020202020204" pitchFamily="34" charset="0"/>
              <a:buChar char="•"/>
            </a:pPr>
            <a:r>
              <a:rPr lang="en-US" altLang="zh-CN" sz="1400" dirty="0" smtClean="0">
                <a:solidFill>
                  <a:srgbClr val="0070C0"/>
                </a:solidFill>
              </a:rPr>
              <a:t>Signaled per FSPC</a:t>
            </a:r>
            <a:endParaRPr lang="en-US" altLang="zh-CN" sz="1400" dirty="0" smtClean="0">
              <a:solidFill>
                <a:srgbClr val="0070C0"/>
              </a:solidFill>
            </a:endParaRPr>
          </a:p>
          <a:p>
            <a:pPr marL="1200150" lvl="2" indent="-285750">
              <a:lnSpc>
                <a:spcPct val="120000"/>
              </a:lnSpc>
              <a:buFont typeface="Arial" panose="020B0604020202020204" pitchFamily="34" charset="0"/>
              <a:buChar char="•"/>
            </a:pPr>
            <a:r>
              <a:rPr lang="en-GB" altLang="zh-CN" sz="1400" dirty="0"/>
              <a:t>On the condition that component 1 and component 2 are indicated, indicate the MIMO layer number for each UL CC </a:t>
            </a:r>
            <a:r>
              <a:rPr lang="en-GB" altLang="zh-CN" sz="1400" dirty="0" smtClean="0"/>
              <a:t>separately</a:t>
            </a:r>
            <a:endParaRPr lang="zh-CN" altLang="zh-CN" sz="1400" dirty="0"/>
          </a:p>
        </p:txBody>
      </p:sp>
      <p:sp>
        <p:nvSpPr>
          <p:cNvPr id="4" name="矩形 3"/>
          <p:cNvSpPr/>
          <p:nvPr/>
        </p:nvSpPr>
        <p:spPr>
          <a:xfrm>
            <a:off x="1555334" y="5018818"/>
            <a:ext cx="8947447" cy="445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CA configuration: 20MHz+20MHz</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1137385523"/>
              </p:ext>
            </p:extLst>
          </p:nvPr>
        </p:nvGraphicFramePr>
        <p:xfrm>
          <a:off x="1570528" y="5558314"/>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100MHz</a:t>
                      </a:r>
                      <a:endParaRPr lang="zh-CN" altLang="en-US" sz="1600" dirty="0"/>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2648935639"/>
              </p:ext>
            </p:extLst>
          </p:nvPr>
        </p:nvGraphicFramePr>
        <p:xfrm>
          <a:off x="1570528" y="5998135"/>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1PA</a:t>
                      </a:r>
                      <a:endParaRPr lang="zh-CN" altLang="en-US" sz="1600" dirty="0"/>
                    </a:p>
                  </a:txBody>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648025464"/>
              </p:ext>
            </p:extLst>
          </p:nvPr>
        </p:nvGraphicFramePr>
        <p:xfrm>
          <a:off x="1570527" y="6432544"/>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 2</a:t>
                      </a:r>
                      <a:r>
                        <a:rPr lang="en-US" altLang="zh-CN" sz="1600" baseline="0" dirty="0" smtClean="0"/>
                        <a:t> layer</a:t>
                      </a:r>
                      <a:endParaRPr lang="zh-CN" altLang="en-US" sz="1600" dirty="0"/>
                    </a:p>
                  </a:txBody>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1931810470"/>
              </p:ext>
            </p:extLst>
          </p:nvPr>
        </p:nvGraphicFramePr>
        <p:xfrm>
          <a:off x="4585770" y="5556888"/>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200MHz</a:t>
                      </a:r>
                      <a:endParaRPr lang="zh-CN" altLang="en-US" sz="1600" dirty="0"/>
                    </a:p>
                  </a:txBody>
                  <a:tcPr/>
                </a:tc>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1104979773"/>
              </p:ext>
            </p:extLst>
          </p:nvPr>
        </p:nvGraphicFramePr>
        <p:xfrm>
          <a:off x="4585770" y="5996709"/>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1976600155"/>
              </p:ext>
            </p:extLst>
          </p:nvPr>
        </p:nvGraphicFramePr>
        <p:xfrm>
          <a:off x="4585769" y="6431118"/>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243374489"/>
              </p:ext>
            </p:extLst>
          </p:nvPr>
        </p:nvGraphicFramePr>
        <p:xfrm>
          <a:off x="7524101" y="5555464"/>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&gt;200MHz</a:t>
                      </a:r>
                      <a:endParaRPr lang="zh-CN" altLang="en-US" sz="1600" dirty="0"/>
                    </a:p>
                  </a:txBody>
                  <a:tcPr/>
                </a:tc>
              </a:tr>
            </a:tbl>
          </a:graphicData>
        </a:graphic>
      </p:graphicFrame>
      <p:graphicFrame>
        <p:nvGraphicFramePr>
          <p:cNvPr id="17" name="表格 16"/>
          <p:cNvGraphicFramePr>
            <a:graphicFrameLocks noGrp="1"/>
          </p:cNvGraphicFramePr>
          <p:nvPr>
            <p:extLst>
              <p:ext uri="{D42A27DB-BD31-4B8C-83A1-F6EECF244321}">
                <p14:modId xmlns:p14="http://schemas.microsoft.com/office/powerpoint/2010/main" val="2196599480"/>
              </p:ext>
            </p:extLst>
          </p:nvPr>
        </p:nvGraphicFramePr>
        <p:xfrm>
          <a:off x="7524101" y="5995285"/>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8" name="表格 17"/>
          <p:cNvGraphicFramePr>
            <a:graphicFrameLocks noGrp="1"/>
          </p:cNvGraphicFramePr>
          <p:nvPr>
            <p:extLst>
              <p:ext uri="{D42A27DB-BD31-4B8C-83A1-F6EECF244321}">
                <p14:modId xmlns:p14="http://schemas.microsoft.com/office/powerpoint/2010/main" val="1844653282"/>
              </p:ext>
            </p:extLst>
          </p:nvPr>
        </p:nvGraphicFramePr>
        <p:xfrm>
          <a:off x="7524100" y="6429694"/>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sp>
        <p:nvSpPr>
          <p:cNvPr id="8" name="文本框 7"/>
          <p:cNvSpPr txBox="1"/>
          <p:nvPr/>
        </p:nvSpPr>
        <p:spPr>
          <a:xfrm>
            <a:off x="186106" y="3399846"/>
            <a:ext cx="11803644" cy="1438855"/>
          </a:xfrm>
          <a:prstGeom prst="rect">
            <a:avLst/>
          </a:prstGeom>
          <a:noFill/>
        </p:spPr>
        <p:txBody>
          <a:bodyPr wrap="square" rtlCol="0">
            <a:spAutoFit/>
          </a:bodyPr>
          <a:lstStyle/>
          <a:p>
            <a:pPr marL="285750" indent="-285750">
              <a:lnSpc>
                <a:spcPct val="125000"/>
              </a:lnSpc>
              <a:buFont typeface="Wingdings" panose="05000000000000000000" pitchFamily="2" charset="2"/>
              <a:buChar char="l"/>
            </a:pPr>
            <a:r>
              <a:rPr lang="en-US" altLang="zh-CN" sz="1400" dirty="0" smtClean="0"/>
              <a:t>Multiple sets of UE capability on one UL NC CA configuration can be indicated, which can clearly signal the changing UE capability on PA architecture for different frequency separation, and the max UL MIMO layer can be signaled due to different PA architecture</a:t>
            </a:r>
            <a:r>
              <a:rPr lang="en-US" altLang="zh-CN" sz="1400" dirty="0" smtClean="0"/>
              <a:t>.</a:t>
            </a:r>
          </a:p>
          <a:p>
            <a:pPr marL="285750" indent="-285750">
              <a:lnSpc>
                <a:spcPct val="125000"/>
              </a:lnSpc>
              <a:buFont typeface="Wingdings" panose="05000000000000000000" pitchFamily="2" charset="2"/>
              <a:buChar char="l"/>
            </a:pPr>
            <a:r>
              <a:rPr lang="en-US" altLang="zh-CN" sz="1400" dirty="0" smtClean="0">
                <a:solidFill>
                  <a:srgbClr val="0070C0"/>
                </a:solidFill>
              </a:rPr>
              <a:t>UE applies 1PA MPR below XX MHz separation if UE indicates 1PA for XX MHz separation. </a:t>
            </a:r>
            <a:r>
              <a:rPr lang="en-US" altLang="zh-CN" sz="1400" dirty="0">
                <a:solidFill>
                  <a:srgbClr val="0070C0"/>
                </a:solidFill>
              </a:rPr>
              <a:t>If </a:t>
            </a:r>
            <a:r>
              <a:rPr lang="en-US" altLang="zh-CN" sz="1400" dirty="0" smtClean="0">
                <a:solidFill>
                  <a:srgbClr val="0070C0"/>
                </a:solidFill>
              </a:rPr>
              <a:t>the frequency separation above </a:t>
            </a:r>
            <a:r>
              <a:rPr lang="en-US" altLang="zh-CN" sz="1400" dirty="0">
                <a:solidFill>
                  <a:srgbClr val="0070C0"/>
                </a:solidFill>
              </a:rPr>
              <a:t>XX MHz, whether 2PA MPR applies depends on whether 2PA architecture is indicated for the separation class above XX </a:t>
            </a:r>
            <a:r>
              <a:rPr lang="en-US" altLang="zh-CN" sz="1400" dirty="0" err="1">
                <a:solidFill>
                  <a:srgbClr val="0070C0"/>
                </a:solidFill>
              </a:rPr>
              <a:t>MHz.</a:t>
            </a:r>
            <a:r>
              <a:rPr lang="en-US" altLang="zh-CN" sz="1400" dirty="0">
                <a:solidFill>
                  <a:srgbClr val="0070C0"/>
                </a:solidFill>
              </a:rPr>
              <a:t> </a:t>
            </a:r>
            <a:endParaRPr lang="en-US" altLang="zh-CN" sz="1400" dirty="0" smtClean="0">
              <a:solidFill>
                <a:srgbClr val="0070C0"/>
              </a:solidFill>
            </a:endParaRPr>
          </a:p>
          <a:p>
            <a:pPr marL="742950" lvl="1" indent="-285750">
              <a:lnSpc>
                <a:spcPct val="125000"/>
              </a:lnSpc>
              <a:buFont typeface="Arial" panose="020B0604020202020204" pitchFamily="34" charset="0"/>
              <a:buChar char="•"/>
            </a:pPr>
            <a:r>
              <a:rPr lang="en-US" altLang="zh-CN" sz="1400" dirty="0" smtClean="0">
                <a:solidFill>
                  <a:srgbClr val="0070C0"/>
                </a:solidFill>
              </a:rPr>
              <a:t>For intra-band NC </a:t>
            </a:r>
            <a:r>
              <a:rPr lang="en-US" altLang="zh-CN" sz="1400" dirty="0" smtClean="0">
                <a:solidFill>
                  <a:srgbClr val="0070C0"/>
                </a:solidFill>
              </a:rPr>
              <a:t>UL CA, </a:t>
            </a:r>
            <a:r>
              <a:rPr lang="en-US" altLang="zh-CN" sz="1400" dirty="0" smtClean="0">
                <a:solidFill>
                  <a:srgbClr val="0070C0"/>
                </a:solidFill>
              </a:rPr>
              <a:t>MPR for 2PA architecture is regarded as the 1</a:t>
            </a:r>
            <a:r>
              <a:rPr lang="en-US" altLang="zh-CN" sz="1400" baseline="30000" dirty="0" smtClean="0">
                <a:solidFill>
                  <a:srgbClr val="0070C0"/>
                </a:solidFill>
              </a:rPr>
              <a:t>st</a:t>
            </a:r>
            <a:r>
              <a:rPr lang="en-US" altLang="zh-CN" sz="1400" dirty="0" smtClean="0">
                <a:solidFill>
                  <a:srgbClr val="0070C0"/>
                </a:solidFill>
              </a:rPr>
              <a:t> priority considering operator demand, which is agreed in WF R4-2005660 </a:t>
            </a:r>
            <a:endParaRPr lang="zh-CN" altLang="en-US" sz="1400" dirty="0">
              <a:solidFill>
                <a:srgbClr val="0070C0"/>
              </a:solidFill>
            </a:endParaRPr>
          </a:p>
        </p:txBody>
      </p:sp>
      <p:sp>
        <p:nvSpPr>
          <p:cNvPr id="19" name="文本框 18"/>
          <p:cNvSpPr txBox="1"/>
          <p:nvPr/>
        </p:nvSpPr>
        <p:spPr>
          <a:xfrm>
            <a:off x="3122523" y="4768152"/>
            <a:ext cx="5703584" cy="307777"/>
          </a:xfrm>
          <a:prstGeom prst="rect">
            <a:avLst/>
          </a:prstGeom>
          <a:noFill/>
        </p:spPr>
        <p:txBody>
          <a:bodyPr wrap="square" rtlCol="0">
            <a:spAutoFit/>
          </a:bodyPr>
          <a:lstStyle/>
          <a:p>
            <a:pPr algn="ctr"/>
            <a:r>
              <a:rPr lang="en-US" altLang="zh-CN" sz="1400" dirty="0" smtClean="0">
                <a:solidFill>
                  <a:srgbClr val="7030A0"/>
                </a:solidFill>
              </a:rPr>
              <a:t>One example for the signaling on UL NC CA</a:t>
            </a:r>
            <a:endParaRPr lang="zh-CN" altLang="en-US" sz="1400" dirty="0">
              <a:solidFill>
                <a:srgbClr val="7030A0"/>
              </a:solidFill>
            </a:endParaRPr>
          </a:p>
        </p:txBody>
      </p:sp>
    </p:spTree>
    <p:extLst>
      <p:ext uri="{BB962C8B-B14F-4D97-AF65-F5344CB8AC3E}">
        <p14:creationId xmlns:p14="http://schemas.microsoft.com/office/powerpoint/2010/main" val="5602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5329" y="758007"/>
            <a:ext cx="11664778" cy="369332"/>
          </a:xfrm>
          <a:prstGeom prst="rect">
            <a:avLst/>
          </a:prstGeom>
        </p:spPr>
        <p:txBody>
          <a:bodyPr wrap="square">
            <a:spAutoFit/>
          </a:bodyPr>
          <a:lstStyle/>
          <a:p>
            <a:pPr marL="285750" indent="-285750" algn="just">
              <a:spcAft>
                <a:spcPts val="600"/>
              </a:spcAft>
              <a:buFont typeface="Wingdings" panose="05000000000000000000" pitchFamily="2" charset="2"/>
              <a:buChar char="l"/>
            </a:pPr>
            <a:r>
              <a:rPr lang="en-GB" altLang="zh-CN" b="1" dirty="0" smtClean="0"/>
              <a:t>The signalling architecture for Intra-band UL NC CA is also applied for intra-band contiguous CA</a:t>
            </a:r>
          </a:p>
        </p:txBody>
      </p:sp>
      <p:sp>
        <p:nvSpPr>
          <p:cNvPr id="5"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a:t>
            </a:r>
            <a:endParaRPr lang="zh-CN" altLang="en-US" sz="3600" b="1" baseline="-25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1392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CA-RF requirement related</a:t>
            </a:r>
            <a:endParaRPr lang="zh-CN" altLang="en-US" sz="3600" b="1" baseline="-25000" dirty="0">
              <a:latin typeface="Calibri" panose="020F0502020204030204" pitchFamily="34" charset="0"/>
              <a:cs typeface="Calibri" panose="020F0502020204030204" pitchFamily="34" charset="0"/>
            </a:endParaRPr>
          </a:p>
        </p:txBody>
      </p:sp>
      <p:sp>
        <p:nvSpPr>
          <p:cNvPr id="11"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文本框 2"/>
          <p:cNvSpPr txBox="1"/>
          <p:nvPr/>
        </p:nvSpPr>
        <p:spPr>
          <a:xfrm>
            <a:off x="51274" y="623841"/>
            <a:ext cx="11400089" cy="1421928"/>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dirty="0" smtClean="0"/>
              <a:t>Intra-band UL NC CA RF requirement signaling </a:t>
            </a:r>
          </a:p>
          <a:p>
            <a:pPr marL="742950" lvl="1" indent="-285750">
              <a:lnSpc>
                <a:spcPct val="120000"/>
              </a:lnSpc>
              <a:buFont typeface="Arial" panose="020B0604020202020204" pitchFamily="34" charset="0"/>
              <a:buChar char="•"/>
            </a:pPr>
            <a:r>
              <a:rPr lang="en-US" altLang="zh-CN" dirty="0" smtClean="0"/>
              <a:t>Component 1:  Indicate whether the in-gap ACLR and/or SEM need to be relaxed </a:t>
            </a:r>
          </a:p>
          <a:p>
            <a:pPr marL="1200150" lvl="2" indent="-285750">
              <a:lnSpc>
                <a:spcPct val="120000"/>
              </a:lnSpc>
              <a:buFont typeface="Arial" panose="020B0604020202020204" pitchFamily="34" charset="0"/>
              <a:buChar char="•"/>
            </a:pPr>
            <a:r>
              <a:rPr lang="en-US" altLang="zh-CN" dirty="0" smtClean="0"/>
              <a:t>Only applicable for 1PA architecture</a:t>
            </a:r>
          </a:p>
          <a:p>
            <a:pPr marL="1200150" lvl="2" indent="-285750">
              <a:lnSpc>
                <a:spcPct val="120000"/>
              </a:lnSpc>
              <a:buFont typeface="Arial" panose="020B0604020202020204" pitchFamily="34" charset="0"/>
              <a:buChar char="•"/>
            </a:pPr>
            <a:r>
              <a:rPr lang="en-US" altLang="zh-CN" dirty="0" smtClean="0"/>
              <a:t>The UE need to fulfill the relaxed RF requirement specified in TS 38.101</a:t>
            </a:r>
          </a:p>
        </p:txBody>
      </p:sp>
      <p:sp>
        <p:nvSpPr>
          <p:cNvPr id="4" name="矩形 3"/>
          <p:cNvSpPr/>
          <p:nvPr/>
        </p:nvSpPr>
        <p:spPr>
          <a:xfrm>
            <a:off x="214566" y="2777349"/>
            <a:ext cx="8947447" cy="445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CA configuration: 20MHz+20MHz</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874743593"/>
              </p:ext>
            </p:extLst>
          </p:nvPr>
        </p:nvGraphicFramePr>
        <p:xfrm>
          <a:off x="229760" y="3316845"/>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100MHz</a:t>
                      </a:r>
                      <a:endParaRPr lang="zh-CN" altLang="en-US" sz="1600" dirty="0"/>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506717506"/>
              </p:ext>
            </p:extLst>
          </p:nvPr>
        </p:nvGraphicFramePr>
        <p:xfrm>
          <a:off x="229760" y="3756666"/>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1PA</a:t>
                      </a:r>
                      <a:endParaRPr lang="zh-CN" altLang="en-US" sz="1600" dirty="0"/>
                    </a:p>
                  </a:txBody>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828937581"/>
              </p:ext>
            </p:extLst>
          </p:nvPr>
        </p:nvGraphicFramePr>
        <p:xfrm>
          <a:off x="229759" y="4191075"/>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 2</a:t>
                      </a:r>
                      <a:r>
                        <a:rPr lang="en-US" altLang="zh-CN" sz="1600" baseline="0" dirty="0" smtClean="0"/>
                        <a:t> layer</a:t>
                      </a:r>
                      <a:endParaRPr lang="zh-CN" altLang="en-US" sz="1600" dirty="0"/>
                    </a:p>
                  </a:txBody>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438583022"/>
              </p:ext>
            </p:extLst>
          </p:nvPr>
        </p:nvGraphicFramePr>
        <p:xfrm>
          <a:off x="3245002" y="3315419"/>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200MHz</a:t>
                      </a:r>
                      <a:endParaRPr lang="zh-CN" altLang="en-US" sz="1600" dirty="0"/>
                    </a:p>
                  </a:txBody>
                  <a:tcPr/>
                </a:tc>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3339473522"/>
              </p:ext>
            </p:extLst>
          </p:nvPr>
        </p:nvGraphicFramePr>
        <p:xfrm>
          <a:off x="3245002" y="3755240"/>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1687517673"/>
              </p:ext>
            </p:extLst>
          </p:nvPr>
        </p:nvGraphicFramePr>
        <p:xfrm>
          <a:off x="3245001" y="4189649"/>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2517218212"/>
              </p:ext>
            </p:extLst>
          </p:nvPr>
        </p:nvGraphicFramePr>
        <p:xfrm>
          <a:off x="6183333" y="3313995"/>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&gt;200MHz</a:t>
                      </a:r>
                      <a:endParaRPr lang="zh-CN" altLang="en-US" sz="1600" dirty="0"/>
                    </a:p>
                  </a:txBody>
                  <a:tcPr/>
                </a:tc>
              </a:tr>
            </a:tbl>
          </a:graphicData>
        </a:graphic>
      </p:graphicFrame>
      <p:graphicFrame>
        <p:nvGraphicFramePr>
          <p:cNvPr id="17" name="表格 16"/>
          <p:cNvGraphicFramePr>
            <a:graphicFrameLocks noGrp="1"/>
          </p:cNvGraphicFramePr>
          <p:nvPr>
            <p:extLst>
              <p:ext uri="{D42A27DB-BD31-4B8C-83A1-F6EECF244321}">
                <p14:modId xmlns:p14="http://schemas.microsoft.com/office/powerpoint/2010/main" val="4246154287"/>
              </p:ext>
            </p:extLst>
          </p:nvPr>
        </p:nvGraphicFramePr>
        <p:xfrm>
          <a:off x="6183333" y="3753816"/>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8" name="表格 17"/>
          <p:cNvGraphicFramePr>
            <a:graphicFrameLocks noGrp="1"/>
          </p:cNvGraphicFramePr>
          <p:nvPr>
            <p:extLst>
              <p:ext uri="{D42A27DB-BD31-4B8C-83A1-F6EECF244321}">
                <p14:modId xmlns:p14="http://schemas.microsoft.com/office/powerpoint/2010/main" val="2726190887"/>
              </p:ext>
            </p:extLst>
          </p:nvPr>
        </p:nvGraphicFramePr>
        <p:xfrm>
          <a:off x="6183332" y="4188225"/>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734825943"/>
              </p:ext>
            </p:extLst>
          </p:nvPr>
        </p:nvGraphicFramePr>
        <p:xfrm>
          <a:off x="236879" y="4651124"/>
          <a:ext cx="1618480" cy="335280"/>
        </p:xfrm>
        <a:graphic>
          <a:graphicData uri="http://schemas.openxmlformats.org/drawingml/2006/table">
            <a:tbl>
              <a:tblPr firstRow="1" bandRow="1">
                <a:tableStyleId>{5C22544A-7EE6-4342-B048-85BDC9FD1C3A}</a:tableStyleId>
              </a:tblPr>
              <a:tblGrid>
                <a:gridCol w="1618480"/>
              </a:tblGrid>
              <a:tr h="293191">
                <a:tc>
                  <a:txBody>
                    <a:bodyPr/>
                    <a:lstStyle/>
                    <a:p>
                      <a:r>
                        <a:rPr lang="en-US" altLang="zh-CN" sz="1600" dirty="0" smtClean="0"/>
                        <a:t>RF relax: {</a:t>
                      </a:r>
                      <a:r>
                        <a:rPr lang="en-US" altLang="zh-CN" sz="1600" dirty="0" err="1" smtClean="0"/>
                        <a:t>Yes,no</a:t>
                      </a:r>
                      <a:r>
                        <a:rPr lang="en-US" altLang="zh-CN" sz="1600" dirty="0" smtClean="0"/>
                        <a:t>}</a:t>
                      </a:r>
                      <a:endParaRPr lang="zh-CN" altLang="en-US" sz="1600" dirty="0"/>
                    </a:p>
                  </a:txBody>
                  <a:tcPr/>
                </a:tc>
              </a:tr>
            </a:tbl>
          </a:graphicData>
        </a:graphic>
      </p:graphicFrame>
      <p:sp>
        <p:nvSpPr>
          <p:cNvPr id="6" name="文本框 5"/>
          <p:cNvSpPr txBox="1"/>
          <p:nvPr/>
        </p:nvSpPr>
        <p:spPr>
          <a:xfrm>
            <a:off x="71140" y="2290119"/>
            <a:ext cx="5703584" cy="369332"/>
          </a:xfrm>
          <a:prstGeom prst="rect">
            <a:avLst/>
          </a:prstGeom>
          <a:noFill/>
        </p:spPr>
        <p:txBody>
          <a:bodyPr wrap="square" rtlCol="0">
            <a:spAutoFit/>
          </a:bodyPr>
          <a:lstStyle/>
          <a:p>
            <a:r>
              <a:rPr lang="en-US" altLang="zh-CN" dirty="0" smtClean="0">
                <a:solidFill>
                  <a:srgbClr val="7030A0"/>
                </a:solidFill>
              </a:rPr>
              <a:t>One example for the signaling on UL NC CA</a:t>
            </a:r>
            <a:endParaRPr lang="zh-CN" altLang="en-US" dirty="0">
              <a:solidFill>
                <a:srgbClr val="7030A0"/>
              </a:solidFill>
            </a:endParaRPr>
          </a:p>
        </p:txBody>
      </p:sp>
    </p:spTree>
    <p:extLst>
      <p:ext uri="{BB962C8B-B14F-4D97-AF65-F5344CB8AC3E}">
        <p14:creationId xmlns:p14="http://schemas.microsoft.com/office/powerpoint/2010/main" val="731120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4127</TotalTime>
  <Words>601</Words>
  <Application>Microsoft Office PowerPoint</Application>
  <PresentationFormat>宽屏</PresentationFormat>
  <Paragraphs>59</Paragraphs>
  <Slides>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宋体</vt:lpstr>
      <vt:lpstr>Arial</vt:lpstr>
      <vt:lpstr>Calibri</vt:lpstr>
      <vt:lpstr>Calibri Light</vt:lpstr>
      <vt:lpstr>Wingdings</vt:lpstr>
      <vt:lpstr>Office 主题</vt:lpstr>
      <vt:lpstr>WF on intra-band UL non-contiguous CA UE capability</vt:lpstr>
      <vt:lpstr>Background</vt:lpstr>
      <vt:lpstr>WF on Signaling on UL NC CA</vt:lpstr>
      <vt:lpstr>WF on Signaling on UL NC CA</vt:lpstr>
      <vt:lpstr>WF on Signaling on UL NC CA-RF requirement related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Zhangqian</cp:lastModifiedBy>
  <cp:revision>159</cp:revision>
  <dcterms:created xsi:type="dcterms:W3CDTF">2019-10-15T22:26:30Z</dcterms:created>
  <dcterms:modified xsi:type="dcterms:W3CDTF">2020-06-04T03:35:58Z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(3)IO7VlK6FPy2/Pe36DdEW14lR4vswR2AguMASvjT1wjfLzohh7966BZ6nbAh+5VJpoTZvg1Zb
tfilGs/exJjlRKDz1cATlTh46OTV2cTBSVbd55Aqw2dNCm7KY8XZHFsIh65bMcXH0iq+/U8i
sGyRcW0M/xBFSv1iUxuhtmf6vNhVu4lT0QlfXIyLIFAYULzLSRFXVbLaYgIFDXO2hgQKMJ1l
54KkzefJwAD2Wq661G</vt:lpwstr>
  </property>
  <property fmtid="{D5CDD505-2E9C-101B-9397-08002B2CF9AE}" pid="3" name="_2015_ms_pID_7253431">
    <vt:lpwstr>SPvP3p0E2yp4NLRuuAs8+L6RPMhT17GG+N1hiHqdq2souJeePGbM1h
9vXLCKYU5ucDVlXngVHl1Mb5xAFBxI9DpGUXbqAG08B5Cp6B+WdhiGAriB3yj05YjqxC2hGN
E/jMDzMS5chl3URVPkWH8Timu9nZXNUbJXqlkJwugv72d0iIOIruovxEPSV2Vo/aZ8DvEBJT
GDrQ2sDHmjbwwJd/l+cwLzDDg9mDNN7kVa2v</vt:lpwstr>
  </property>
  <property fmtid="{D5CDD505-2E9C-101B-9397-08002B2CF9AE}" pid="4" name="_2015_ms_pID_7253432">
    <vt:lpwstr>CudHDwjAu1Wq+lCKaM1G3mc=</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1577106026</vt:lpwstr>
  </property>
</Properties>
</file>