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0" r:id="rId4"/>
    <p:sldId id="272" r:id="rId5"/>
    <p:sldId id="273" r:id="rId6"/>
    <p:sldId id="279" r:id="rId7"/>
    <p:sldId id="27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5394" autoAdjust="0"/>
  </p:normalViewPr>
  <p:slideViewPr>
    <p:cSldViewPr snapToGrid="0">
      <p:cViewPr varScale="1">
        <p:scale>
          <a:sx n="115" d="100"/>
          <a:sy n="115" d="100"/>
        </p:scale>
        <p:origin x="437" y="7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E9C55254-0C6A-4D8B-80C6-5B6DC5B70F96}"/>
    <pc:docChg chg="custSel modSld">
      <pc:chgData name="Ville Vintola" userId="e42d18e4-a1bf-4bd0-92ba-d7e42de8f0b6" providerId="ADAL" clId="{E9C55254-0C6A-4D8B-80C6-5B6DC5B70F96}" dt="2020-06-03T22:07:37.937" v="200" actId="20577"/>
      <pc:docMkLst>
        <pc:docMk/>
      </pc:docMkLst>
      <pc:sldChg chg="modSp mod">
        <pc:chgData name="Ville Vintola" userId="e42d18e4-a1bf-4bd0-92ba-d7e42de8f0b6" providerId="ADAL" clId="{E9C55254-0C6A-4D8B-80C6-5B6DC5B70F96}" dt="2020-06-03T22:07:37.937" v="200" actId="20577"/>
        <pc:sldMkLst>
          <pc:docMk/>
          <pc:sldMk cId="3054837727" sldId="272"/>
        </pc:sldMkLst>
        <pc:spChg chg="mod">
          <ac:chgData name="Ville Vintola" userId="e42d18e4-a1bf-4bd0-92ba-d7e42de8f0b6" providerId="ADAL" clId="{E9C55254-0C6A-4D8B-80C6-5B6DC5B70F96}" dt="2020-06-03T22:07:37.937" v="200" actId="20577"/>
          <ac:spMkLst>
            <pc:docMk/>
            <pc:sldMk cId="3054837727" sldId="27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0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9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Uplink Full Power Transmission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Samsung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#95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  R4-2008462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25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May – 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</a:t>
            </a:r>
            <a:r>
              <a:rPr lang="en-US" altLang="zh-CN" sz="2400" b="1" dirty="0"/>
              <a:t>June</a:t>
            </a:r>
            <a:r>
              <a:rPr lang="en-GB" altLang="zh-CN" sz="2400" b="1" dirty="0"/>
              <a:t>, 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2-1-1: For Uplink Full Power Transmission (</a:t>
            </a:r>
            <a:r>
              <a:rPr lang="en-US" altLang="zh-CN" sz="3200" b="1" dirty="0" err="1"/>
              <a:t>ULFPTx</a:t>
            </a:r>
            <a:r>
              <a:rPr lang="en-US" altLang="zh-CN" sz="3200" b="1" dirty="0"/>
              <a:t>) feature in FR2</a:t>
            </a:r>
            <a:endParaRPr lang="en-US" sz="3200" b="1" strike="sngStrike" dirty="0">
              <a:solidFill>
                <a:srgbClr val="FF0000"/>
              </a:solidFill>
            </a:endParaRPr>
          </a:p>
          <a:p>
            <a:pPr lvl="1"/>
            <a:r>
              <a:rPr lang="en-US" sz="2800" dirty="0"/>
              <a:t>UE’s support of full power transmission feature’s mode shall follow RAN1 and RAN2 design;</a:t>
            </a:r>
          </a:p>
          <a:p>
            <a:pPr lvl="1"/>
            <a:r>
              <a:rPr lang="en-US" sz="2800" dirty="0"/>
              <a:t>If UE claim its support of a mode (from mode-1, mode-2 and the other mode), corresponding performance requirement shall be applied.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2-2-1: UE declaring Mode 1 support requirements with DCI 0_0 or single SRS port with DCI 0_1</a:t>
            </a:r>
          </a:p>
          <a:p>
            <a:pPr lvl="1" hangingPunct="0">
              <a:spcBef>
                <a:spcPts val="900"/>
              </a:spcBef>
            </a:pPr>
            <a:r>
              <a:rPr lang="en-US" sz="2800" dirty="0"/>
              <a:t>For Mode-1 UE, UE is mandated to produce declared full power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when it is configured for single SRS port (either with DCI_0_0 or single SRS port with DCI_0_1)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US" sz="2800" dirty="0"/>
          </a:p>
          <a:p>
            <a:pPr hangingPunct="0">
              <a:spcBef>
                <a:spcPts val="1200"/>
              </a:spcBef>
            </a:pPr>
            <a:r>
              <a:rPr lang="en-US" altLang="zh-CN" sz="3200" b="1" dirty="0"/>
              <a:t>Maximum number of TX antenna connectors: </a:t>
            </a:r>
          </a:p>
          <a:p>
            <a:pPr lvl="1" hangingPunct="0">
              <a:spcBef>
                <a:spcPts val="900"/>
              </a:spcBef>
            </a:pPr>
            <a:r>
              <a:rPr lang="en-US" altLang="zh-CN" sz="2800" dirty="0"/>
              <a:t>For Rel-15 and Rel-16 UE (supporting or not supporting </a:t>
            </a:r>
            <a:r>
              <a:rPr lang="en-US" altLang="zh-CN" sz="2800" dirty="0" err="1"/>
              <a:t>ULFPTx</a:t>
            </a:r>
            <a:r>
              <a:rPr lang="en-US" altLang="zh-CN" sz="2800" dirty="0"/>
              <a:t> feature), the maximum number of TX antenna connectors is 2. </a:t>
            </a:r>
          </a:p>
          <a:p>
            <a:pPr lvl="1" hangingPunct="0">
              <a:spcBef>
                <a:spcPts val="900"/>
              </a:spcBef>
            </a:pPr>
            <a:endParaRPr lang="en-US" sz="2800" dirty="0"/>
          </a:p>
          <a:p>
            <a:pPr lvl="1" hangingPunct="0"/>
            <a:endParaRPr lang="en-US" sz="2800" dirty="0"/>
          </a:p>
          <a:p>
            <a:pPr lvl="2"/>
            <a:endParaRPr lang="zh-CN" altLang="zh-CN" sz="1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 fontScale="85000" lnSpcReduction="20000"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2400" b="1" dirty="0"/>
              <a:t>For 2 TX antenna connectors with PA1 and PA2, transmit a multi-port SRS resource (i.e., 2TX port) in which both SRS are achieved by PA1+PA2 together: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Option-1: Not allowed in RAN4 specification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Option-2: Allowed in RAN4 specification.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FF0000"/>
                </a:solidFill>
              </a:rPr>
              <a:t>Option-3: Dependent on UE implementation, no specification impact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GB" dirty="0"/>
          </a:p>
          <a:p>
            <a:pPr lvl="1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Explanation for the above case: 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For a UE with 2 PA, called as PA1 and PA2, there are following two proposed methods to achieve the above multi-port SRS 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Method-1: SRS port-1 maps to PA1, SRS port-2 maps to PA2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Method-2: SRS port-1 maps to PA1+PA2, SRS port-2 maps to PA1+PA2</a:t>
            </a:r>
            <a:endParaRPr lang="en-US" dirty="0"/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strike="sngStrike" dirty="0"/>
              <a:t>Method-1 is a straightforward method to be supported, while this question is actually just asking Method-2 can be allowed or not.</a:t>
            </a:r>
            <a:r>
              <a:rPr lang="en-GB" strike="sngStrike" dirty="0">
                <a:solidFill>
                  <a:srgbClr val="FF0000"/>
                </a:solidFill>
              </a:rPr>
              <a:t> Method-1 and Method-2 </a:t>
            </a:r>
            <a:r>
              <a:rPr lang="en-US" altLang="zh-CN" strike="sngStrike" dirty="0">
                <a:solidFill>
                  <a:srgbClr val="FF0000"/>
                </a:solidFill>
              </a:rPr>
              <a:t>are both straightforward ways, and the full connection structure (M-2) and sub-array structure (M-1) are already defined from Rel-13 MIMO in RAN1. These structures are left for UE implementation, thus no need to preclude anything.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 smtClean="0">
                <a:solidFill>
                  <a:srgbClr val="0000FF"/>
                </a:solidFill>
              </a:rPr>
              <a:t>The selection of three options above is about whether or not Method-1 and 2 are</a:t>
            </a:r>
            <a:r>
              <a:rPr lang="en-US" altLang="zh-CN" strike="sngStrike" dirty="0" smtClean="0">
                <a:solidFill>
                  <a:srgbClr val="00B0F0"/>
                </a:solidFill>
              </a:rPr>
              <a:t> allowed </a:t>
            </a:r>
            <a:r>
              <a:rPr lang="en-US" altLang="zh-CN" dirty="0" smtClean="0">
                <a:solidFill>
                  <a:srgbClr val="00B0F0"/>
                </a:solidFill>
              </a:rPr>
              <a:t>needed to be reflected </a:t>
            </a:r>
            <a:r>
              <a:rPr lang="en-US" altLang="zh-CN" dirty="0" smtClean="0">
                <a:solidFill>
                  <a:srgbClr val="0000FF"/>
                </a:solidFill>
              </a:rPr>
              <a:t>in RAN4 specification. </a:t>
            </a:r>
            <a:r>
              <a:rPr lang="en-US" altLang="zh-CN" dirty="0" smtClean="0">
                <a:solidFill>
                  <a:srgbClr val="00B0F0"/>
                </a:solidFill>
              </a:rPr>
              <a:t>Send LS to RAN1 </a:t>
            </a:r>
            <a:r>
              <a:rPr lang="en-US" altLang="zh-CN" dirty="0" smtClean="0">
                <a:solidFill>
                  <a:srgbClr val="FF0000"/>
                </a:solidFill>
              </a:rPr>
              <a:t>for this issue. </a:t>
            </a:r>
            <a:r>
              <a:rPr lang="en-US" altLang="zh-CN" strike="sngStrike" dirty="0" smtClean="0">
                <a:solidFill>
                  <a:srgbClr val="00B0F0"/>
                </a:solidFill>
              </a:rPr>
              <a:t>confirmation of RAN4 options and selection. Huawei will provide draft LS in RAN4#95e and if an agreeable text for LS is not possible, the method-1 is chosen as working assumption for next meeting. </a:t>
            </a:r>
            <a:endParaRPr lang="zh-CN" altLang="zh-CN" strike="sngStrike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3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Transparent </a:t>
            </a:r>
            <a:r>
              <a:rPr lang="en-US" altLang="zh-CN" b="1" dirty="0" err="1"/>
              <a:t>TxD’s</a:t>
            </a:r>
            <a:r>
              <a:rPr lang="en-US" altLang="zh-CN" b="1" dirty="0"/>
              <a:t> applicability for UEs supporting or not supporting </a:t>
            </a:r>
            <a:r>
              <a:rPr lang="en-US" altLang="zh-CN" b="1" dirty="0" err="1"/>
              <a:t>ULFPTx</a:t>
            </a:r>
            <a:r>
              <a:rPr lang="en-US" altLang="zh-CN" b="1" dirty="0"/>
              <a:t> in Rel-16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[Reconfirm previous agreement]</a:t>
            </a:r>
            <a:r>
              <a:rPr lang="en-GB" dirty="0"/>
              <a:t> “The applicability of Transparent </a:t>
            </a:r>
            <a:r>
              <a:rPr lang="en-GB" dirty="0" err="1"/>
              <a:t>TxD</a:t>
            </a:r>
            <a:r>
              <a:rPr lang="en-GB" dirty="0"/>
              <a:t> is NOT related to UE supporting or not supporting Rel-16 </a:t>
            </a:r>
            <a:r>
              <a:rPr lang="en-GB" dirty="0" err="1"/>
              <a:t>ULFPTx</a:t>
            </a:r>
            <a:r>
              <a:rPr lang="en-GB" dirty="0"/>
              <a:t>”</a:t>
            </a:r>
            <a:endParaRPr lang="en-US" dirty="0"/>
          </a:p>
          <a:p>
            <a:pPr lvl="2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[Newly added]</a:t>
            </a:r>
            <a:r>
              <a:rPr lang="en-GB" dirty="0"/>
              <a:t> In Rel-16, RAN4 </a:t>
            </a:r>
            <a:r>
              <a:rPr lang="en-GB" b="1" dirty="0" err="1">
                <a:solidFill>
                  <a:srgbClr val="FF0000"/>
                </a:solidFill>
              </a:rPr>
              <a:t>ULFPTx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requirement needs to allow UE to use transparent </a:t>
            </a:r>
            <a:r>
              <a:rPr lang="en-GB" dirty="0" err="1"/>
              <a:t>TxD</a:t>
            </a:r>
            <a:r>
              <a:rPr lang="en-GB" dirty="0"/>
              <a:t> to achieve the required transmission power in following cases: </a:t>
            </a:r>
          </a:p>
          <a:p>
            <a:pPr lvl="3" hangingPunct="0">
              <a:spcBef>
                <a:spcPts val="900"/>
              </a:spcBef>
            </a:pPr>
            <a:r>
              <a:rPr lang="en-GB" dirty="0"/>
              <a:t>Mode-1 UE use transparent </a:t>
            </a:r>
            <a:r>
              <a:rPr lang="en-GB" dirty="0" err="1"/>
              <a:t>TxD</a:t>
            </a:r>
            <a:r>
              <a:rPr lang="en-GB" dirty="0"/>
              <a:t> </a:t>
            </a:r>
            <a:r>
              <a:rPr lang="en-US" dirty="0"/>
              <a:t>for single SRS port (either with DCI_0_0 or single SRS port with DCI_0_1)</a:t>
            </a:r>
          </a:p>
          <a:p>
            <a:pPr lvl="3" hangingPunct="0">
              <a:spcBef>
                <a:spcPts val="900"/>
              </a:spcBef>
            </a:pPr>
            <a:r>
              <a:rPr lang="en-US" strike="sngStrike" dirty="0">
                <a:solidFill>
                  <a:srgbClr val="00B0F0"/>
                </a:solidFill>
              </a:rPr>
              <a:t>FFS </a:t>
            </a:r>
            <a:r>
              <a:rPr lang="en-US" strike="sngStrike" dirty="0">
                <a:solidFill>
                  <a:srgbClr val="FF0000"/>
                </a:solidFill>
              </a:rPr>
              <a:t>Mode-21 UE for two SRS ports:</a:t>
            </a:r>
            <a:r>
              <a:rPr lang="en-US" strike="sngStrike" dirty="0"/>
              <a:t> Method-2 (for SRS mapping) in previous page.</a:t>
            </a:r>
          </a:p>
          <a:p>
            <a:pPr lvl="4" hangingPunct="0">
              <a:spcBef>
                <a:spcPts val="900"/>
              </a:spcBef>
            </a:pPr>
            <a:r>
              <a:rPr lang="en-US" strike="sngStrike" dirty="0">
                <a:solidFill>
                  <a:srgbClr val="00B0F0"/>
                </a:solidFill>
              </a:rPr>
              <a:t>Allow or not allow transparent </a:t>
            </a:r>
            <a:r>
              <a:rPr lang="en-US" strike="sngStrike" dirty="0" err="1">
                <a:solidFill>
                  <a:srgbClr val="00B0F0"/>
                </a:solidFill>
              </a:rPr>
              <a:t>TxD</a:t>
            </a:r>
            <a:r>
              <a:rPr lang="en-US" strike="sngStrike" dirty="0">
                <a:solidFill>
                  <a:srgbClr val="00B0F0"/>
                </a:solidFill>
              </a:rPr>
              <a:t> depends on conclusion in previous page. </a:t>
            </a:r>
          </a:p>
          <a:p>
            <a:pPr lvl="3" hangingPunct="0">
              <a:spcBef>
                <a:spcPts val="900"/>
              </a:spcBef>
            </a:pPr>
            <a:r>
              <a:rPr lang="en-US" strike="sngStrike" dirty="0">
                <a:solidFill>
                  <a:srgbClr val="FF0000"/>
                </a:solidFill>
              </a:rPr>
              <a:t>It is noted that there is no stringent mapping relation of </a:t>
            </a:r>
            <a:r>
              <a:rPr lang="en-US" strike="sngStrike" dirty="0" err="1">
                <a:solidFill>
                  <a:srgbClr val="FF0000"/>
                </a:solidFill>
              </a:rPr>
              <a:t>ULFPTx</a:t>
            </a:r>
            <a:r>
              <a:rPr lang="en-US" strike="sngStrike" dirty="0">
                <a:solidFill>
                  <a:srgbClr val="FF0000"/>
                </a:solidFill>
              </a:rPr>
              <a:t> Modes and UE architectures in RAN1, thus transparent </a:t>
            </a:r>
            <a:r>
              <a:rPr lang="en-US" strike="sngStrike" dirty="0" err="1">
                <a:solidFill>
                  <a:srgbClr val="FF0000"/>
                </a:solidFill>
              </a:rPr>
              <a:t>TxD</a:t>
            </a:r>
            <a:r>
              <a:rPr lang="en-US" strike="sngStrike" dirty="0">
                <a:solidFill>
                  <a:srgbClr val="FF0000"/>
                </a:solidFill>
              </a:rPr>
              <a:t> are not limited to the two cases above actually.</a:t>
            </a:r>
          </a:p>
          <a:p>
            <a:pPr lvl="3" hangingPunct="0">
              <a:spcBef>
                <a:spcPts val="900"/>
              </a:spcBef>
            </a:pPr>
            <a:r>
              <a:rPr lang="en-US" dirty="0" smtClean="0">
                <a:solidFill>
                  <a:srgbClr val="00B0F0"/>
                </a:solidFill>
              </a:rPr>
              <a:t>FFS Mode-2 UE use transparent </a:t>
            </a:r>
            <a:r>
              <a:rPr lang="en-US" dirty="0" err="1" smtClean="0">
                <a:solidFill>
                  <a:srgbClr val="00B0F0"/>
                </a:solidFill>
              </a:rPr>
              <a:t>TxD</a:t>
            </a:r>
            <a:r>
              <a:rPr lang="en-US" dirty="0" smtClean="0">
                <a:solidFill>
                  <a:srgbClr val="00B0F0"/>
                </a:solidFill>
              </a:rPr>
              <a:t> for single SRS port. 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Necessity of new RAN4 UE feature for </a:t>
            </a:r>
            <a:r>
              <a:rPr lang="en-US" altLang="zh-CN" b="1" dirty="0" err="1"/>
              <a:t>ULFPTx</a:t>
            </a:r>
            <a:endParaRPr lang="en-US" altLang="zh-CN" b="1" dirty="0"/>
          </a:p>
          <a:p>
            <a:pPr lvl="1" hangingPunct="0">
              <a:spcBef>
                <a:spcPts val="1200"/>
              </a:spcBef>
            </a:pPr>
            <a:r>
              <a:rPr lang="en-US" dirty="0"/>
              <a:t>RAN4 don’t need to introduce additional UE feature for </a:t>
            </a:r>
            <a:r>
              <a:rPr lang="en-US" dirty="0" err="1"/>
              <a:t>eMIMO</a:t>
            </a:r>
            <a:r>
              <a:rPr lang="en-US" dirty="0"/>
              <a:t> </a:t>
            </a:r>
            <a:r>
              <a:rPr lang="en-US" dirty="0" err="1"/>
              <a:t>ULFPTx</a:t>
            </a:r>
            <a:r>
              <a:rPr lang="en-US" dirty="0"/>
              <a:t>, because the needed UE features have already been introduced or discussed by RAN1.</a:t>
            </a:r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RAN4#95-e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14081"/>
              </p:ext>
            </p:extLst>
          </p:nvPr>
        </p:nvGraphicFramePr>
        <p:xfrm>
          <a:off x="1914939" y="1479412"/>
          <a:ext cx="8852451" cy="43166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0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786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1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25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T-doc Number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Title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R4-2006494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MPR With PI/2 BPSK DMRS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Nokia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Pi_2 BPSK DMRS Investigation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Pi/2 BPSK DMRS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UL Full Power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Apple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 on Uplink Full Power Transmission (ULFPTx)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TS38.101-1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TS38.101-2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[NR_eMIMO] RIMD impact on EVM and MPR for UL MIMO and Tx Diversity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032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CR to clarify UE SRS port configuration for UL tests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Verification of FP modes and relation to Rel-15 requirements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Ericsson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Specification framework for introduction of requirements for the FP modes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Ericsson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Further on EN-DC and SA power class (Rel-16)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 38.101-3 EN-DC requirement alignment (R16)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eMIMO FPTX Open items for FR1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Tx diversity open items for Rel-16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to enable FPULTX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R4-2008185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Release 15 and 16 two Intra-band Transmit Chain Cases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NR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tR4-2008218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for TS 38.101-1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dirty="0"/>
              <a:t>[1] R4-2008306, “Email discussion summary for [95e][116] </a:t>
            </a:r>
            <a:r>
              <a:rPr lang="en-US" altLang="zh-CN" dirty="0" err="1"/>
              <a:t>NR_eMIMO_UE_RF</a:t>
            </a:r>
            <a:r>
              <a:rPr lang="en-US" altLang="zh-CN" dirty="0"/>
              <a:t>”, Samsung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9756</TotalTime>
  <Words>879</Words>
  <Application>Microsoft Office PowerPoint</Application>
  <PresentationFormat>Widescreen</PresentationFormat>
  <Paragraphs>136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宋体</vt:lpstr>
      <vt:lpstr>Arial</vt:lpstr>
      <vt:lpstr>Calibri</vt:lpstr>
      <vt:lpstr>Calibri Light</vt:lpstr>
      <vt:lpstr>Office Theme</vt:lpstr>
      <vt:lpstr>WF on Uplink Full Power Transmission</vt:lpstr>
      <vt:lpstr>Way Forward</vt:lpstr>
      <vt:lpstr>Way Forward</vt:lpstr>
      <vt:lpstr>Way Forward</vt:lpstr>
      <vt:lpstr>Way Forward</vt:lpstr>
      <vt:lpstr>Way Forward</vt:lpstr>
      <vt:lpstr>Contributions List in RAN4#95-e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He (Jackson) Wang, r2</cp:lastModifiedBy>
  <cp:revision>363</cp:revision>
  <dcterms:created xsi:type="dcterms:W3CDTF">2017-01-18T06:26:21Z</dcterms:created>
  <dcterms:modified xsi:type="dcterms:W3CDTF">2020-06-04T05:55:39Z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  <property fmtid="{D5CDD505-2E9C-101B-9397-08002B2CF9AE}" pid="10" name="_2015_ms_pID_725343">
    <vt:lpwstr>(2)k0UOa5PUxpRgs+BXDFdc8F+ADdI/y3kyhOtlPxtmomrPxtCQPkKKGFtPJPDItSL4bhM+m0LK
7XfrqSI1wg2OyfsX+hcpPR3reroc/ji7wSsOMvlOFVrQIuwuFgf7g0vAYxOAOZm1uKy+Fjlz
I6phVKcnj5x4v1y36yWzDhrH8x7Km1M5bwMHj3VrNd1fHPLBvmSjEmgDhJGNF4xaoyrdo3dS
BsTvjKPiFqJQUA16Ua</vt:lpwstr>
  </property>
  <property fmtid="{D5CDD505-2E9C-101B-9397-08002B2CF9AE}" pid="11" name="_2015_ms_pID_7253431">
    <vt:lpwstr>XSKahlaLApGFg69T8rGgOEMXUBNLv9nWcfJp36yhPEYtCE0QOFmQJL
sBocclSI89BPZsO8A2zbW184UmRyMRITWCHdE5lBjA6iy/GDg3hNBBcDr74+GfiEjh0nnMvr
HoxENWSY5tqps9NavMgjGXyMUTHH3bfIeNMcAfhjSDmppy1SwArzXHSnbVetjZMUdjGcoION
ZhXi+3kuxVqog6nn</vt:lpwstr>
  </property>
</Properties>
</file>