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70" r:id="rId5"/>
    <p:sldId id="271" r:id="rId6"/>
    <p:sldId id="272" r:id="rId7"/>
    <p:sldId id="273" r:id="rId8"/>
    <p:sldId id="266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7350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716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4380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0171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415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56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250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0890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91778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2462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0902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36158-C93E-4C60-BD2E-E0FD4C159F8B}" type="datetimeFigureOut">
              <a:rPr lang="zh-CN" altLang="en-US" smtClean="0"/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ED1A10-FDDA-4E7B-95D6-5A93CB0F58B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758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32841FB5-6394-4B61-AD7A-9926A8D96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7864" y="2512541"/>
            <a:ext cx="10320528" cy="997422"/>
          </a:xfrm>
        </p:spPr>
        <p:txBody>
          <a:bodyPr>
            <a:noAutofit/>
          </a:bodyPr>
          <a:lstStyle/>
          <a:p>
            <a:r>
              <a:rPr lang="en-GB" sz="5400" b="1" dirty="0"/>
              <a:t>WF on con-current operation remaining issues</a:t>
            </a:r>
            <a:endParaRPr lang="en-US" sz="5400" b="1" dirty="0">
              <a:latin typeface="+mn-lt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xmlns="" id="{8677E230-623E-4B23-8128-061E597F1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/>
              <a:t>Huawei, HiSilicon</a:t>
            </a:r>
          </a:p>
        </p:txBody>
      </p:sp>
      <p:sp>
        <p:nvSpPr>
          <p:cNvPr id="6" name="TextBox 3">
            <a:extLst>
              <a:ext uri="{FF2B5EF4-FFF2-40B4-BE49-F238E27FC236}">
                <a16:creationId xmlns:a16="http://schemas.microsoft.com/office/drawing/2014/main" xmlns="" id="{5BB3C6A5-B872-4979-A917-7B860739811B}"/>
              </a:ext>
            </a:extLst>
          </p:cNvPr>
          <p:cNvSpPr txBox="1"/>
          <p:nvPr/>
        </p:nvSpPr>
        <p:spPr>
          <a:xfrm>
            <a:off x="9425569" y="151162"/>
            <a:ext cx="2483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b="1" dirty="0"/>
              <a:t>R4-2008451</a:t>
            </a:r>
            <a:endParaRPr lang="en-US" b="1" dirty="0"/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xmlns="" id="{961EBA95-7131-4683-B8EE-049359931A13}"/>
              </a:ext>
            </a:extLst>
          </p:cNvPr>
          <p:cNvSpPr txBox="1"/>
          <p:nvPr/>
        </p:nvSpPr>
        <p:spPr>
          <a:xfrm>
            <a:off x="98439" y="-28284"/>
            <a:ext cx="4687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3GPP TSG-RAN WG4 #95-e</a:t>
            </a:r>
          </a:p>
          <a:p>
            <a:r>
              <a:rPr lang="en-GB" b="1" dirty="0"/>
              <a:t>Electronic Meeting, 25 May - 05 June, 2020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44337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62" y="274510"/>
            <a:ext cx="10515600" cy="30214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114"/>
            <a:ext cx="10515600" cy="5237849"/>
          </a:xfrm>
        </p:spPr>
        <p:txBody>
          <a:bodyPr>
            <a:normAutofit/>
          </a:bodyPr>
          <a:lstStyle/>
          <a:p>
            <a:r>
              <a:rPr lang="en-US" dirty="0"/>
              <a:t>Concurrent operation definition options in 1</a:t>
            </a:r>
            <a:r>
              <a:rPr lang="en-US" baseline="30000" dirty="0"/>
              <a:t>st</a:t>
            </a:r>
            <a:r>
              <a:rPr lang="en-US" dirty="0"/>
              <a:t> round discussion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/>
              <a:t>Option 1: only the band combination where the Uu schedules/configures SL by semi-persistent way can be specified as concurrent operation (Huawei)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/>
              <a:t>Option 2: the band combination where the Uu schedules/configures SL can be specified as concurrent operation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/>
              <a:t>Option 3: </a:t>
            </a:r>
            <a:r>
              <a:rPr lang="en-GB" sz="2000" dirty="0"/>
              <a:t>the band combinations where the Uu schedules/configures SL can be specified and which is agnostic as to the actual service being delivered on Uu and Sidelink interfaces (LGE, Huawei)</a:t>
            </a:r>
            <a:endParaRPr lang="en-US" sz="20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/>
              <a:t>Option 4: The simultaneous transmission and reception of sidelink and Uu interfaces where operation is agnostic of the service used on each interface (CATT, LGE, Vodafone, Qualcomm).</a:t>
            </a:r>
            <a:endParaRPr lang="en-US" sz="20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/>
              <a:t>Option 4a: the band combination where the Uu interworks with SL can be specified as concurrent operation (vivo)</a:t>
            </a:r>
            <a:endParaRPr lang="en-US" sz="20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2821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62" y="274510"/>
            <a:ext cx="10515600" cy="30214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114"/>
            <a:ext cx="10515600" cy="5237849"/>
          </a:xfrm>
        </p:spPr>
        <p:txBody>
          <a:bodyPr>
            <a:normAutofit/>
          </a:bodyPr>
          <a:lstStyle/>
          <a:p>
            <a:r>
              <a:rPr lang="en-US" dirty="0"/>
              <a:t>Switching time discussion in 1</a:t>
            </a:r>
            <a:r>
              <a:rPr lang="en-US" baseline="30000" dirty="0"/>
              <a:t>st</a:t>
            </a:r>
            <a:r>
              <a:rPr lang="en-US" dirty="0"/>
              <a:t> round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/>
              <a:t>Option 1: 150us (CATT, LGE, OPPO, Huawei, </a:t>
            </a:r>
            <a:r>
              <a:rPr lang="en-US" sz="2000" dirty="0" err="1"/>
              <a:t>Futurewei</a:t>
            </a:r>
            <a:r>
              <a:rPr lang="en-US" sz="2000" dirty="0"/>
              <a:t>) 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/>
              <a:t>Option 1a: UE capability to indicate the switching time (OPPO)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2000" dirty="0"/>
              <a:t>Option 2: 210us (Qualcomm)</a:t>
            </a:r>
          </a:p>
          <a:p>
            <a:pPr lvl="1"/>
            <a:endParaRPr lang="en-US" dirty="0"/>
          </a:p>
          <a:p>
            <a:r>
              <a:rPr lang="en-US" dirty="0"/>
              <a:t>Switching period position discussion in 1</a:t>
            </a:r>
            <a:r>
              <a:rPr lang="en-US" baseline="30000" dirty="0"/>
              <a:t>st</a:t>
            </a:r>
            <a:r>
              <a:rPr lang="en-US" dirty="0"/>
              <a:t> round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/>
              <a:t>Option 1: Switching period is placed at the NR slot (CATT, LGE, OPPO)</a:t>
            </a:r>
            <a:endParaRPr lang="en-US" sz="20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/>
              <a:t>Option 1a: see the proposal of Figure 1+ Figure 2b</a:t>
            </a:r>
            <a:r>
              <a:rPr lang="en-US" sz="2000" dirty="0"/>
              <a:t> in R4-2007342</a:t>
            </a:r>
            <a:r>
              <a:rPr lang="en-GB" sz="2000" dirty="0"/>
              <a:t> (OPPO)</a:t>
            </a:r>
            <a:endParaRPr lang="en-US" sz="20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2000" dirty="0"/>
              <a:t>Option 2: </a:t>
            </a:r>
            <a:r>
              <a:rPr lang="en-US" sz="2000" dirty="0"/>
              <a:t>The whole switching time including switching period as well as transient periods shall be placed at the previous E-UTRA sub-frame or NR slot</a:t>
            </a:r>
            <a:r>
              <a:rPr lang="en-GB" sz="2000" dirty="0"/>
              <a:t> (Huawei, </a:t>
            </a:r>
            <a:r>
              <a:rPr lang="en-GB" sz="2000" dirty="0" err="1"/>
              <a:t>Futurewei</a:t>
            </a:r>
            <a:r>
              <a:rPr lang="en-GB" sz="2000" dirty="0"/>
              <a:t>, Qualcomm)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698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704"/>
            <a:ext cx="10515600" cy="30214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Status</a:t>
            </a:r>
            <a:r>
              <a:rPr lang="en-US" b="1" dirty="0" smtClean="0"/>
              <a:t> </a:t>
            </a:r>
            <a:r>
              <a:rPr lang="en-US" b="1" dirty="0"/>
              <a:t>on con-current operation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465" y="939114"/>
            <a:ext cx="11524735" cy="5644376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Candidate options</a:t>
            </a:r>
          </a:p>
          <a:p>
            <a:pPr lvl="1"/>
            <a:r>
              <a:rPr lang="en-US" sz="2000" dirty="0"/>
              <a:t>Option a: the band combinations where Uu is capable of scheduling or configuring SL in sidelink resource allocation for NR V2X mode 1/LTE V2X mode 3 or configuring SL in sidelink resource allocation for NR V2X mode 2/LTE V2X mode 4.</a:t>
            </a:r>
          </a:p>
          <a:p>
            <a:pPr lvl="2"/>
            <a:r>
              <a:rPr lang="en-US" sz="1600" dirty="0"/>
              <a:t>Note1: Option a) is revised based on option 3 in 1</a:t>
            </a:r>
            <a:r>
              <a:rPr lang="en-US" sz="1600" baseline="30000" dirty="0"/>
              <a:t>st</a:t>
            </a:r>
            <a:r>
              <a:rPr lang="en-US" sz="1600" dirty="0"/>
              <a:t> round. </a:t>
            </a:r>
          </a:p>
          <a:p>
            <a:pPr lvl="2"/>
            <a:r>
              <a:rPr lang="en-US" altLang="zh-CN" sz="1600" dirty="0"/>
              <a:t>Note2: RAN1 is discussing the per band combination UE capability of Uu scheduling/configuring SL. Capable means UE has this capability, but it doesn’t mean Uu has to schedule or configure SL.</a:t>
            </a:r>
          </a:p>
          <a:p>
            <a:pPr lvl="2"/>
            <a:r>
              <a:rPr lang="en-US" sz="1600" dirty="0"/>
              <a:t>Option 3: </a:t>
            </a:r>
            <a:r>
              <a:rPr lang="en-GB" sz="1600" dirty="0"/>
              <a:t>the band combinations where the </a:t>
            </a:r>
            <a:r>
              <a:rPr lang="en-GB" sz="1600" dirty="0" err="1"/>
              <a:t>Uu</a:t>
            </a:r>
            <a:r>
              <a:rPr lang="en-GB" sz="1600" dirty="0"/>
              <a:t> schedules/configures SL can be specified and which is agnostic as to the actual service being delivered on </a:t>
            </a:r>
            <a:r>
              <a:rPr lang="en-GB" sz="1600" dirty="0" err="1"/>
              <a:t>Uu</a:t>
            </a:r>
            <a:r>
              <a:rPr lang="en-GB" sz="1600" dirty="0"/>
              <a:t> and </a:t>
            </a:r>
            <a:r>
              <a:rPr lang="en-GB" sz="1600" dirty="0" err="1"/>
              <a:t>Sidelink</a:t>
            </a:r>
            <a:r>
              <a:rPr lang="en-GB" sz="1600" dirty="0"/>
              <a:t> interfaces (LGE, Huawei)</a:t>
            </a:r>
            <a:endParaRPr lang="en-US" sz="1600" dirty="0"/>
          </a:p>
          <a:p>
            <a:pPr lvl="2"/>
            <a:endParaRPr lang="en-US" sz="1600" dirty="0"/>
          </a:p>
          <a:p>
            <a:pPr lvl="1"/>
            <a:r>
              <a:rPr lang="en-US" sz="2000" dirty="0"/>
              <a:t>Option b: </a:t>
            </a:r>
            <a:r>
              <a:rPr lang="en-GB" sz="2000" dirty="0"/>
              <a:t>The simultaneous transmission and reception of sidelink and Uu interfaces where operation is agnostic of the service used on each interface</a:t>
            </a:r>
            <a:endParaRPr lang="en-US" sz="2000" dirty="0"/>
          </a:p>
          <a:p>
            <a:pPr lvl="2"/>
            <a:r>
              <a:rPr lang="en-US" sz="1600" dirty="0"/>
              <a:t>Note3: Option b) is option 4 in 1st round. </a:t>
            </a:r>
          </a:p>
          <a:p>
            <a:pPr lvl="2"/>
            <a:r>
              <a:rPr lang="en-US" sz="1600" dirty="0"/>
              <a:t>Note4: For TDD synchronous scenario, simultaneous transmission/reception of SL together with Uu DL is not supported according to RAN1 agreement</a:t>
            </a:r>
          </a:p>
          <a:p>
            <a:pPr lvl="1"/>
            <a:endParaRPr lang="en-US" sz="2000" dirty="0"/>
          </a:p>
          <a:p>
            <a:r>
              <a:rPr lang="en-US" sz="2400" dirty="0"/>
              <a:t>Companies </a:t>
            </a:r>
            <a:r>
              <a:rPr lang="en-US" sz="2400" dirty="0"/>
              <a:t>views in 2nd round</a:t>
            </a:r>
          </a:p>
          <a:p>
            <a:pPr lvl="1"/>
            <a:r>
              <a:rPr lang="en-US" sz="1800" dirty="0" smtClean="0"/>
              <a:t>Option </a:t>
            </a:r>
            <a:r>
              <a:rPr lang="en-US" sz="1800" dirty="0"/>
              <a:t>a: Huawei</a:t>
            </a:r>
          </a:p>
          <a:p>
            <a:pPr lvl="1"/>
            <a:r>
              <a:rPr lang="en-US" sz="1800" dirty="0"/>
              <a:t>Option b: </a:t>
            </a:r>
            <a:r>
              <a:rPr lang="en-US" sz="1800" dirty="0" smtClean="0"/>
              <a:t>LGE, Qualcomm, Dish, Vodafone, CATT</a:t>
            </a:r>
            <a:endParaRPr lang="en-US" sz="1800" dirty="0"/>
          </a:p>
          <a:p>
            <a:pPr lvl="1"/>
            <a:endParaRPr lang="en-US" sz="2000" dirty="0"/>
          </a:p>
          <a:p>
            <a:endParaRPr lang="en-US" dirty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78117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62" y="274510"/>
            <a:ext cx="10515600" cy="30214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Status</a:t>
            </a:r>
            <a:r>
              <a:rPr lang="en-US" b="1" dirty="0" smtClean="0"/>
              <a:t> </a:t>
            </a:r>
            <a:r>
              <a:rPr lang="en-US" b="1" dirty="0"/>
              <a:t>on switching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939114"/>
            <a:ext cx="10515600" cy="5237849"/>
          </a:xfrm>
        </p:spPr>
        <p:txBody>
          <a:bodyPr>
            <a:noAutofit/>
          </a:bodyPr>
          <a:lstStyle/>
          <a:p>
            <a:r>
              <a:rPr lang="en-US" sz="2000" dirty="0"/>
              <a:t>Intra-band Switching </a:t>
            </a:r>
            <a:r>
              <a:rPr lang="en-US" sz="2000" dirty="0"/>
              <a:t>time discussion in 1</a:t>
            </a:r>
            <a:r>
              <a:rPr lang="en-US" sz="2000" baseline="30000" dirty="0"/>
              <a:t>st</a:t>
            </a:r>
            <a:r>
              <a:rPr lang="en-US" sz="2000" dirty="0"/>
              <a:t> round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1600" dirty="0"/>
              <a:t>Option 1: 150us (CATT, LGE, OPPO, Huawei, </a:t>
            </a:r>
            <a:r>
              <a:rPr lang="en-US" sz="1600" dirty="0" err="1"/>
              <a:t>Futurewei</a:t>
            </a:r>
            <a:r>
              <a:rPr lang="en-US" sz="1600" dirty="0"/>
              <a:t>) 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1600" dirty="0"/>
              <a:t>Option 1a: UE capability to indicate the switching time (OPPO)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1600" dirty="0"/>
              <a:t>Option 2: 210us (Qualcomm)</a:t>
            </a:r>
            <a:endParaRPr lang="en-US" sz="1800" dirty="0"/>
          </a:p>
          <a:p>
            <a:pPr>
              <a:buFont typeface="Calibri" panose="020F0502020204030204" pitchFamily="34" charset="0"/>
              <a:buChar char="⁻"/>
            </a:pPr>
            <a:endParaRPr lang="en-US" sz="2000" dirty="0"/>
          </a:p>
          <a:p>
            <a:r>
              <a:rPr lang="en-US" sz="2000" dirty="0"/>
              <a:t>Suggested WF on switching time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1800" dirty="0"/>
              <a:t>150us</a:t>
            </a:r>
          </a:p>
          <a:p>
            <a:pPr lvl="1">
              <a:buFont typeface="Calibri" panose="020F0502020204030204" pitchFamily="34" charset="0"/>
              <a:buChar char="⁻"/>
            </a:pPr>
            <a:endParaRPr lang="en-US" sz="1800" dirty="0"/>
          </a:p>
          <a:p>
            <a:r>
              <a:rPr lang="en-US" sz="2000" dirty="0"/>
              <a:t>Conclusion</a:t>
            </a:r>
          </a:p>
          <a:p>
            <a:pPr lvl="1"/>
            <a:r>
              <a:rPr lang="en-US" sz="1800" dirty="0" smtClean="0"/>
              <a:t>[150</a:t>
            </a:r>
            <a:r>
              <a:rPr lang="en-US" altLang="zh-CN" sz="1800" dirty="0" smtClean="0"/>
              <a:t>us]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77355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62" y="274510"/>
            <a:ext cx="10515600" cy="30214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Status</a:t>
            </a:r>
            <a:r>
              <a:rPr lang="en-US" b="1" dirty="0" smtClean="0"/>
              <a:t> </a:t>
            </a:r>
            <a:r>
              <a:rPr lang="en-US" b="1" dirty="0"/>
              <a:t>on switching period 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99070"/>
            <a:ext cx="10515600" cy="5784420"/>
          </a:xfrm>
        </p:spPr>
        <p:txBody>
          <a:bodyPr>
            <a:noAutofit/>
          </a:bodyPr>
          <a:lstStyle/>
          <a:p>
            <a:r>
              <a:rPr lang="en-US" sz="2000" dirty="0"/>
              <a:t>Switching period position discussion in 1</a:t>
            </a:r>
            <a:r>
              <a:rPr lang="en-US" sz="2000" baseline="30000" dirty="0"/>
              <a:t>st</a:t>
            </a:r>
            <a:r>
              <a:rPr lang="en-US" sz="2000" dirty="0"/>
              <a:t> round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1600" dirty="0"/>
              <a:t>Option 1: Switching period is placed at the NR slot (CATT, LGE, OPPO)</a:t>
            </a:r>
            <a:endParaRPr lang="en-US" sz="16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1600" dirty="0"/>
              <a:t>Option 1a: see the proposal of Figure 1+ Figure 2b</a:t>
            </a:r>
            <a:r>
              <a:rPr lang="en-US" sz="1600" dirty="0"/>
              <a:t> in R4-2007342</a:t>
            </a:r>
            <a:r>
              <a:rPr lang="en-GB" sz="1600" dirty="0"/>
              <a:t> (OPPO)</a:t>
            </a:r>
            <a:endParaRPr lang="en-US" sz="1600" dirty="0"/>
          </a:p>
          <a:p>
            <a:pPr lvl="1">
              <a:buFont typeface="Calibri" panose="020F0502020204030204" pitchFamily="34" charset="0"/>
              <a:buChar char="⁻"/>
            </a:pPr>
            <a:r>
              <a:rPr lang="en-GB" sz="1600" dirty="0"/>
              <a:t>Option 2: </a:t>
            </a:r>
            <a:r>
              <a:rPr lang="en-US" sz="1600" dirty="0"/>
              <a:t>The whole switching time including switching period as well as transient periods shall be placed at the previous E-UTRA sub-frame or NR slot</a:t>
            </a:r>
            <a:r>
              <a:rPr lang="en-GB" sz="1600" dirty="0"/>
              <a:t> (Huawei, </a:t>
            </a:r>
            <a:r>
              <a:rPr lang="en-GB" sz="1600" dirty="0" err="1"/>
              <a:t>Futurewei</a:t>
            </a:r>
            <a:r>
              <a:rPr lang="en-GB" sz="1600" dirty="0"/>
              <a:t>, Qualcomm, vivo)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1600" dirty="0"/>
              <a:t>Option 3: Switching period is placed at the last slot/SF of the RAT UE switches from, or placed at the first slot/SF of the RAT UE switches to. Choosing which RAT to place the switching period is up to UE implementation.</a:t>
            </a:r>
          </a:p>
          <a:p>
            <a:pPr lvl="1">
              <a:buFont typeface="Calibri" panose="020F0502020204030204" pitchFamily="34" charset="0"/>
              <a:buChar char="⁻"/>
            </a:pPr>
            <a:r>
              <a:rPr lang="en-US" sz="1600" dirty="0"/>
              <a:t>Option 4: Switching period is placed at the first slot/SF of the RAT UE switches to.</a:t>
            </a:r>
            <a:endParaRPr lang="en-GB" sz="1600" dirty="0"/>
          </a:p>
          <a:p>
            <a:r>
              <a:rPr lang="en-US" sz="2000" dirty="0" smtClean="0"/>
              <a:t>Suggested </a:t>
            </a:r>
            <a:r>
              <a:rPr lang="en-US" sz="2000" dirty="0"/>
              <a:t>WF</a:t>
            </a:r>
          </a:p>
          <a:p>
            <a:pPr lvl="1"/>
            <a:r>
              <a:rPr lang="en-US" sz="1600" dirty="0"/>
              <a:t>Further check if one the option below can be accepted</a:t>
            </a:r>
          </a:p>
          <a:p>
            <a:pPr lvl="2"/>
            <a:r>
              <a:rPr lang="en-US" sz="1800" dirty="0"/>
              <a:t>Option a: </a:t>
            </a:r>
            <a:r>
              <a:rPr lang="en-US" altLang="zh-CN" sz="1800" dirty="0"/>
              <a:t>t</a:t>
            </a:r>
            <a:r>
              <a:rPr lang="en-US" sz="1800" dirty="0"/>
              <a:t>he whole switching time including switching period as well as transient periods are placed at low priority LTE or NR SL service</a:t>
            </a:r>
          </a:p>
          <a:p>
            <a:pPr lvl="2"/>
            <a:r>
              <a:rPr lang="en-US" sz="1800" dirty="0"/>
              <a:t>Option b: option1a (Figure1+ Figure 2b in R4-2007342)</a:t>
            </a:r>
            <a:endParaRPr lang="en-US" sz="1600" dirty="0"/>
          </a:p>
          <a:p>
            <a:r>
              <a:rPr lang="en-US" sz="1800" dirty="0"/>
              <a:t>Company views in 2</a:t>
            </a:r>
            <a:r>
              <a:rPr lang="en-US" sz="1800" baseline="30000" dirty="0"/>
              <a:t>nd</a:t>
            </a:r>
            <a:r>
              <a:rPr lang="en-US" sz="1800" dirty="0"/>
              <a:t> round: </a:t>
            </a:r>
          </a:p>
          <a:p>
            <a:pPr lvl="1"/>
            <a:r>
              <a:rPr lang="en-US" sz="1600" dirty="0"/>
              <a:t>Option a: </a:t>
            </a:r>
            <a:r>
              <a:rPr lang="en-US" sz="1600" dirty="0" smtClean="0"/>
              <a:t>Huawei</a:t>
            </a:r>
            <a:r>
              <a:rPr lang="en-US" sz="1600" smtClean="0"/>
              <a:t>, CATT</a:t>
            </a:r>
            <a:endParaRPr lang="en-US" sz="1600" dirty="0"/>
          </a:p>
          <a:p>
            <a:pPr lvl="1"/>
            <a:r>
              <a:rPr lang="en-US" sz="1600" dirty="0"/>
              <a:t>Option b: </a:t>
            </a:r>
            <a:r>
              <a:rPr lang="en-US" sz="1600" dirty="0" smtClean="0"/>
              <a:t>LGE</a:t>
            </a:r>
          </a:p>
          <a:p>
            <a:pPr lvl="1"/>
            <a:r>
              <a:rPr lang="en-US" sz="1600" dirty="0" smtClean="0"/>
              <a:t>Other options: Option 3, Qualcomm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066573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362" y="274510"/>
            <a:ext cx="10515600" cy="30214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WF</a:t>
            </a:r>
            <a:r>
              <a:rPr lang="en-US" b="1" dirty="0" smtClean="0"/>
              <a:t> </a:t>
            </a:r>
            <a:r>
              <a:rPr lang="en-US" b="1" dirty="0"/>
              <a:t>on </a:t>
            </a:r>
            <a:r>
              <a:rPr lang="en-US" b="1" dirty="0" smtClean="0"/>
              <a:t>con-current operation remaining issues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7584" y="963827"/>
            <a:ext cx="10515600" cy="5048379"/>
          </a:xfrm>
        </p:spPr>
        <p:txBody>
          <a:bodyPr>
            <a:noAutofit/>
          </a:bodyPr>
          <a:lstStyle/>
          <a:p>
            <a:r>
              <a:rPr lang="en-US" sz="2000" dirty="0" smtClean="0"/>
              <a:t>Due to the status in this meeting, it is hard to make further progress, however, in order to complete the WI on time to meet the ITU-R sub-mission deadline, no TBD or FFS are allowed in the CR for NR V2X. The following options are tentatively adopted in the CR for TS 38.101-3 con-current operation.</a:t>
            </a:r>
          </a:p>
          <a:p>
            <a:pPr lvl="1"/>
            <a:r>
              <a:rPr lang="en-US" altLang="zh-CN" sz="1800" b="1" dirty="0" smtClean="0"/>
              <a:t>Con-current </a:t>
            </a:r>
            <a:r>
              <a:rPr lang="en-US" altLang="zh-CN" sz="1800" b="1" dirty="0"/>
              <a:t>operation </a:t>
            </a:r>
            <a:r>
              <a:rPr lang="en-US" altLang="zh-CN" sz="1800" b="1" dirty="0" smtClean="0"/>
              <a:t>definition</a:t>
            </a:r>
          </a:p>
          <a:p>
            <a:pPr lvl="2">
              <a:buFont typeface="Calibri" panose="020F0502020204030204" pitchFamily="34" charset="0"/>
              <a:buChar char="⁻"/>
            </a:pPr>
            <a:r>
              <a:rPr lang="en-US" altLang="zh-CN" sz="1600" dirty="0"/>
              <a:t>Option b in slide 4, i.e.  “</a:t>
            </a:r>
            <a:r>
              <a:rPr lang="en-GB" sz="1600" dirty="0"/>
              <a:t>The simultaneous transmission and reception of sidelink and Uu interfaces where operation is agnostic of the service used on each interface</a:t>
            </a:r>
            <a:r>
              <a:rPr lang="en-US" sz="1600" dirty="0"/>
              <a:t> </a:t>
            </a:r>
            <a:r>
              <a:rPr lang="en-US" altLang="zh-CN" sz="1600" dirty="0"/>
              <a:t>”</a:t>
            </a:r>
            <a:endParaRPr lang="en-US" altLang="zh-CN" sz="1600" dirty="0"/>
          </a:p>
          <a:p>
            <a:pPr lvl="1"/>
            <a:r>
              <a:rPr lang="en-US" altLang="zh-CN" sz="1800" b="1" dirty="0" smtClean="0"/>
              <a:t>S</a:t>
            </a:r>
            <a:r>
              <a:rPr lang="en-US" sz="1800" b="1" dirty="0" smtClean="0"/>
              <a:t>witching </a:t>
            </a:r>
            <a:r>
              <a:rPr lang="en-US" sz="1800" b="1" dirty="0"/>
              <a:t>time</a:t>
            </a:r>
          </a:p>
          <a:p>
            <a:pPr lvl="2">
              <a:buFont typeface="Calibri" panose="020F0502020204030204" pitchFamily="34" charset="0"/>
              <a:buChar char="⁻"/>
            </a:pPr>
            <a:r>
              <a:rPr lang="en-US" sz="1600" dirty="0" smtClean="0"/>
              <a:t>150us with transient period</a:t>
            </a:r>
            <a:endParaRPr lang="en-US" sz="1600" dirty="0"/>
          </a:p>
          <a:p>
            <a:pPr lvl="1"/>
            <a:r>
              <a:rPr lang="en-US" sz="1800" b="1" dirty="0" smtClean="0"/>
              <a:t>Switching period position</a:t>
            </a:r>
          </a:p>
          <a:p>
            <a:pPr lvl="2">
              <a:buFont typeface="Calibri" panose="020F0502020204030204" pitchFamily="34" charset="0"/>
              <a:buChar char="⁻"/>
            </a:pPr>
            <a:r>
              <a:rPr lang="en-US" sz="1600" dirty="0"/>
              <a:t>Option 2 in slide 6, i.e. </a:t>
            </a:r>
            <a:r>
              <a:rPr lang="en-US" sz="1600" dirty="0"/>
              <a:t>The whole switching time including switching period as well as transient periods shall be placed at the previous E-UTRA sub-frame or NR </a:t>
            </a:r>
            <a:r>
              <a:rPr lang="en-US" sz="1600" dirty="0" smtClean="0"/>
              <a:t>slot</a:t>
            </a:r>
          </a:p>
          <a:p>
            <a:pPr lvl="2">
              <a:buFont typeface="Calibri" panose="020F0502020204030204" pitchFamily="34" charset="0"/>
              <a:buChar char="⁻"/>
            </a:pPr>
            <a:endParaRPr lang="en-US" sz="1600" dirty="0"/>
          </a:p>
          <a:p>
            <a:r>
              <a:rPr lang="en-US" sz="2000" dirty="0"/>
              <a:t>In Aug meeting, </a:t>
            </a:r>
            <a:r>
              <a:rPr lang="en-US" sz="2000" dirty="0" smtClean="0"/>
              <a:t>continue the discussion based on status slides 4-6</a:t>
            </a:r>
          </a:p>
          <a:p>
            <a:pPr lvl="1"/>
            <a:r>
              <a:rPr lang="en-US" sz="1600" dirty="0" smtClean="0"/>
              <a:t>Category F CR will be utilized to change the tentatively adopted options in the spec</a:t>
            </a:r>
          </a:p>
          <a:p>
            <a:pPr lvl="1"/>
            <a:r>
              <a:rPr lang="en-US" sz="1600" dirty="0" smtClean="0"/>
              <a:t>If no consensus is reached by RAN4#97-e, majority view will be adopted to change the specification if needed.</a:t>
            </a:r>
            <a:endParaRPr lang="en-US" sz="1600" dirty="0"/>
          </a:p>
          <a:p>
            <a:pPr lvl="1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28979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/>
        </p:nvSpPr>
        <p:spPr>
          <a:xfrm>
            <a:off x="113581" y="67572"/>
            <a:ext cx="10962736" cy="6498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600" b="1" dirty="0">
                <a:latin typeface="Calibri" panose="020F0502020204030204" pitchFamily="34" charset="0"/>
                <a:cs typeface="Calibri" panose="020F0502020204030204" pitchFamily="34" charset="0"/>
              </a:rPr>
              <a:t>Reference</a:t>
            </a:r>
            <a:endParaRPr lang="zh-CN" altLang="en-US"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31733" y="822206"/>
            <a:ext cx="1165428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[1] </a:t>
            </a:r>
            <a:r>
              <a:rPr lang="en-US" dirty="0"/>
              <a:t>R4-2006249, Discussion on con-current operation, CATT</a:t>
            </a:r>
            <a:r>
              <a:rPr lang="en-GB" dirty="0"/>
              <a:t> </a:t>
            </a:r>
          </a:p>
          <a:p>
            <a:r>
              <a:rPr lang="en-US" altLang="zh-CN" dirty="0"/>
              <a:t>[2] </a:t>
            </a:r>
            <a:r>
              <a:rPr lang="en-US" dirty="0"/>
              <a:t>R4-2007093, Discussion on current operation scenario and clarification, vivo</a:t>
            </a:r>
            <a:endParaRPr lang="en-GB" dirty="0"/>
          </a:p>
          <a:p>
            <a:pPr>
              <a:spcAft>
                <a:spcPts val="600"/>
              </a:spcAft>
            </a:pPr>
            <a:r>
              <a:rPr lang="en-US" altLang="zh-CN" dirty="0"/>
              <a:t>[3] </a:t>
            </a:r>
            <a:r>
              <a:rPr lang="en-US" dirty="0"/>
              <a:t>R4-2008221, On remaining issues of con-current operation, Huawei, HiSilicon</a:t>
            </a:r>
          </a:p>
          <a:p>
            <a:pPr>
              <a:spcAft>
                <a:spcPts val="600"/>
              </a:spcAft>
            </a:pPr>
            <a:endParaRPr lang="en-US" dirty="0"/>
          </a:p>
          <a:p>
            <a:pPr>
              <a:spcAft>
                <a:spcPts val="600"/>
              </a:spcAft>
            </a:pPr>
            <a:r>
              <a:rPr lang="en-US" dirty="0"/>
              <a:t>[4] R4-2006248, Discussion on switching period in ITS band for NR V2X, CATT</a:t>
            </a:r>
          </a:p>
          <a:p>
            <a:pPr>
              <a:spcAft>
                <a:spcPts val="600"/>
              </a:spcAft>
            </a:pPr>
            <a:r>
              <a:rPr lang="en-US" dirty="0"/>
              <a:t>[5] R4-2006819, Switching time between NR SL and LTE SL, Qualcomm</a:t>
            </a:r>
          </a:p>
          <a:p>
            <a:pPr>
              <a:spcAft>
                <a:spcPts val="600"/>
              </a:spcAft>
            </a:pPr>
            <a:r>
              <a:rPr lang="en-US" dirty="0"/>
              <a:t>[6] R4-2007342, On switching period for LTE SL and NR SL, OPPO</a:t>
            </a:r>
          </a:p>
          <a:p>
            <a:pPr>
              <a:spcAft>
                <a:spcPts val="600"/>
              </a:spcAft>
            </a:pPr>
            <a:r>
              <a:rPr lang="en-US" dirty="0"/>
              <a:t>[7] R4-2008219, On switching period for LTE SL and NR SL, Huawei, HiSilicon</a:t>
            </a:r>
          </a:p>
          <a:p>
            <a:pPr>
              <a:spcAft>
                <a:spcPts val="600"/>
              </a:spcAft>
            </a:pPr>
            <a:r>
              <a:rPr lang="en-US" dirty="0"/>
              <a:t>[8] R4-2006746, TP on remaining issues for NR V2X UE RF requirements, LGE</a:t>
            </a:r>
          </a:p>
        </p:txBody>
      </p:sp>
    </p:spTree>
    <p:extLst>
      <p:ext uri="{BB962C8B-B14F-4D97-AF65-F5344CB8AC3E}">
        <p14:creationId xmlns:p14="http://schemas.microsoft.com/office/powerpoint/2010/main" val="15482598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7726</TotalTime>
  <Words>1080</Words>
  <Application>Microsoft Office PowerPoint</Application>
  <PresentationFormat>Widescreen</PresentationFormat>
  <Paragraphs>85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宋体</vt:lpstr>
      <vt:lpstr>Arial</vt:lpstr>
      <vt:lpstr>Calibri</vt:lpstr>
      <vt:lpstr>Calibri Light</vt:lpstr>
      <vt:lpstr>Office 主题</vt:lpstr>
      <vt:lpstr>WF on con-current operation remaining issues</vt:lpstr>
      <vt:lpstr>Background</vt:lpstr>
      <vt:lpstr>Background</vt:lpstr>
      <vt:lpstr>Status on con-current operation definition</vt:lpstr>
      <vt:lpstr>Status on switching time</vt:lpstr>
      <vt:lpstr>Status on switching period position</vt:lpstr>
      <vt:lpstr>WF on con-current operation remaining issues</vt:lpstr>
      <vt:lpstr>PowerPoint Presentation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scope of FR1 UE RF</dc:title>
  <dc:creator>Zhangqian (Zq)</dc:creator>
  <cp:lastModifiedBy>Huawei</cp:lastModifiedBy>
  <cp:revision>183</cp:revision>
  <dcterms:created xsi:type="dcterms:W3CDTF">2019-10-15T22:26:30Z</dcterms:created>
  <dcterms:modified xsi:type="dcterms:W3CDTF">2020-06-04T10:35:34Z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(3)l38f3TN+oKx+ITj4wgOHRjiL6iRAIMs5+noIcusJvNIbgAGY6ixguRoTedGyudFiuVlU68ar
DLrb7izxFmBtn31IMz2k8f33FfCN7A4BPT1ZEJsfdEBQxjyIk6AsgovBkqeYmpBzfvLR/bXG
8CDFRLFf6NGL+aio5VzaPNckT0F2fKbQ1KMMqgGcVAlLIPd37wEOIngHLPTKcbrQiPVTggxo
HSow/DUYvbIQ0cKHRJ</vt:lpwstr>
  </property>
  <property fmtid="{D5CDD505-2E9C-101B-9397-08002B2CF9AE}" pid="3" name="_2015_ms_pID_7253431">
    <vt:lpwstr>gT8HegiPnkWNd3lzbM+B0tUxT8AIPB+ZdGotOMC1y360DX+iHGiew3
3rXvoZvrykbGGtGDjujNK7G0Hg/dx4j3yPJVmbXAZMxzxLyGpDlbzH2SqLlhk4LfEcqRqmZB
rKW46g/p8nfFI/O9LorgiIjqdx6GydJVbh1pF3tASIDvLn0uuWuhVzeiN0su5bMVRJraC/hM
5lsYafAICYYvpsNJeT4E/DPYo2Oo7rjaLUHK</vt:lpwstr>
  </property>
  <property fmtid="{D5CDD505-2E9C-101B-9397-08002B2CF9AE}" pid="4" name="_2015_ms_pID_7253432">
    <vt:lpwstr>HysIdrjZ6aab/dhcrIGjHUs=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1577106026</vt:lpwstr>
  </property>
</Properties>
</file>