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6" autoAdjust="0"/>
    <p:restoredTop sz="94280" autoAdjust="0"/>
  </p:normalViewPr>
  <p:slideViewPr>
    <p:cSldViewPr snapToGrid="0">
      <p:cViewPr varScale="1">
        <p:scale>
          <a:sx n="100" d="100"/>
          <a:sy n="100" d="100"/>
        </p:scale>
        <p:origin x="1320"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a:t>#9</a:t>
            </a:r>
            <a:r>
              <a:rPr lang="en-US" altLang="zh-CN" sz="2400" b="1" dirty="0"/>
              <a:t>5-e</a:t>
            </a:r>
            <a:r>
              <a:rPr lang="en-US" altLang="sv-SE" sz="2400" b="1" dirty="0">
                <a:cs typeface="Arial" panose="020B0604020202020204" pitchFamily="34" charset="0"/>
              </a:rPr>
              <a:t> </a:t>
            </a:r>
            <a:r>
              <a:rPr lang="en-US" altLang="sv-SE" sz="2400" b="1">
                <a:cs typeface="Arial" panose="020B0604020202020204" pitchFamily="34" charset="0"/>
              </a:rPr>
              <a:t>Meeting                                                                      R4-2008453</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1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frequency separation between </a:t>
            </a:r>
            <a:r>
              <a:rPr lang="en-US" altLang="zh-CN" dirty="0" err="1"/>
              <a:t>Uu</a:t>
            </a:r>
            <a:r>
              <a:rPr lang="en-US" altLang="zh-CN" dirty="0"/>
              <a:t> and SL     </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TBA</a:t>
            </a:r>
            <a:endParaRPr lang="en-US" altLang="zh-CN" dirty="0">
              <a:ea typeface="MS Mincho" panose="02020609040205080304" pitchFamily="49" charset="-128"/>
            </a:endParaRPr>
          </a:p>
          <a:p>
            <a:pPr marL="285750" indent="-285750">
              <a:spcAft>
                <a:spcPts val="600"/>
              </a:spcAft>
              <a:buFont typeface="Courier New" panose="02070309020205020404" pitchFamily="49" charset="0"/>
              <a:buChar char="o"/>
            </a:pPr>
            <a:r>
              <a:rPr lang="en-US" altLang="zh-CN" dirty="0">
                <a:highlight>
                  <a:srgbClr val="FFFF00"/>
                </a:highlight>
                <a:ea typeface="MS Mincho" panose="02020609040205080304" pitchFamily="49" charset="-128"/>
              </a:rPr>
              <a:t>Qualcomm:</a:t>
            </a:r>
            <a:r>
              <a:rPr lang="en-US" altLang="zh-CN" dirty="0">
                <a:highlight>
                  <a:srgbClr val="FFFF00"/>
                </a:highlight>
              </a:rPr>
              <a:t> Option 2: The frequency separation between </a:t>
            </a:r>
            <a:r>
              <a:rPr lang="en-US" altLang="zh-CN" dirty="0" err="1">
                <a:highlight>
                  <a:srgbClr val="FFFF00"/>
                </a:highlight>
              </a:rPr>
              <a:t>Uu</a:t>
            </a:r>
            <a:r>
              <a:rPr lang="en-US" altLang="zh-CN" dirty="0">
                <a:highlight>
                  <a:srgbClr val="FFFF00"/>
                </a:highlight>
              </a:rPr>
              <a:t> and SL should be based on the results of a </a:t>
            </a:r>
            <a:r>
              <a:rPr lang="en-US" altLang="zh-CN" dirty="0" err="1">
                <a:highlight>
                  <a:srgbClr val="FFFF00"/>
                </a:highlight>
              </a:rPr>
              <a:t>Uu</a:t>
            </a:r>
            <a:r>
              <a:rPr lang="en-US" altLang="zh-CN" dirty="0">
                <a:highlight>
                  <a:srgbClr val="FFFF00"/>
                </a:highlight>
              </a:rPr>
              <a:t>/SL coexistence study.</a:t>
            </a:r>
            <a:endParaRPr lang="en-GB" altLang="zh-CN" dirty="0">
              <a:highlight>
                <a:srgbClr val="FFFF00"/>
              </a:highlight>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R4-2006762, Discussion the remaining issues for n79 NR-V2X, CMCC</a:t>
            </a:r>
          </a:p>
          <a:p>
            <a:pPr marL="365760" indent="-365760"/>
            <a:r>
              <a:rPr lang="en-US" altLang="zh-CN" dirty="0"/>
              <a:t>[2] R4-2008220, On synchronization scenario for NR V2X in licensed band, Huawei, </a:t>
            </a:r>
            <a:r>
              <a:rPr lang="en-US" altLang="zh-CN" dirty="0" err="1"/>
              <a:t>HiSilicon</a:t>
            </a:r>
            <a:endParaRPr lang="en-US" altLang="zh-CN" dirty="0"/>
          </a:p>
          <a:p>
            <a:pPr marL="365760" indent="-365760"/>
            <a:r>
              <a:rPr lang="en-US" altLang="zh-CN" dirty="0"/>
              <a:t>[3] R4-2007092, Further discussion on the synchronization mechanism between SL and </a:t>
            </a:r>
            <a:r>
              <a:rPr lang="en-US" altLang="zh-CN" dirty="0" err="1"/>
              <a:t>Uu</a:t>
            </a:r>
            <a:r>
              <a:rPr lang="en-US" altLang="zh-CN" dirty="0"/>
              <a:t> in the same TDD licensed band, vivo</a:t>
            </a:r>
          </a:p>
          <a:p>
            <a:pPr marL="365760" indent="-365760"/>
            <a:r>
              <a:rPr lang="en-US" altLang="zh-CN" dirty="0"/>
              <a:t>[4] R4-2006757, Discussion on SL-</a:t>
            </a:r>
            <a:r>
              <a:rPr lang="en-US" altLang="zh-CN" dirty="0" err="1"/>
              <a:t>Uu</a:t>
            </a:r>
            <a:r>
              <a:rPr lang="en-US" altLang="zh-CN" dirty="0"/>
              <a:t> simultaneous transmission in a UE in licensed band in rel-16, LGE</a:t>
            </a:r>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a:t>Band and channel bandwidths for NR V2X</a:t>
            </a:r>
          </a:p>
          <a:p>
            <a:pPr lvl="2"/>
            <a:r>
              <a:rPr lang="en-US" altLang="zh-CN" dirty="0"/>
              <a:t>Band proposal from the operator</a:t>
            </a:r>
          </a:p>
          <a:p>
            <a:pPr lvl="2"/>
            <a:r>
              <a:rPr lang="en-US" altLang="zh-CN" dirty="0"/>
              <a:t>Channel bandwidths for NR V2X licensed bands</a:t>
            </a:r>
          </a:p>
          <a:p>
            <a:pPr lvl="2"/>
            <a:endParaRPr lang="en-US" altLang="zh-CN" dirty="0"/>
          </a:p>
          <a:p>
            <a:pPr marL="914400" lvl="1" indent="-457200">
              <a:buAutoNum type="arabicParenR"/>
            </a:pPr>
            <a:r>
              <a:rPr lang="en-US" altLang="zh-CN" dirty="0"/>
              <a:t>licensed bands partially used for SL transmission</a:t>
            </a:r>
          </a:p>
          <a:p>
            <a:pPr lvl="2"/>
            <a:r>
              <a:rPr lang="en-US" altLang="zh-CN" dirty="0"/>
              <a:t>UE operations for licensed bands partially used for SL transmission</a:t>
            </a:r>
          </a:p>
          <a:p>
            <a:pPr lvl="2"/>
            <a:r>
              <a:rPr lang="en-US" altLang="zh-CN" dirty="0"/>
              <a:t>RF architecture for V-UE operating in licensed bands partially used for SL</a:t>
            </a:r>
          </a:p>
          <a:p>
            <a:pPr lvl="2"/>
            <a:r>
              <a:rPr lang="en-US" altLang="zh-CN" dirty="0"/>
              <a:t>The core RF requirements</a:t>
            </a:r>
          </a:p>
          <a:p>
            <a:pPr lvl="2"/>
            <a:r>
              <a:rPr lang="en-US" altLang="zh-CN" dirty="0"/>
              <a:t>The synchronization issues for simultaneous SL and </a:t>
            </a:r>
            <a:r>
              <a:rPr lang="en-US" altLang="zh-CN" dirty="0" err="1"/>
              <a:t>Uu</a:t>
            </a:r>
            <a:r>
              <a:rPr lang="en-US" altLang="zh-CN" dirty="0"/>
              <a:t> transmission</a:t>
            </a:r>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lnSpcReduction="10000"/>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p>
          <a:p>
            <a:pPr marL="457200" lvl="1" indent="0">
              <a:spcAft>
                <a:spcPts val="600"/>
              </a:spcAft>
              <a:buNone/>
            </a:pPr>
            <a:r>
              <a:rPr lang="en-US" altLang="zh-CN" dirty="0">
                <a:ea typeface="MS Mincho" panose="02020609040205080304" pitchFamily="49" charset="-128"/>
              </a:rPr>
              <a:t>	(Supporting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p>
          <a:p>
            <a:pPr marL="285750" indent="-285750">
              <a:spcAft>
                <a:spcPts val="600"/>
              </a:spcAft>
              <a:buFont typeface="Courier New" panose="02070309020205020404" pitchFamily="49" charset="0"/>
              <a:buChar char="o"/>
            </a:pPr>
            <a:r>
              <a:rPr lang="en-GB" altLang="zh-CN" dirty="0">
                <a:highlight>
                  <a:srgbClr val="FFFF00"/>
                </a:highlight>
                <a:ea typeface="MS Mincho" panose="02020609040205080304" pitchFamily="49" charset="-128"/>
              </a:rPr>
              <a:t>Qualcomm: Select option 1</a:t>
            </a:r>
            <a:endParaRPr lang="zh-CN" altLang="zh-CN" dirty="0">
              <a:highlight>
                <a:srgbClr val="FFFF00"/>
              </a:highlight>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62500" lnSpcReduction="20000"/>
          </a:bodyPr>
          <a:lstStyle/>
          <a:p>
            <a:pPr marL="0" indent="0">
              <a:spcAft>
                <a:spcPts val="900"/>
              </a:spcAft>
              <a:buNone/>
            </a:pPr>
            <a:r>
              <a:rPr lang="en-GB" altLang="zh-CN" dirty="0"/>
              <a:t>Issue 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it-IT" altLang="zh-CN" dirty="0"/>
              <a:t> (LGE, Huawei, CATT, CMCC, Qualcomm)</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p>
          <a:p>
            <a:pPr>
              <a:spcAft>
                <a:spcPts val="600"/>
              </a:spcAft>
            </a:pPr>
            <a:r>
              <a:rPr lang="en-US" altLang="zh-CN" dirty="0">
                <a:ea typeface="MS Mincho" panose="02020609040205080304" pitchFamily="49" charset="-128"/>
              </a:rPr>
              <a:t>However, clarification on the maximum channel bandwidths for NR V2X licensed band and con-current band combinations is needed.</a:t>
            </a:r>
          </a:p>
          <a:p>
            <a:pPr>
              <a:spcAft>
                <a:spcPts val="600"/>
              </a:spcAft>
            </a:pPr>
            <a:r>
              <a:rPr lang="en-US" altLang="zh-CN" dirty="0">
                <a:highlight>
                  <a:srgbClr val="FFFF00"/>
                </a:highlight>
                <a:ea typeface="MS Mincho" panose="02020609040205080304" pitchFamily="49" charset="-128"/>
              </a:rPr>
              <a:t>Qualcomm : </a:t>
            </a:r>
            <a:r>
              <a:rPr lang="en-GB" altLang="zh-CN" dirty="0">
                <a:highlight>
                  <a:srgbClr val="FFFF00"/>
                </a:highlight>
              </a:rPr>
              <a:t>Option 2: Do not follow the above restriction in Rel-16</a:t>
            </a:r>
            <a:endParaRPr lang="zh-CN" altLang="zh-CN" dirty="0">
              <a:highlight>
                <a:srgbClr val="FFFF00"/>
              </a:highlight>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a:t>Sub-topic 1-1 Band and channel bandwidths for NR 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1-2-1: UE operations for licensed bands partially used for SL 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a:t>LGE,CMCC,vivo</a:t>
            </a:r>
            <a:r>
              <a:rPr lang="en-US" altLang="zh-CN" dirty="0"/>
              <a: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p>
          <a:p>
            <a:pPr marL="285750" indent="-285750">
              <a:spcAft>
                <a:spcPts val="600"/>
              </a:spcAft>
              <a:buFont typeface="Courier New" panose="02070309020205020404" pitchFamily="49" charset="0"/>
              <a:buChar char="o"/>
            </a:pPr>
            <a:r>
              <a:rPr lang="en-GB" altLang="zh-CN" dirty="0">
                <a:highlight>
                  <a:srgbClr val="FFFF00"/>
                </a:highlight>
                <a:ea typeface="MS Mincho" panose="02020609040205080304" pitchFamily="49" charset="-128"/>
              </a:rPr>
              <a:t>Qualcomm : </a:t>
            </a:r>
            <a:r>
              <a:rPr lang="en-GB" altLang="zh-CN" dirty="0">
                <a:highlight>
                  <a:srgbClr val="FFFF00"/>
                </a:highlight>
              </a:rPr>
              <a:t>Option 1: </a:t>
            </a:r>
            <a:r>
              <a:rPr lang="en-US" altLang="zh-CN" dirty="0">
                <a:highlight>
                  <a:srgbClr val="FFFF00"/>
                </a:highlight>
              </a:rPr>
              <a:t>In Rel-16, introduce licensed bands partially used for SL on the condition that NR V2X UE can only support PC5 interface accessing the licensed bands partially used for SL transmission. </a:t>
            </a:r>
            <a:endParaRPr lang="zh-CN" altLang="zh-CN" dirty="0">
              <a:highlight>
                <a:srgbClr val="FFFF00"/>
              </a:highlight>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77500" lnSpcReduction="20000"/>
          </a:bodyPr>
          <a:lstStyle/>
          <a:p>
            <a:pPr marL="0" indent="0">
              <a:buNone/>
            </a:pPr>
            <a:r>
              <a:rPr lang="en-US" altLang="zh-CN" dirty="0"/>
              <a:t>Issue 1-2-2: RF architecture for V-UE operating in licensed bands partially used for SL   </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t>Option 4: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a:t>
            </a:r>
          </a:p>
          <a:p>
            <a:pPr marL="285750" indent="-285750">
              <a:spcAft>
                <a:spcPts val="600"/>
              </a:spcAft>
              <a:buFont typeface="Courier New" panose="02070309020205020404" pitchFamily="49" charset="0"/>
              <a:buChar char="o"/>
            </a:pPr>
            <a:r>
              <a:rPr lang="en-US" altLang="zh-CN" dirty="0">
                <a:highlight>
                  <a:srgbClr val="FFFF00"/>
                </a:highlight>
                <a:ea typeface="MS Mincho" panose="02020609040205080304" pitchFamily="49" charset="-128"/>
              </a:rPr>
              <a:t>Qualcomm : Option4: FFS</a:t>
            </a:r>
            <a:endParaRPr lang="zh-CN" altLang="zh-CN" dirty="0">
              <a:highlight>
                <a:srgbClr val="FFFF00"/>
              </a:highlight>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20000"/>
          </a:bodyPr>
          <a:lstStyle/>
          <a:p>
            <a:pPr marL="0" indent="0">
              <a:buNone/>
            </a:pPr>
            <a:r>
              <a:rPr lang="en-US" altLang="zh-CN" dirty="0"/>
              <a:t>Issue 1-2-3: The core RF requirements</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t>Option 3: FFS.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a:t>
            </a:r>
          </a:p>
          <a:p>
            <a:pPr marL="285750" indent="-285750">
              <a:spcAft>
                <a:spcPts val="600"/>
              </a:spcAft>
              <a:buFont typeface="Courier New" panose="02070309020205020404" pitchFamily="49" charset="0"/>
              <a:buChar char="o"/>
            </a:pPr>
            <a:r>
              <a:rPr lang="en-GB" altLang="zh-CN" dirty="0">
                <a:highlight>
                  <a:srgbClr val="FFFF00"/>
                </a:highlight>
                <a:ea typeface="MS Mincho" panose="02020609040205080304" pitchFamily="49" charset="-128"/>
              </a:rPr>
              <a:t>Qualcomm: Option3: FFS</a:t>
            </a:r>
            <a:endParaRPr lang="zh-CN" altLang="zh-CN" dirty="0">
              <a:highlight>
                <a:srgbClr val="FFFF00"/>
              </a:highlight>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The synchronization reference source</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RAN4 should follow the guidelines set by RAN1.   (Qualcomm)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TBA</a:t>
            </a:r>
          </a:p>
          <a:p>
            <a:pPr marL="285750" indent="-285750">
              <a:spcAft>
                <a:spcPts val="600"/>
              </a:spcAft>
              <a:buFont typeface="Courier New" panose="02070309020205020404" pitchFamily="49" charset="0"/>
              <a:buChar char="o"/>
            </a:pPr>
            <a:r>
              <a:rPr lang="en-GB" altLang="zh-CN" dirty="0">
                <a:highlight>
                  <a:srgbClr val="FFFF00"/>
                </a:highlight>
                <a:ea typeface="MS Mincho" panose="02020609040205080304" pitchFamily="49" charset="-128"/>
              </a:rPr>
              <a:t>Qualcomm : </a:t>
            </a:r>
            <a:r>
              <a:rPr lang="en-US" altLang="zh-CN" dirty="0">
                <a:highlight>
                  <a:srgbClr val="FFFF00"/>
                </a:highlight>
              </a:rPr>
              <a:t>Option 2: The specific synchronization reference source that should be used in different scenarios has already been defined in RAN1. RAN4 should follow the guidelines set by RAN1. </a:t>
            </a:r>
            <a:endParaRPr lang="zh-CN" altLang="zh-CN" dirty="0">
              <a:highlight>
                <a:srgbClr val="FFFF00"/>
              </a:highlight>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a:t>Sub-topic 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20000"/>
          </a:bodyPr>
          <a:lstStyle/>
          <a:p>
            <a:pPr marL="0" indent="0">
              <a:buNone/>
            </a:pPr>
            <a:r>
              <a:rPr lang="en-US" altLang="zh-CN" dirty="0"/>
              <a:t>Issue 1-2-4: The synchronization issues for simultaneous SL and </a:t>
            </a:r>
            <a:r>
              <a:rPr lang="en-US" altLang="zh-CN" dirty="0" err="1"/>
              <a:t>Uu</a:t>
            </a:r>
            <a:r>
              <a:rPr lang="en-US" altLang="zh-CN" dirty="0"/>
              <a:t> transmission</a:t>
            </a:r>
          </a:p>
          <a:p>
            <a:pPr marL="0" indent="0">
              <a:buNone/>
            </a:pPr>
            <a:r>
              <a:rPr lang="en-US" altLang="zh-CN" dirty="0"/>
              <a:t>Transmission timing between </a:t>
            </a:r>
            <a:r>
              <a:rPr lang="en-US" altLang="zh-CN" dirty="0" err="1"/>
              <a:t>Uu</a:t>
            </a:r>
            <a:r>
              <a:rPr lang="en-US" altLang="zh-CN" dirty="0"/>
              <a:t> and SL</a:t>
            </a:r>
          </a:p>
          <a:p>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RAN1.(Qualcomm)</a:t>
            </a: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TBA</a:t>
            </a:r>
          </a:p>
          <a:p>
            <a:pPr marL="285750" indent="-285750">
              <a:spcAft>
                <a:spcPts val="600"/>
              </a:spcAft>
              <a:buFont typeface="Courier New" panose="02070309020205020404" pitchFamily="49" charset="0"/>
              <a:buChar char="o"/>
            </a:pPr>
            <a:r>
              <a:rPr lang="en-GB" altLang="zh-CN" dirty="0">
                <a:highlight>
                  <a:srgbClr val="FFFF00"/>
                </a:highlight>
                <a:ea typeface="MS Mincho" panose="02020609040205080304" pitchFamily="49" charset="-128"/>
              </a:rPr>
              <a:t>Qualcomm:</a:t>
            </a:r>
            <a:r>
              <a:rPr lang="en-US" altLang="zh-CN" dirty="0">
                <a:highlight>
                  <a:srgbClr val="FFFF00"/>
                </a:highlight>
              </a:rPr>
              <a:t>Option 2: This is in RAN1 scope and is currently being discussed in RAN1.</a:t>
            </a:r>
          </a:p>
          <a:p>
            <a:pPr marL="285750" indent="-285750">
              <a:spcAft>
                <a:spcPts val="600"/>
              </a:spcAft>
              <a:buFont typeface="Courier New" panose="02070309020205020404" pitchFamily="49" charset="0"/>
              <a:buChar char="o"/>
            </a:pPr>
            <a:endParaRPr lang="zh-CN" altLang="zh-CN" dirty="0">
              <a:ea typeface="MS Mincho" panose="02020609040205080304" pitchFamily="49" charset="-128"/>
            </a:endParaRP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9554</TotalTime>
  <Words>1122</Words>
  <Application>Microsoft Office PowerPoint</Application>
  <PresentationFormat>Widescreen</PresentationFormat>
  <Paragraphs>102</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Symbol</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Chan Fernando</cp:lastModifiedBy>
  <cp:revision>286</cp:revision>
  <dcterms:created xsi:type="dcterms:W3CDTF">2017-01-18T06:26:21Z</dcterms:created>
  <dcterms:modified xsi:type="dcterms:W3CDTF">2020-06-03T02:39:43Z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