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1" r:id="rId4"/>
    <p:sldId id="286" r:id="rId5"/>
    <p:sldId id="282" r:id="rId6"/>
    <p:sldId id="291" r:id="rId7"/>
    <p:sldId id="287" r:id="rId8"/>
    <p:sldId id="288" r:id="rId9"/>
    <p:sldId id="289" r:id="rId10"/>
    <p:sldId id="290"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va Subramani" initials="SS" lastIdx="1" clrIdx="0">
    <p:extLst>
      <p:ext uri="{19B8F6BF-5375-455C-9EA6-DF929625EA0E}">
        <p15:presenceInfo xmlns:p15="http://schemas.microsoft.com/office/powerpoint/2012/main" userId="S::ssubrama@futurewei.com::bd4bda8f-b65a-4fd2-a08f-37dcebd403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6" autoAdjust="0"/>
    <p:restoredTop sz="94280" autoAdjust="0"/>
  </p:normalViewPr>
  <p:slideViewPr>
    <p:cSldViewPr snapToGrid="0">
      <p:cViewPr varScale="1">
        <p:scale>
          <a:sx n="70" d="100"/>
          <a:sy n="70" d="100"/>
        </p:scale>
        <p:origin x="96" y="81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5</a:t>
            </a:fld>
            <a:endParaRPr lang="zh-CN" altLang="en-US"/>
          </a:p>
        </p:txBody>
      </p:sp>
    </p:spTree>
    <p:extLst>
      <p:ext uri="{BB962C8B-B14F-4D97-AF65-F5344CB8AC3E}">
        <p14:creationId xmlns:p14="http://schemas.microsoft.com/office/powerpoint/2010/main" val="424852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6</a:t>
            </a:fld>
            <a:endParaRPr lang="zh-CN" altLang="en-US"/>
          </a:p>
        </p:txBody>
      </p:sp>
    </p:spTree>
    <p:extLst>
      <p:ext uri="{BB962C8B-B14F-4D97-AF65-F5344CB8AC3E}">
        <p14:creationId xmlns:p14="http://schemas.microsoft.com/office/powerpoint/2010/main" val="47969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7</a:t>
            </a:fld>
            <a:endParaRPr lang="zh-CN" altLang="en-US"/>
          </a:p>
        </p:txBody>
      </p:sp>
    </p:spTree>
    <p:extLst>
      <p:ext uri="{BB962C8B-B14F-4D97-AF65-F5344CB8AC3E}">
        <p14:creationId xmlns:p14="http://schemas.microsoft.com/office/powerpoint/2010/main" val="17610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8</a:t>
            </a:fld>
            <a:endParaRPr lang="zh-CN" altLang="en-US"/>
          </a:p>
        </p:txBody>
      </p:sp>
    </p:spTree>
    <p:extLst>
      <p:ext uri="{BB962C8B-B14F-4D97-AF65-F5344CB8AC3E}">
        <p14:creationId xmlns:p14="http://schemas.microsoft.com/office/powerpoint/2010/main" val="249011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32984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51041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a:t>remaining issues for NR V2X system parameters</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a:t>vivo, </a:t>
            </a:r>
            <a:r>
              <a:rPr lang="en-US" altLang="zh-CN" sz="2800" dirty="0" smtClean="0"/>
              <a:t>LGE, Qualcomm,...</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a:t>#9</a:t>
            </a:r>
            <a:r>
              <a:rPr lang="en-US" altLang="zh-CN" sz="2400" b="1" dirty="0"/>
              <a:t>5-e</a:t>
            </a:r>
            <a:r>
              <a:rPr lang="en-US" altLang="sv-SE" sz="2400" b="1" dirty="0">
                <a:cs typeface="Arial" panose="020B0604020202020204" pitchFamily="34" charset="0"/>
              </a:rPr>
              <a:t> Meeting                                                                      </a:t>
            </a:r>
            <a:r>
              <a:rPr lang="en-US" altLang="sv-SE" sz="2400" b="1" dirty="0" smtClean="0">
                <a:cs typeface="Arial" panose="020B0604020202020204" pitchFamily="34" charset="0"/>
              </a:rPr>
              <a:t>R4-2009166</a:t>
            </a:r>
            <a:endParaRPr lang="sv-SE" altLang="sv-SE" sz="2400" b="1" dirty="0">
              <a:cs typeface="Arial" panose="020B0604020202020204" pitchFamily="34" charset="0"/>
            </a:endParaRPr>
          </a:p>
          <a:p>
            <a:pPr>
              <a:buNone/>
            </a:pPr>
            <a:r>
              <a:rPr lang="en-US" altLang="zh-CN" sz="2400" b="1" dirty="0"/>
              <a:t>Electronic Meeting, 25 May – 5 June,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The frequency separation between </a:t>
            </a:r>
            <a:r>
              <a:rPr lang="en-US" altLang="zh-CN" dirty="0" err="1"/>
              <a:t>Uu</a:t>
            </a:r>
            <a:r>
              <a:rPr lang="en-US" altLang="zh-CN" dirty="0"/>
              <a:t> and SL     </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RAN4 carefully check the frequency separation between V2X SL operation and </a:t>
            </a:r>
            <a:r>
              <a:rPr lang="en-US" altLang="zh-CN" dirty="0" err="1"/>
              <a:t>Uu</a:t>
            </a:r>
            <a:r>
              <a:rPr lang="en-US" altLang="zh-CN" dirty="0"/>
              <a:t> uplink transmission in n79 for con-current V2X operation. Then, the V2X_n79-n79 can support in Rel-17.</a:t>
            </a:r>
          </a:p>
          <a:p>
            <a:pPr marL="742950" lvl="1" indent="-285750">
              <a:spcAft>
                <a:spcPts val="600"/>
              </a:spcAft>
              <a:buFont typeface="Courier New" panose="02070309020205020404" pitchFamily="49" charset="0"/>
              <a:buChar char="o"/>
            </a:pPr>
            <a:r>
              <a:rPr lang="en-US" altLang="zh-CN" dirty="0"/>
              <a:t>Option 2: The frequency separation between </a:t>
            </a:r>
            <a:r>
              <a:rPr lang="en-US" altLang="zh-CN" dirty="0" err="1"/>
              <a:t>Uu</a:t>
            </a:r>
            <a:r>
              <a:rPr lang="en-US" altLang="zh-CN" dirty="0"/>
              <a:t> and SL should be based on the results of a </a:t>
            </a:r>
            <a:r>
              <a:rPr lang="en-US" altLang="zh-CN" dirty="0" err="1"/>
              <a:t>Uu</a:t>
            </a:r>
            <a:r>
              <a:rPr lang="en-US" altLang="zh-CN" dirty="0"/>
              <a:t>/SL coexistence study</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solidFill>
                  <a:srgbClr val="FF0000"/>
                </a:solidFill>
              </a:rPr>
              <a:t>Both options mentioned that the frequency separation will be studied in Rel-17.</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270957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4" name="Content Placeholder 3"/>
          <p:cNvSpPr>
            <a:spLocks noGrp="1"/>
          </p:cNvSpPr>
          <p:nvPr>
            <p:ph idx="1"/>
          </p:nvPr>
        </p:nvSpPr>
        <p:spPr>
          <a:xfrm>
            <a:off x="254643" y="1825625"/>
            <a:ext cx="11667281" cy="4351338"/>
          </a:xfrm>
        </p:spPr>
        <p:txBody>
          <a:bodyPr>
            <a:normAutofit/>
          </a:bodyPr>
          <a:lstStyle/>
          <a:p>
            <a:pPr marL="365760" indent="-365760"/>
            <a:r>
              <a:rPr lang="en-US" altLang="zh-CN" dirty="0"/>
              <a:t>[1] R4-2006762, Discussion the remaining issues for n79 NR-V2X, CMCC</a:t>
            </a:r>
          </a:p>
          <a:p>
            <a:pPr marL="365760" indent="-365760"/>
            <a:r>
              <a:rPr lang="en-US" altLang="zh-CN" dirty="0"/>
              <a:t>[2] R4-2008220, On synchronization scenario for NR V2X in licensed band, Huawei, </a:t>
            </a:r>
            <a:r>
              <a:rPr lang="en-US" altLang="zh-CN" dirty="0" err="1"/>
              <a:t>HiSilicon</a:t>
            </a:r>
            <a:endParaRPr lang="en-US" altLang="zh-CN" dirty="0"/>
          </a:p>
          <a:p>
            <a:pPr marL="365760" indent="-365760"/>
            <a:r>
              <a:rPr lang="en-US" altLang="zh-CN" dirty="0"/>
              <a:t>[3] R4-2007092, Further discussion on the synchronization mechanism between SL and </a:t>
            </a:r>
            <a:r>
              <a:rPr lang="en-US" altLang="zh-CN" dirty="0" err="1"/>
              <a:t>Uu</a:t>
            </a:r>
            <a:r>
              <a:rPr lang="en-US" altLang="zh-CN" dirty="0"/>
              <a:t> in the same TDD licensed band, vivo</a:t>
            </a:r>
          </a:p>
          <a:p>
            <a:pPr marL="365760" indent="-365760"/>
            <a:r>
              <a:rPr lang="en-US" altLang="zh-CN" dirty="0"/>
              <a:t>[4] R4-2006757, Discussion on SL-</a:t>
            </a:r>
            <a:r>
              <a:rPr lang="en-US" altLang="zh-CN" dirty="0" err="1"/>
              <a:t>Uu</a:t>
            </a:r>
            <a:r>
              <a:rPr lang="en-US" altLang="zh-CN" dirty="0"/>
              <a:t> simultaneous transmission in a UE in licensed band in rel-16, LGE</a:t>
            </a:r>
          </a:p>
        </p:txBody>
      </p:sp>
    </p:spTree>
    <p:extLst>
      <p:ext uri="{BB962C8B-B14F-4D97-AF65-F5344CB8AC3E}">
        <p14:creationId xmlns:p14="http://schemas.microsoft.com/office/powerpoint/2010/main" val="182378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a:t>
            </a:r>
            <a:r>
              <a:rPr lang="en-US" altLang="zh-CN" dirty="0"/>
              <a:t>d</a:t>
            </a:r>
            <a:endParaRPr lang="en-US" dirty="0"/>
          </a:p>
        </p:txBody>
      </p:sp>
      <p:sp>
        <p:nvSpPr>
          <p:cNvPr id="4" name="Content Placeholder 3"/>
          <p:cNvSpPr>
            <a:spLocks noGrp="1"/>
          </p:cNvSpPr>
          <p:nvPr>
            <p:ph idx="1"/>
          </p:nvPr>
        </p:nvSpPr>
        <p:spPr>
          <a:xfrm>
            <a:off x="745211" y="1690689"/>
            <a:ext cx="11281474" cy="4230426"/>
          </a:xfrm>
        </p:spPr>
        <p:txBody>
          <a:bodyPr>
            <a:normAutofit lnSpcReduction="10000"/>
          </a:bodyPr>
          <a:lstStyle/>
          <a:p>
            <a:r>
              <a:rPr lang="en-GB" altLang="zh-CN" dirty="0"/>
              <a:t>In this meeting, the progress for the following open issues is captured in this WF.</a:t>
            </a:r>
          </a:p>
          <a:p>
            <a:pPr lvl="1"/>
            <a:endParaRPr lang="en-GB" altLang="zh-CN" dirty="0"/>
          </a:p>
          <a:p>
            <a:pPr marL="914400" lvl="1" indent="-457200">
              <a:buAutoNum type="arabicParenR"/>
            </a:pPr>
            <a:r>
              <a:rPr lang="en-US" altLang="zh-CN" dirty="0"/>
              <a:t>Band and channel bandwidths for NR V2X</a:t>
            </a:r>
          </a:p>
          <a:p>
            <a:pPr lvl="2"/>
            <a:r>
              <a:rPr lang="en-US" altLang="zh-CN" dirty="0"/>
              <a:t>Band proposal from the operator</a:t>
            </a:r>
          </a:p>
          <a:p>
            <a:pPr lvl="2"/>
            <a:r>
              <a:rPr lang="en-US" altLang="zh-CN" dirty="0"/>
              <a:t>Channel bandwidths for NR V2X licensed bands</a:t>
            </a:r>
          </a:p>
          <a:p>
            <a:pPr lvl="2"/>
            <a:endParaRPr lang="en-US" altLang="zh-CN" dirty="0"/>
          </a:p>
          <a:p>
            <a:pPr marL="914400" lvl="1" indent="-457200">
              <a:buAutoNum type="arabicParenR"/>
            </a:pPr>
            <a:r>
              <a:rPr lang="en-US" altLang="zh-CN" dirty="0"/>
              <a:t>licensed bands partially used for SL transmission</a:t>
            </a:r>
          </a:p>
          <a:p>
            <a:pPr lvl="2"/>
            <a:r>
              <a:rPr lang="en-US" altLang="zh-CN" dirty="0"/>
              <a:t>UE operations for licensed bands partially used for SL transmission</a:t>
            </a:r>
          </a:p>
          <a:p>
            <a:pPr lvl="2"/>
            <a:r>
              <a:rPr lang="en-US" altLang="zh-CN" dirty="0"/>
              <a:t>RF architecture for V-UE operating in licensed bands partially used for SL</a:t>
            </a:r>
          </a:p>
          <a:p>
            <a:pPr lvl="2"/>
            <a:r>
              <a:rPr lang="en-US" altLang="zh-CN" dirty="0"/>
              <a:t>The core RF requirements</a:t>
            </a:r>
          </a:p>
          <a:p>
            <a:pPr lvl="2"/>
            <a:r>
              <a:rPr lang="en-US" altLang="zh-CN" dirty="0"/>
              <a:t>The synchronization issues for simultaneous SL and </a:t>
            </a:r>
            <a:r>
              <a:rPr lang="en-US" altLang="zh-CN" dirty="0" err="1"/>
              <a:t>Uu</a:t>
            </a:r>
            <a:r>
              <a:rPr lang="en-US" altLang="zh-CN" dirty="0"/>
              <a:t> transmission</a:t>
            </a:r>
          </a:p>
          <a:p>
            <a:pPr marL="457200" lvl="1" indent="0">
              <a:buNone/>
            </a:pPr>
            <a:endParaRPr lang="en-GB" altLang="zh-CN"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spcAft>
                <a:spcPts val="900"/>
              </a:spcAft>
              <a:buNone/>
            </a:pPr>
            <a:r>
              <a:rPr lang="en-GB" altLang="zh-CN" dirty="0"/>
              <a:t>Issue 1-1-1: Band proposal from the operator</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Introduce the entire n79 licensed band for NR-V2X SL operation.</a:t>
            </a:r>
          </a:p>
          <a:p>
            <a:pPr marL="457200" lvl="1" indent="0">
              <a:spcAft>
                <a:spcPts val="600"/>
              </a:spcAft>
              <a:buNone/>
            </a:pPr>
            <a:r>
              <a:rPr lang="en-US" altLang="zh-CN" dirty="0">
                <a:ea typeface="MS Mincho" panose="02020609040205080304" pitchFamily="49" charset="-128"/>
              </a:rPr>
              <a:t>	(Supporting companies :LGE, Huawei, CATT, CMCC, vivo, Qualcomm)</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introduce </a:t>
            </a:r>
            <a:r>
              <a:rPr lang="en-US" altLang="zh-CN" dirty="0"/>
              <a:t>the entire n79 licensed band for NR-V2X SL operation.</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a:t>Sub-topic 1-1 Band and channel bandwidths for NR V2X</a:t>
            </a:r>
            <a:endParaRPr lang="zh-CN" altLang="en-US" sz="3200" b="1" dirty="0"/>
          </a:p>
        </p:txBody>
      </p:sp>
    </p:spTree>
    <p:extLst>
      <p:ext uri="{BB962C8B-B14F-4D97-AF65-F5344CB8AC3E}">
        <p14:creationId xmlns:p14="http://schemas.microsoft.com/office/powerpoint/2010/main" val="384141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690688"/>
            <a:ext cx="10515600" cy="4894839"/>
          </a:xfrm>
        </p:spPr>
        <p:txBody>
          <a:bodyPr>
            <a:normAutofit fontScale="77500" lnSpcReduction="20000"/>
          </a:bodyPr>
          <a:lstStyle/>
          <a:p>
            <a:pPr marL="0" indent="0">
              <a:spcAft>
                <a:spcPts val="900"/>
              </a:spcAft>
              <a:buNone/>
            </a:pPr>
            <a:r>
              <a:rPr lang="en-GB" altLang="zh-CN" dirty="0"/>
              <a:t>Issue 1-1-2: Channel bandwidths for NR V2X licensed bands</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457200" indent="0">
              <a:spcAft>
                <a:spcPts val="600"/>
              </a:spcAft>
              <a:buNone/>
            </a:pPr>
            <a:r>
              <a:rPr lang="en-GB" altLang="zh-CN" dirty="0"/>
              <a:t>Restriction for introducing the channel bandwidths for NR licensed bands</a:t>
            </a:r>
            <a:endParaRPr lang="zh-CN" altLang="zh-CN" dirty="0">
              <a:ea typeface="MS Mincho" panose="02020609040205080304" pitchFamily="49" charset="-128"/>
            </a:endParaRPr>
          </a:p>
          <a:p>
            <a:pPr marL="457200" indent="0">
              <a:spcAft>
                <a:spcPts val="600"/>
              </a:spcAft>
              <a:buNone/>
            </a:pPr>
            <a:r>
              <a:rPr lang="en-GB" altLang="zh-CN" dirty="0"/>
              <a:t>For NR V2X communication, the maximum channel bandwidth for a single SL carrier is 40MHz; for NR V2X con-current operation, the maximum channel bandwidth is 60MHz (40MHz for SL carrier and 20MHz for </a:t>
            </a:r>
            <a:r>
              <a:rPr lang="en-GB" altLang="zh-CN" dirty="0" err="1"/>
              <a:t>Uu</a:t>
            </a:r>
            <a:r>
              <a:rPr lang="en-GB" altLang="zh-CN" dirty="0"/>
              <a:t> carrier).</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Follow the above restriction in Rel-16.</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follow the above restriction in Rel-16.</a:t>
            </a:r>
            <a:r>
              <a:rPr lang="it-IT" altLang="zh-CN" dirty="0"/>
              <a:t> (LGE, Huawei, CATT, CMCC, Qualcomm)</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p>
          <a:p>
            <a:pPr>
              <a:spcAft>
                <a:spcPts val="600"/>
              </a:spcAft>
            </a:pPr>
            <a:r>
              <a:rPr lang="en-US" altLang="zh-CN" dirty="0" smtClean="0">
                <a:solidFill>
                  <a:srgbClr val="FF0000"/>
                </a:solidFill>
                <a:ea typeface="MS Mincho" panose="02020609040205080304" pitchFamily="49" charset="-128"/>
              </a:rPr>
              <a:t>FFS</a:t>
            </a:r>
            <a:endParaRPr lang="en-US" altLang="zh-CN" dirty="0">
              <a:solidFill>
                <a:srgbClr val="FF0000"/>
              </a:solidFill>
              <a:ea typeface="MS Mincho" panose="02020609040205080304" pitchFamily="49" charset="-128"/>
            </a:endParaRPr>
          </a:p>
          <a:p>
            <a:pPr lvl="1">
              <a:spcAft>
                <a:spcPts val="600"/>
              </a:spcAft>
            </a:pPr>
            <a:r>
              <a:rPr lang="en-US" altLang="zh-CN" dirty="0">
                <a:solidFill>
                  <a:srgbClr val="FF0000"/>
                </a:solidFill>
                <a:ea typeface="MS Mincho" panose="02020609040205080304" pitchFamily="49" charset="-128"/>
              </a:rPr>
              <a:t>However, if the licensed band is used for SL, the max CBW should be aligned with that in ITS band, i.e. 40MHz. For con-current operation,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channel bandwidths follow the supported CBW defined in NR licensed band and NR SL CBW follow SL supported CBW (up to 40MHz).</a:t>
            </a:r>
            <a:endParaRPr lang="zh-CN" altLang="zh-CN" dirty="0">
              <a:solidFill>
                <a:srgbClr val="FF0000"/>
              </a:solidFill>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a:t>Sub-topic 1-1 Band and channel bandwidths for NR V2X</a:t>
            </a:r>
            <a:endParaRPr lang="zh-CN" altLang="en-US" sz="3200" b="1" dirty="0"/>
          </a:p>
        </p:txBody>
      </p:sp>
    </p:spTree>
    <p:extLst>
      <p:ext uri="{BB962C8B-B14F-4D97-AF65-F5344CB8AC3E}">
        <p14:creationId xmlns:p14="http://schemas.microsoft.com/office/powerpoint/2010/main" val="16122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62500" lnSpcReduction="20000"/>
          </a:bodyPr>
          <a:lstStyle/>
          <a:p>
            <a:pPr marL="0" indent="0">
              <a:buNone/>
            </a:pPr>
            <a:r>
              <a:rPr lang="en-US" altLang="zh-CN" dirty="0"/>
              <a:t>Issue 1-2-1: UE operations for licensed bands partially used for SL transmission</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 Rel-16, introduce licensed bands partially used for SL on the condition that NR V2X UE can only support PC5 interface accessing the licensed bands partially used for SL transmission. (</a:t>
            </a:r>
            <a:r>
              <a:rPr lang="en-US" altLang="zh-CN" dirty="0" err="1"/>
              <a:t>LGE,CMCC,vivo,Qualcomm</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ea typeface="MS Mincho" panose="02020609040205080304" pitchFamily="49" charset="-128"/>
              </a:rPr>
              <a:t>[Another way to put Option1:In Rel-16, RAN4 does not consider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and SL concurrent operation on the same band by TDM or FDM even if SL only partially uses the license band.]</a:t>
            </a:r>
            <a:endParaRPr lang="zh-CN" altLang="zh-CN" dirty="0">
              <a:solidFill>
                <a:srgbClr val="FF0000"/>
              </a:solidFill>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r>
              <a:rPr lang="en-US" altLang="zh-CN" sz="2800" kern="100" dirty="0">
                <a:cs typeface="Times New Roman" panose="02020603050405020304" pitchFamily="18" charset="0"/>
              </a:rPr>
              <a:t> </a:t>
            </a:r>
            <a:r>
              <a:rPr lang="en-US" altLang="zh-CN" dirty="0"/>
              <a:t>Deprioritize the synchronization scenario for licensed bands in Rel-16. (CATT</a:t>
            </a:r>
            <a:r>
              <a:rPr lang="en-US" altLang="zh-CN" dirty="0">
                <a:solidFill>
                  <a:srgbClr val="0000FF"/>
                </a:solidFill>
              </a:rPr>
              <a:t>, Huawei</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ea typeface="MS Mincho" panose="02020609040205080304" pitchFamily="49" charset="-128"/>
              </a:rPr>
              <a:t>[Another way to put Option 2: From RAN4 perspective we defer this scenario to a later release]</a:t>
            </a:r>
            <a:endParaRPr lang="zh-CN" altLang="zh-CN" dirty="0">
              <a:solidFill>
                <a:srgbClr val="FF0000"/>
              </a:solidFill>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3:</a:t>
            </a:r>
            <a:r>
              <a:rPr lang="en-US" altLang="zh-CN" dirty="0">
                <a:ea typeface="MS Mincho" panose="02020609040205080304" pitchFamily="49" charset="-128"/>
              </a:rPr>
              <a:t> </a:t>
            </a:r>
            <a:r>
              <a:rPr lang="en-GB" altLang="zh-CN" dirty="0"/>
              <a:t>RAN4 allow single transmission between V2X SL operation and </a:t>
            </a:r>
            <a:r>
              <a:rPr lang="en-GB" altLang="zh-CN" dirty="0" err="1"/>
              <a:t>Uu</a:t>
            </a:r>
            <a:r>
              <a:rPr lang="en-GB" altLang="zh-CN" dirty="0"/>
              <a:t> uplink transmission in intra-band con-current V2X operation. (</a:t>
            </a:r>
            <a:r>
              <a:rPr lang="en-GB" altLang="zh-CN" dirty="0" err="1"/>
              <a:t>Futurewei</a:t>
            </a:r>
            <a:r>
              <a:rPr lang="en-GB" altLang="zh-CN" dirty="0"/>
              <a:t>)</a:t>
            </a:r>
          </a:p>
          <a:p>
            <a:pPr marL="742950" lvl="1" indent="-285750">
              <a:spcAft>
                <a:spcPts val="600"/>
              </a:spcAft>
              <a:buFont typeface="Courier New" panose="02070309020205020404" pitchFamily="49" charset="0"/>
              <a:buChar char="o"/>
            </a:pPr>
            <a:r>
              <a:rPr lang="en-GB" altLang="zh-CN" dirty="0">
                <a:solidFill>
                  <a:srgbClr val="FF0000"/>
                </a:solidFill>
                <a:ea typeface="MS Mincho" panose="02020609040205080304" pitchFamily="49" charset="-128"/>
              </a:rPr>
              <a:t>[Another way to put Option 3:</a:t>
            </a:r>
            <a:r>
              <a:rPr lang="en-US" altLang="zh-CN" dirty="0">
                <a:solidFill>
                  <a:srgbClr val="FF0000"/>
                </a:solidFill>
                <a:ea typeface="MS Mincho" panose="02020609040205080304" pitchFamily="49" charset="-128"/>
              </a:rPr>
              <a:t>In Rel-16, RAN4 </a:t>
            </a:r>
            <a:r>
              <a:rPr lang="en-US" altLang="zh-CN" strike="sngStrike" dirty="0">
                <a:solidFill>
                  <a:srgbClr val="FF0000"/>
                </a:solidFill>
                <a:ea typeface="MS Mincho" panose="02020609040205080304" pitchFamily="49" charset="-128"/>
              </a:rPr>
              <a:t>considers</a:t>
            </a:r>
            <a:r>
              <a:rPr lang="en-US" altLang="zh-CN" dirty="0">
                <a:solidFill>
                  <a:srgbClr val="FF0000"/>
                </a:solidFill>
                <a:ea typeface="MS Mincho" panose="02020609040205080304" pitchFamily="49" charset="-128"/>
              </a:rPr>
              <a:t> </a:t>
            </a:r>
            <a:r>
              <a:rPr lang="en-US" altLang="zh-CN" dirty="0">
                <a:solidFill>
                  <a:srgbClr val="0070C0"/>
                </a:solidFill>
                <a:ea typeface="MS Mincho" panose="02020609040205080304" pitchFamily="49" charset="-128"/>
              </a:rPr>
              <a:t>does not prevent </a:t>
            </a:r>
            <a:r>
              <a:rPr lang="en-US" altLang="zh-CN" dirty="0" err="1">
                <a:solidFill>
                  <a:srgbClr val="FF0000"/>
                </a:solidFill>
                <a:ea typeface="MS Mincho" panose="02020609040205080304" pitchFamily="49" charset="-128"/>
              </a:rPr>
              <a:t>Uu</a:t>
            </a:r>
            <a:r>
              <a:rPr lang="en-US" altLang="zh-CN" dirty="0">
                <a:solidFill>
                  <a:srgbClr val="FF0000"/>
                </a:solidFill>
                <a:ea typeface="MS Mincho" panose="02020609040205080304" pitchFamily="49" charset="-128"/>
              </a:rPr>
              <a:t> and SL concurrent operation on the same band </a:t>
            </a:r>
            <a:r>
              <a:rPr lang="en-US" altLang="zh-CN" strike="sngStrike" dirty="0">
                <a:solidFill>
                  <a:srgbClr val="FF0000"/>
                </a:solidFill>
                <a:ea typeface="MS Mincho" panose="02020609040205080304" pitchFamily="49" charset="-128"/>
              </a:rPr>
              <a:t>by TDM, but not by FDM at the same time</a:t>
            </a:r>
            <a:r>
              <a:rPr lang="en-US" altLang="zh-CN" dirty="0">
                <a:solidFill>
                  <a:srgbClr val="FF0000"/>
                </a:solidFill>
                <a:ea typeface="MS Mincho" panose="02020609040205080304" pitchFamily="49" charset="-128"/>
              </a:rPr>
              <a:t>, if SL only partially uses the license band</a:t>
            </a:r>
            <a:r>
              <a:rPr lang="en-GB" altLang="zh-CN" dirty="0">
                <a:solidFill>
                  <a:srgbClr val="FF0000"/>
                </a:solidFill>
                <a:ea typeface="MS Mincho" panose="02020609040205080304" pitchFamily="49" charset="-128"/>
              </a:rPr>
              <a:t>]</a:t>
            </a:r>
            <a:endParaRPr lang="zh-CN" altLang="zh-CN" dirty="0">
              <a:solidFill>
                <a:srgbClr val="FF0000"/>
              </a:solidFill>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GB" altLang="zh-CN" dirty="0">
                <a:solidFill>
                  <a:srgbClr val="0000FF"/>
                </a:solidFill>
              </a:rPr>
              <a:t>and </a:t>
            </a:r>
            <a:r>
              <a:rPr lang="en-US" altLang="zh-CN" dirty="0">
                <a:solidFill>
                  <a:srgbClr val="0000FF"/>
                </a:solidFill>
              </a:rPr>
              <a:t>Option 2 has similar meaning. Defer the scenario to Rel-17 as mechanism of timing alignment and requirements need further study</a:t>
            </a:r>
            <a:r>
              <a:rPr lang="en-GB" altLang="zh-CN" dirty="0"/>
              <a:t>.  </a:t>
            </a:r>
            <a:endParaRPr lang="zh-CN" altLang="zh-CN" dirty="0">
              <a:ea typeface="MS Mincho" panose="02020609040205080304" pitchFamily="49" charset="-128"/>
            </a:endParaRPr>
          </a:p>
        </p:txBody>
      </p:sp>
    </p:spTree>
    <p:extLst>
      <p:ext uri="{BB962C8B-B14F-4D97-AF65-F5344CB8AC3E}">
        <p14:creationId xmlns:p14="http://schemas.microsoft.com/office/powerpoint/2010/main" val="10982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1-2-2: RF architecture for V-UE operating in licensed bands partially used for SL   </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n79 FDM UL and SL operation could reuse the same RF structure and related RF component capability of the n79 2UL intra-band CA.</a:t>
            </a:r>
          </a:p>
          <a:p>
            <a:pPr marL="742950" lvl="1" indent="-285750">
              <a:spcAft>
                <a:spcPts val="600"/>
              </a:spcAft>
              <a:buFont typeface="Courier New" panose="02070309020205020404" pitchFamily="49" charset="0"/>
              <a:buChar char="o"/>
            </a:pPr>
            <a:r>
              <a:rPr lang="en-US" altLang="zh-CN" dirty="0"/>
              <a:t>Option 2: For NR V2X UE, if only SL transmission is allowed for the licensed bands partially used for SL, the RF architecture is assumed as single RF chain(</a:t>
            </a:r>
            <a:r>
              <a:rPr lang="en-US" altLang="zh-CN" dirty="0" err="1"/>
              <a:t>LGE,CMCC,vivo</a:t>
            </a:r>
            <a:r>
              <a:rPr lang="en-US" altLang="zh-CN" dirty="0"/>
              <a:t>)</a:t>
            </a:r>
          </a:p>
          <a:p>
            <a:pPr marL="742950" lvl="1" indent="-285750">
              <a:spcAft>
                <a:spcPts val="600"/>
              </a:spcAft>
              <a:buFont typeface="Courier New" panose="02070309020205020404" pitchFamily="49" charset="0"/>
              <a:buChar char="o"/>
            </a:pPr>
            <a:r>
              <a:rPr lang="en-US" altLang="zh-CN" dirty="0"/>
              <a:t>Option 3: For NR V2X UE, if only SL transmission is allowed for the licensed bands partially used for SL, the RF architecture is assumed dual RF chain due to support 2UL intra-band n79 or TDM manner without switching period between NR </a:t>
            </a:r>
            <a:r>
              <a:rPr lang="en-US" altLang="zh-CN" dirty="0" err="1"/>
              <a:t>Uu</a:t>
            </a:r>
            <a:r>
              <a:rPr lang="en-US" altLang="zh-CN" dirty="0"/>
              <a:t> and NR SL in licensed band.(LGE,CMCC,)</a:t>
            </a:r>
          </a:p>
          <a:p>
            <a:pPr marL="742950" lvl="1" indent="-285750">
              <a:spcAft>
                <a:spcPts val="600"/>
              </a:spcAft>
              <a:buFont typeface="Courier New" panose="02070309020205020404" pitchFamily="49" charset="0"/>
              <a:buChar char="o"/>
            </a:pPr>
            <a:r>
              <a:rPr lang="en-US" altLang="zh-CN" dirty="0">
                <a:solidFill>
                  <a:srgbClr val="FF0000"/>
                </a:solidFill>
              </a:rPr>
              <a:t>Option 4: FFS.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FFS. </a:t>
            </a:r>
            <a:r>
              <a:rPr lang="en-GB" altLang="zh-CN" dirty="0" smtClean="0">
                <a:solidFill>
                  <a:srgbClr val="0000FF"/>
                </a:solidFill>
              </a:rPr>
              <a:t>It </a:t>
            </a:r>
            <a:r>
              <a:rPr lang="en-GB" altLang="zh-CN" dirty="0">
                <a:solidFill>
                  <a:srgbClr val="0000FF"/>
                </a:solidFill>
              </a:rPr>
              <a:t>can also be further studied when to define the requirements.</a:t>
            </a:r>
            <a:endParaRPr lang="zh-CN" altLang="zh-CN" dirty="0">
              <a:solidFill>
                <a:srgbClr val="0000FF"/>
              </a:solidFill>
              <a:ea typeface="MS Mincho" panose="02020609040205080304" pitchFamily="49" charset="-128"/>
            </a:endParaRPr>
          </a:p>
        </p:txBody>
      </p:sp>
    </p:spTree>
    <p:extLst>
      <p:ext uri="{BB962C8B-B14F-4D97-AF65-F5344CB8AC3E}">
        <p14:creationId xmlns:p14="http://schemas.microsoft.com/office/powerpoint/2010/main" val="32722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lnSpcReduction="10000"/>
          </a:bodyPr>
          <a:lstStyle/>
          <a:p>
            <a:pPr marL="0" indent="0">
              <a:buNone/>
            </a:pPr>
            <a:r>
              <a:rPr lang="en-US" altLang="zh-CN" dirty="0"/>
              <a:t>Issue 1-2-3: The core RF requirements</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RF requirements of the n79 2UL intra-band CA could apply to the synchronized UL and SL FDM operation in licensed band n79.</a:t>
            </a:r>
          </a:p>
          <a:p>
            <a:pPr marL="742950" lvl="1" indent="-285750">
              <a:spcAft>
                <a:spcPts val="600"/>
              </a:spcAft>
              <a:buFont typeface="Courier New" panose="02070309020205020404" pitchFamily="49" charset="0"/>
              <a:buChar char="o"/>
            </a:pPr>
            <a:r>
              <a:rPr lang="en-US" altLang="zh-CN" dirty="0"/>
              <a:t>Option 2: RF requirements for single carrier operation for NR V2X apply for the NR V2X UE in the scenario where licensed bands partially used for SL transmission under the condition that intra-band con-current operation is excluded in Rel-16.(</a:t>
            </a:r>
            <a:r>
              <a:rPr lang="en-US" altLang="zh-CN" dirty="0" err="1"/>
              <a:t>LGE,Huawei,CATT</a:t>
            </a:r>
            <a:r>
              <a:rPr lang="en-US" altLang="zh-CN" dirty="0"/>
              <a:t>, </a:t>
            </a:r>
            <a:r>
              <a:rPr lang="en-US" altLang="zh-CN" dirty="0" err="1"/>
              <a:t>CMCC,vivo</a:t>
            </a:r>
            <a:r>
              <a:rPr lang="en-US" altLang="zh-CN" dirty="0"/>
              <a:t>)</a:t>
            </a:r>
          </a:p>
          <a:p>
            <a:pPr marL="742950" lvl="1" indent="-285750">
              <a:spcAft>
                <a:spcPts val="600"/>
              </a:spcAft>
              <a:buFont typeface="Courier New" panose="02070309020205020404" pitchFamily="49" charset="0"/>
              <a:buChar char="o"/>
            </a:pPr>
            <a:r>
              <a:rPr lang="en-US" altLang="zh-CN" dirty="0">
                <a:solidFill>
                  <a:srgbClr val="FF0000"/>
                </a:solidFill>
              </a:rPr>
              <a:t>Option 3: FFS.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FFS.</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22956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The synchronization reference source</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For the synchronous operation between </a:t>
            </a:r>
            <a:r>
              <a:rPr lang="en-US" altLang="zh-CN" dirty="0" err="1"/>
              <a:t>Uu</a:t>
            </a:r>
            <a:r>
              <a:rPr lang="en-US" altLang="zh-CN" dirty="0"/>
              <a:t> and SL in the same licensed TDD bands, NR SL should use network as the synchronization reference source.</a:t>
            </a:r>
          </a:p>
          <a:p>
            <a:pPr marL="742950" lvl="1" indent="-285750">
              <a:spcAft>
                <a:spcPts val="600"/>
              </a:spcAft>
              <a:buFont typeface="Courier New" panose="02070309020205020404" pitchFamily="49" charset="0"/>
              <a:buChar char="o"/>
            </a:pPr>
            <a:r>
              <a:rPr lang="en-US" altLang="zh-CN" dirty="0"/>
              <a:t>Option 2: The specific synchronization reference source that should be used in different scenarios has already been defined in RAN1 </a:t>
            </a:r>
            <a:r>
              <a:rPr lang="en-US" altLang="zh-CN" dirty="0">
                <a:solidFill>
                  <a:srgbClr val="0000FF"/>
                </a:solidFill>
              </a:rPr>
              <a:t>and RAN4 RRM session</a:t>
            </a:r>
            <a:r>
              <a:rPr lang="en-US" altLang="zh-CN" dirty="0"/>
              <a:t>. RAN4 should follow the guidelines set by RAN1 </a:t>
            </a:r>
            <a:r>
              <a:rPr lang="en-US" altLang="zh-CN" dirty="0">
                <a:solidFill>
                  <a:srgbClr val="0000FF"/>
                </a:solidFill>
              </a:rPr>
              <a:t>and agreement in RAN4 RRM session</a:t>
            </a:r>
            <a:r>
              <a:rPr lang="en-US" altLang="zh-CN" dirty="0"/>
              <a:t>.   </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strike="sngStrike" dirty="0">
                <a:solidFill>
                  <a:srgbClr val="0000FF"/>
                </a:solidFill>
              </a:rPr>
              <a:t>Option1 will be chosen since RAN4 agreed that NR Uu and NR SL shall be synchronous operated in licensed band due to eliminate interference between NR SL transmission and NR Uu reception based on the conclusion of co-existence evaluation</a:t>
            </a:r>
          </a:p>
          <a:p>
            <a:pPr marL="742950" lvl="1" indent="-285750">
              <a:spcAft>
                <a:spcPts val="600"/>
              </a:spcAft>
              <a:buFont typeface="Courier New" panose="02070309020205020404" pitchFamily="49" charset="0"/>
              <a:buChar char="o"/>
            </a:pPr>
            <a:r>
              <a:rPr lang="en-GB" altLang="zh-CN" dirty="0">
                <a:solidFill>
                  <a:srgbClr val="0000FF"/>
                </a:solidFill>
                <a:ea typeface="MS Mincho" panose="02020609040205080304" pitchFamily="49" charset="-128"/>
              </a:rPr>
              <a:t>Align with RAN1 decision and RAN4 RRM agreement</a:t>
            </a:r>
            <a:endParaRPr lang="zh-CN" altLang="zh-CN" dirty="0">
              <a:solidFill>
                <a:srgbClr val="0000FF"/>
              </a:solidFill>
              <a:ea typeface="MS Mincho" panose="02020609040205080304" pitchFamily="49" charset="-128"/>
            </a:endParaRPr>
          </a:p>
        </p:txBody>
      </p:sp>
    </p:spTree>
    <p:extLst>
      <p:ext uri="{BB962C8B-B14F-4D97-AF65-F5344CB8AC3E}">
        <p14:creationId xmlns:p14="http://schemas.microsoft.com/office/powerpoint/2010/main" val="4553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Transmission timing between </a:t>
            </a:r>
            <a:r>
              <a:rPr lang="en-US" altLang="zh-CN" dirty="0" err="1"/>
              <a:t>Uu</a:t>
            </a:r>
            <a:r>
              <a:rPr lang="en-US" altLang="zh-CN" dirty="0"/>
              <a:t> and SL</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SL transmission timing should be aligned with the UL timing of NR </a:t>
            </a:r>
            <a:r>
              <a:rPr lang="en-US" altLang="zh-CN" dirty="0" err="1"/>
              <a:t>Uu</a:t>
            </a:r>
            <a:r>
              <a:rPr lang="en-US" altLang="zh-CN" dirty="0"/>
              <a:t> not the DL timing.</a:t>
            </a:r>
          </a:p>
          <a:p>
            <a:pPr marL="742950" lvl="1" indent="-285750">
              <a:spcAft>
                <a:spcPts val="600"/>
              </a:spcAft>
              <a:buFont typeface="Courier New" panose="02070309020205020404" pitchFamily="49" charset="0"/>
              <a:buChar char="o"/>
            </a:pPr>
            <a:r>
              <a:rPr lang="en-US" altLang="zh-CN" dirty="0"/>
              <a:t>Option 2: This is in RAN1 scope and is currently being discussed in RAN1</a:t>
            </a:r>
            <a:r>
              <a:rPr lang="en-US" altLang="zh-CN" dirty="0">
                <a:solidFill>
                  <a:srgbClr val="FF0000"/>
                </a:solidFill>
              </a:rPr>
              <a:t>.(Qualcomm)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solidFill>
                  <a:srgbClr val="FF0000"/>
                </a:solidFill>
              </a:rPr>
              <a:t>In RRM session, RAN4 already decided the transmission timing between </a:t>
            </a:r>
            <a:r>
              <a:rPr lang="en-GB" altLang="zh-CN" dirty="0" err="1">
                <a:solidFill>
                  <a:srgbClr val="FF0000"/>
                </a:solidFill>
              </a:rPr>
              <a:t>Uu</a:t>
            </a:r>
            <a:r>
              <a:rPr lang="en-GB" altLang="zh-CN" dirty="0">
                <a:solidFill>
                  <a:srgbClr val="FF0000"/>
                </a:solidFill>
              </a:rPr>
              <a:t> and SL. Is it possible to revert the agreement at this moment? It will be further discussed in Rel-17 or maintenance of 5G V2X WI.</a:t>
            </a:r>
          </a:p>
        </p:txBody>
      </p:sp>
    </p:spTree>
    <p:extLst>
      <p:ext uri="{BB962C8B-B14F-4D97-AF65-F5344CB8AC3E}">
        <p14:creationId xmlns:p14="http://schemas.microsoft.com/office/powerpoint/2010/main" val="23170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9544</TotalTime>
  <Words>1280</Words>
  <Application>Microsoft Office PowerPoint</Application>
  <PresentationFormat>宽屏</PresentationFormat>
  <Paragraphs>99</Paragraphs>
  <Slides>11</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MS Mincho</vt:lpstr>
      <vt:lpstr>宋体</vt:lpstr>
      <vt:lpstr>宋体</vt:lpstr>
      <vt:lpstr>Arial</vt:lpstr>
      <vt:lpstr>Calibri</vt:lpstr>
      <vt:lpstr>Calibri Light</vt:lpstr>
      <vt:lpstr>Courier New</vt:lpstr>
      <vt:lpstr>Symbol</vt:lpstr>
      <vt:lpstr>Times New Roman</vt:lpstr>
      <vt:lpstr>Office Theme</vt:lpstr>
      <vt:lpstr>WF on remaining issues for NR V2X system parameters</vt:lpstr>
      <vt:lpstr>Background</vt:lpstr>
      <vt:lpstr>Sub-topic 1-1 Band and channel bandwidths for NR V2X</vt:lpstr>
      <vt:lpstr>Sub-topic 1-1 Band and channel bandwidths for NR V2X</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vivo/zhoushuai</dc:creator>
  <cp:lastModifiedBy>vivo/zhoushuai</cp:lastModifiedBy>
  <cp:revision>296</cp:revision>
  <dcterms:created xsi:type="dcterms:W3CDTF">2017-01-18T06:26:21Z</dcterms:created>
  <dcterms:modified xsi:type="dcterms:W3CDTF">2020-06-05T03:43:55Z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