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3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60"/>
  </p:normalViewPr>
  <p:slideViewPr>
    <p:cSldViewPr snapToGrid="0">
      <p:cViewPr varScale="1">
        <p:scale>
          <a:sx n="87" d="100"/>
          <a:sy n="87" d="100"/>
        </p:scale>
        <p:origin x="-1219" y="-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 smtClean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 smtClean="0"/>
              <a:t>1st</a:t>
            </a:r>
            <a:endParaRPr kumimoji="1" lang="ja-JP" altLang="en-US" dirty="0" smtClean="0"/>
          </a:p>
          <a:p>
            <a:pPr lvl="1"/>
            <a:r>
              <a:rPr kumimoji="1" lang="en-US" altLang="ja-JP" dirty="0" smtClean="0"/>
              <a:t>2nd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 smtClean="0"/>
              <a:t>Reference 1</a:t>
            </a:r>
          </a:p>
          <a:p>
            <a:pPr lvl="0"/>
            <a:r>
              <a:rPr kumimoji="1" lang="en-US" altLang="ja-JP" dirty="0" smtClean="0"/>
              <a:t>Reference 2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 smtClean="0"/>
              <a:t>Table name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 smtClean="0"/>
              <a:t>1st</a:t>
            </a:r>
          </a:p>
          <a:p>
            <a:pPr lvl="1"/>
            <a:r>
              <a:rPr kumimoji="1" lang="en-US" altLang="ja-JP" dirty="0" smtClean="0"/>
              <a:t>2nd</a:t>
            </a:r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</a:t>
            </a:r>
            <a:r>
              <a:rPr lang="en-US" altLang="ja-JP" dirty="0" smtClean="0"/>
              <a:t>95-e</a:t>
            </a:r>
          </a:p>
          <a:p>
            <a:pPr lvl="0"/>
            <a:r>
              <a:rPr lang="en-US" altLang="ja-JP" dirty="0" smtClean="0"/>
              <a:t>Electronic Meeting, </a:t>
            </a:r>
            <a:r>
              <a:rPr lang="en-GB" altLang="zh-CN" dirty="0" smtClean="0"/>
              <a:t>25 </a:t>
            </a:r>
            <a:r>
              <a:rPr lang="en-GB" altLang="zh-CN" dirty="0"/>
              <a:t>May – 5 June, </a:t>
            </a:r>
            <a:r>
              <a:rPr lang="en-GB" altLang="zh-CN" dirty="0" smtClean="0"/>
              <a:t>2020</a:t>
            </a:r>
          </a:p>
          <a:p>
            <a:pPr lvl="0"/>
            <a:r>
              <a:rPr lang="sv-SE" altLang="ja-JP" dirty="0" smtClean="0"/>
              <a:t>Agenda </a:t>
            </a:r>
            <a:r>
              <a:rPr lang="sv-SE" altLang="ja-JP" dirty="0"/>
              <a:t>item:	</a:t>
            </a:r>
            <a:r>
              <a:rPr lang="sv-SE" altLang="ja-JP" dirty="0" smtClean="0"/>
              <a:t>6.4.2</a:t>
            </a:r>
            <a:endParaRPr lang="sv-SE" altLang="ja-JP" dirty="0"/>
          </a:p>
          <a:p>
            <a:pPr lvl="0"/>
            <a:r>
              <a:rPr lang="en-US" altLang="ja-JP" dirty="0"/>
              <a:t>Document for:	</a:t>
            </a:r>
            <a:r>
              <a:rPr lang="en-US" altLang="ja-JP" dirty="0" smtClean="0"/>
              <a:t>Approval</a:t>
            </a:r>
            <a:endParaRPr lang="en-US" altLang="ja-JP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R4-20</a:t>
            </a:r>
            <a:r>
              <a:rPr lang="en-US" altLang="ja-JP" dirty="0" smtClean="0"/>
              <a:t>08454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6000" dirty="0" smtClean="0"/>
              <a:t>WF </a:t>
            </a:r>
            <a:r>
              <a:rPr lang="en-US" altLang="ja-JP" sz="6000" dirty="0"/>
              <a:t>on </a:t>
            </a:r>
            <a:r>
              <a:rPr lang="en-US" altLang="ja-JP" sz="6000" dirty="0" smtClean="0"/>
              <a:t>BS impact of NR V2X</a:t>
            </a:r>
            <a:endParaRPr kumimoji="1" lang="ja-JP" altLang="en-US" sz="60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 smtClean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2354" y="136526"/>
            <a:ext cx="10515600" cy="65230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852369"/>
            <a:ext cx="10515600" cy="600563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GB" altLang="zh-CN" sz="2400" dirty="0" smtClean="0"/>
              <a:t>In RAN4#94-e and RAN4#94-e-bis meeting, the BS impact of NR V2X was discussed but with no agreement reached.</a:t>
            </a:r>
          </a:p>
          <a:p>
            <a:pPr>
              <a:lnSpc>
                <a:spcPct val="120000"/>
              </a:lnSpc>
            </a:pPr>
            <a:r>
              <a:rPr lang="en-GB" altLang="zh-CN" sz="2400" dirty="0" smtClean="0"/>
              <a:t>As </a:t>
            </a:r>
            <a:r>
              <a:rPr lang="en-GB" altLang="zh-CN" sz="2400" dirty="0"/>
              <a:t>per the latest WID on NR V2X </a:t>
            </a:r>
            <a:r>
              <a:rPr lang="en-GB" altLang="zh-CN" sz="2400" dirty="0" smtClean="0"/>
              <a:t>[1] </a:t>
            </a:r>
            <a:r>
              <a:rPr lang="en-GB" altLang="zh-CN" sz="2400" dirty="0"/>
              <a:t>approved in RAN#87e, the impact on </a:t>
            </a:r>
            <a:r>
              <a:rPr lang="en-GB" altLang="zh-CN" sz="2400" dirty="0" smtClean="0"/>
              <a:t>TS 38.104 has </a:t>
            </a:r>
            <a:r>
              <a:rPr lang="en-GB" altLang="zh-CN" sz="2400" dirty="0"/>
              <a:t>been </a:t>
            </a:r>
            <a:r>
              <a:rPr lang="en-GB" altLang="zh-CN" sz="2400" dirty="0" smtClean="0"/>
              <a:t>added as indicated below.</a:t>
            </a:r>
          </a:p>
          <a:p>
            <a:pPr>
              <a:lnSpc>
                <a:spcPct val="120000"/>
              </a:lnSpc>
            </a:pPr>
            <a:endParaRPr lang="en-US" altLang="ja-JP" sz="2000" dirty="0" smtClean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>
              <a:lnSpc>
                <a:spcPct val="120000"/>
              </a:lnSpc>
            </a:pPr>
            <a:endParaRPr lang="en-US" altLang="ja-JP" sz="2000" dirty="0" smtClean="0"/>
          </a:p>
          <a:p>
            <a:pPr>
              <a:lnSpc>
                <a:spcPct val="120000"/>
              </a:lnSpc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endParaRPr lang="en-GB" altLang="zh-CN" sz="2000" dirty="0" smtClean="0"/>
          </a:p>
          <a:p>
            <a:pPr marL="0" indent="0">
              <a:lnSpc>
                <a:spcPct val="120000"/>
              </a:lnSpc>
              <a:buNone/>
            </a:pPr>
            <a:endParaRPr lang="en-GB" altLang="zh-CN" sz="2400" dirty="0"/>
          </a:p>
          <a:p>
            <a:pPr>
              <a:lnSpc>
                <a:spcPct val="120000"/>
              </a:lnSpc>
            </a:pPr>
            <a:r>
              <a:rPr lang="en-GB" altLang="zh-CN" sz="2400" dirty="0" smtClean="0"/>
              <a:t>In </a:t>
            </a:r>
            <a:r>
              <a:rPr lang="en-GB" altLang="zh-CN" sz="2400" dirty="0"/>
              <a:t>Rel-14, Band 47 is specified in the section of operating bands in both TS 36.101 and TS 36.104.</a:t>
            </a:r>
          </a:p>
          <a:p>
            <a:pPr>
              <a:lnSpc>
                <a:spcPct val="120000"/>
              </a:lnSpc>
            </a:pPr>
            <a:r>
              <a:rPr lang="en-GB" altLang="zh-CN" sz="2400" dirty="0"/>
              <a:t>In current TS 38.104, the co-existence spurious emission requirement is only specified to protect UE Rx in Band 47 for LTE V2X without band n47 for NR V2X.</a:t>
            </a:r>
            <a:endParaRPr lang="ja-JP" altLang="ja-JP" sz="24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801600"/>
              </p:ext>
            </p:extLst>
          </p:nvPr>
        </p:nvGraphicFramePr>
        <p:xfrm>
          <a:off x="1924050" y="2377006"/>
          <a:ext cx="8115300" cy="2490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9978"/>
                <a:gridCol w="3382361"/>
                <a:gridCol w="1995853"/>
                <a:gridCol w="1477108"/>
              </a:tblGrid>
              <a:tr h="22248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Impacted existing TS/TR {One line per specification. Create/delete lines as needed}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95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TS/TR No.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Description of change 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Target completion plenary#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Remarks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…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38.101-1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38.101-2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38.101-3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3099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38.101-4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solutions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RAN#90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Performance part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  <a:tr h="2224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38.104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Introduction of NR V2X bands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RAN#88</a:t>
                      </a:r>
                      <a:endParaRPr lang="zh-CN" sz="140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highlight>
                            <a:srgbClr val="FFFF00"/>
                          </a:highlight>
                          <a:latin typeface="Times New Roman" pitchFamily="18" charset="0"/>
                          <a:ea typeface="Arial Unicode MS" pitchFamily="34" charset="-122"/>
                          <a:cs typeface="Times New Roman" pitchFamily="18" charset="0"/>
                        </a:rPr>
                        <a:t>Core part</a:t>
                      </a:r>
                      <a:endParaRPr lang="zh-CN" sz="1400" dirty="0">
                        <a:effectLst/>
                        <a:latin typeface="Times New Roman" pitchFamily="18" charset="0"/>
                        <a:ea typeface="Arial Unicode MS" pitchFamily="34" charset="-122"/>
                        <a:cs typeface="Times New Roman" pitchFamily="18" charset="0"/>
                      </a:endParaRPr>
                    </a:p>
                  </a:txBody>
                  <a:tcPr marL="17780" marR="177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5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8038" y="263770"/>
            <a:ext cx="11570676" cy="744870"/>
          </a:xfrm>
        </p:spPr>
        <p:txBody>
          <a:bodyPr>
            <a:normAutofit/>
          </a:bodyPr>
          <a:lstStyle/>
          <a:p>
            <a:r>
              <a:rPr lang="en-GB" altLang="zh-CN" sz="4000" dirty="0" smtClean="0"/>
              <a:t>Frequency band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GB" altLang="zh-CN" sz="2800" dirty="0" smtClean="0"/>
              <a:t>Whether or not to specify the frequency band for NR V2X in TS 38.104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1: To introduce </a:t>
            </a:r>
            <a:r>
              <a:rPr lang="en-GB" altLang="zh-CN" dirty="0"/>
              <a:t>the frequency band </a:t>
            </a:r>
            <a:r>
              <a:rPr lang="en-GB" altLang="zh-CN" dirty="0" smtClean="0"/>
              <a:t>for </a:t>
            </a:r>
            <a:r>
              <a:rPr lang="en-GB" altLang="zh-CN" dirty="0"/>
              <a:t>NR V2X in TS </a:t>
            </a:r>
            <a:r>
              <a:rPr lang="en-GB" altLang="zh-CN" dirty="0" smtClean="0"/>
              <a:t>38.104.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Option 2: No need to introduce </a:t>
            </a:r>
            <a:r>
              <a:rPr lang="en-GB" altLang="zh-CN" dirty="0"/>
              <a:t>the frequency band </a:t>
            </a:r>
            <a:r>
              <a:rPr lang="en-GB" altLang="zh-CN" dirty="0" smtClean="0"/>
              <a:t>for </a:t>
            </a:r>
            <a:r>
              <a:rPr lang="en-GB" altLang="zh-CN" dirty="0"/>
              <a:t>NR V2X in TS </a:t>
            </a:r>
            <a:r>
              <a:rPr lang="en-GB" altLang="zh-CN" dirty="0" smtClean="0"/>
              <a:t>38.104.</a:t>
            </a:r>
          </a:p>
          <a:p>
            <a:pPr marL="685800" lvl="2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GB" altLang="zh-CN" dirty="0" smtClean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 smtClean="0"/>
              <a:t>Recommended WF: the majority view will be taken in this meeting.</a:t>
            </a:r>
            <a:endParaRPr lang="en-GB" altLang="zh-CN" dirty="0"/>
          </a:p>
          <a:p>
            <a:pPr marL="457200" lvl="2" indent="0">
              <a:lnSpc>
                <a:spcPct val="100000"/>
              </a:lnSpc>
              <a:spcBef>
                <a:spcPts val="1000"/>
              </a:spcBef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2789" y="263769"/>
            <a:ext cx="10051074" cy="703385"/>
          </a:xfrm>
        </p:spPr>
        <p:txBody>
          <a:bodyPr>
            <a:normAutofit/>
          </a:bodyPr>
          <a:lstStyle/>
          <a:p>
            <a:r>
              <a:rPr lang="en-GB" altLang="ja-JP" sz="4000" dirty="0" smtClean="0"/>
              <a:t>Spurious emission</a:t>
            </a:r>
            <a:endParaRPr kumimoji="1" lang="ja-JP" altLang="en-US" sz="40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37442" y="1152536"/>
            <a:ext cx="10862896" cy="5072418"/>
          </a:xfrm>
        </p:spPr>
        <p:txBody>
          <a:bodyPr>
            <a:normAutofit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sz="2800" dirty="0"/>
              <a:t>Whether </a:t>
            </a:r>
            <a:r>
              <a:rPr lang="en-US" altLang="zh-CN" sz="2800" dirty="0" smtClean="0"/>
              <a:t>or not to specify co-existence spurious emission requirement in TS 38.104 for the protection of V2X UE Rx in band n47.</a:t>
            </a:r>
            <a:endParaRPr lang="en-GB" altLang="zh-CN" sz="2800" dirty="0"/>
          </a:p>
          <a:p>
            <a:pPr lvl="1" hangingPunct="0">
              <a:lnSpc>
                <a:spcPct val="100000"/>
              </a:lnSpc>
            </a:pPr>
            <a:r>
              <a:rPr lang="en-GB" altLang="zh-CN" sz="2000" dirty="0"/>
              <a:t>Option 1: </a:t>
            </a:r>
            <a:r>
              <a:rPr lang="en-GB" altLang="zh-CN" sz="2000" dirty="0" smtClean="0"/>
              <a:t>To specify </a:t>
            </a:r>
            <a:r>
              <a:rPr lang="en-US" altLang="zh-CN" sz="2000" dirty="0"/>
              <a:t>co-existence spurious emission requirement </a:t>
            </a:r>
            <a:r>
              <a:rPr lang="en-US" altLang="zh-CN" sz="2000" dirty="0" smtClean="0"/>
              <a:t>to protect V2X UE Rx in band 47. </a:t>
            </a:r>
          </a:p>
          <a:p>
            <a:pPr lvl="1" hangingPunct="0">
              <a:lnSpc>
                <a:spcPct val="100000"/>
              </a:lnSpc>
            </a:pPr>
            <a:r>
              <a:rPr lang="en-GB" altLang="zh-CN" sz="2000" dirty="0" smtClean="0"/>
              <a:t>Option </a:t>
            </a:r>
            <a:r>
              <a:rPr lang="en-GB" altLang="zh-CN" sz="2000" dirty="0"/>
              <a:t>2: </a:t>
            </a:r>
            <a:r>
              <a:rPr lang="en-GB" altLang="zh-CN" sz="2000" dirty="0" smtClean="0"/>
              <a:t>No need to specify </a:t>
            </a:r>
            <a:r>
              <a:rPr lang="en-US" altLang="zh-CN" sz="2000" dirty="0"/>
              <a:t>co-existence spurious emission requirement to protect V2X UE Rx in band 47</a:t>
            </a:r>
            <a:r>
              <a:rPr lang="en-US" altLang="zh-CN" sz="2000" dirty="0" smtClean="0"/>
              <a:t>.</a:t>
            </a:r>
          </a:p>
          <a:p>
            <a:pPr marL="457200" lvl="1" indent="0" hangingPunct="0">
              <a:lnSpc>
                <a:spcPct val="100000"/>
              </a:lnSpc>
              <a:buNone/>
            </a:pPr>
            <a:endParaRPr lang="en-US" altLang="zh-CN" sz="2000" dirty="0"/>
          </a:p>
          <a:p>
            <a:pPr marL="0" lvl="1" indent="0">
              <a:lnSpc>
                <a:spcPct val="100000"/>
              </a:lnSpc>
              <a:spcBef>
                <a:spcPts val="1000"/>
              </a:spcBef>
              <a:buNone/>
            </a:pPr>
            <a:r>
              <a:rPr lang="en-US" altLang="zh-CN" dirty="0" smtClean="0"/>
              <a:t>Recommended WF: the </a:t>
            </a:r>
            <a:r>
              <a:rPr lang="en-US" altLang="zh-CN" dirty="0"/>
              <a:t>majority </a:t>
            </a:r>
            <a:r>
              <a:rPr lang="en-US" altLang="zh-CN" dirty="0" smtClean="0"/>
              <a:t>view</a:t>
            </a:r>
            <a:r>
              <a:rPr lang="en-US" altLang="zh-CN" dirty="0"/>
              <a:t> </a:t>
            </a:r>
            <a:r>
              <a:rPr lang="en-US" altLang="zh-CN" dirty="0" smtClean="0"/>
              <a:t>will be taken in this meeting.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5637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838200" y="1210615"/>
            <a:ext cx="10515600" cy="523414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dirty="0"/>
              <a:t>[</a:t>
            </a:r>
            <a:r>
              <a:rPr lang="en-US" altLang="ja-JP" dirty="0" smtClean="0"/>
              <a:t>1]	RP-200129</a:t>
            </a:r>
            <a:r>
              <a:rPr lang="en-US" altLang="ja-JP" dirty="0"/>
              <a:t>, Revised WID on 5G V2X with NR </a:t>
            </a:r>
            <a:r>
              <a:rPr lang="en-US" altLang="ja-JP" dirty="0" err="1"/>
              <a:t>sidelink</a:t>
            </a:r>
            <a:r>
              <a:rPr lang="en-US" altLang="ja-JP" dirty="0"/>
              <a:t>, LG Electronics, </a:t>
            </a:r>
            <a:r>
              <a:rPr lang="en-US" altLang="ja-JP" dirty="0" smtClean="0"/>
              <a:t>RAN#87e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[2]</a:t>
            </a:r>
            <a:r>
              <a:rPr lang="en-US" altLang="ja-JP" dirty="0"/>
              <a:t>	</a:t>
            </a:r>
            <a:r>
              <a:rPr lang="en-US" altLang="ja-JP" dirty="0" smtClean="0"/>
              <a:t>R4-2008303, </a:t>
            </a:r>
            <a:r>
              <a:rPr lang="en-GB" altLang="zh-CN" dirty="0"/>
              <a:t>Email discussion summary for [95e][113] 5G_V2X_NRSL_SysParameters</a:t>
            </a:r>
            <a:r>
              <a:rPr lang="en-US" altLang="ja-JP" dirty="0" smtClean="0"/>
              <a:t>, </a:t>
            </a:r>
            <a:r>
              <a:rPr lang="en-US" altLang="ja-JP" dirty="0"/>
              <a:t>vivo, </a:t>
            </a:r>
            <a:r>
              <a:rPr lang="en-US" altLang="ja-JP" dirty="0" smtClean="0"/>
              <a:t>RAN4#95-e</a:t>
            </a: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[3]</a:t>
            </a:r>
            <a:r>
              <a:rPr lang="en-US" altLang="ja-JP" dirty="0"/>
              <a:t>	R4-1704054, CR on BS for protection of V2X UE in TS 36.104, Huawei, </a:t>
            </a:r>
            <a:r>
              <a:rPr lang="en-US" altLang="ja-JP" dirty="0" smtClean="0"/>
              <a:t>RAN4#82bis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[4]	R4-2006260, Discussion on BS impact of NR V2X , </a:t>
            </a:r>
            <a:r>
              <a:rPr lang="en-US" altLang="ja-JP" dirty="0"/>
              <a:t>CATT, </a:t>
            </a:r>
            <a:r>
              <a:rPr lang="en-US" altLang="ja-JP" dirty="0" smtClean="0"/>
              <a:t>RAN4#95-e</a:t>
            </a:r>
            <a:endParaRPr lang="en-US" altLang="ja-JP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dirty="0" smtClean="0"/>
              <a:t>[5]</a:t>
            </a:r>
            <a:r>
              <a:rPr lang="en-US" altLang="ja-JP" dirty="0"/>
              <a:t>	</a:t>
            </a:r>
            <a:r>
              <a:rPr lang="en-US" altLang="ja-JP" dirty="0" smtClean="0"/>
              <a:t>R4-2006264, CR </a:t>
            </a:r>
            <a:r>
              <a:rPr lang="en-US" altLang="ja-JP" dirty="0"/>
              <a:t>for TS38.104, Introduce </a:t>
            </a:r>
            <a:r>
              <a:rPr lang="en-US" altLang="ja-JP" dirty="0" smtClean="0"/>
              <a:t>BS impact of NR </a:t>
            </a:r>
            <a:r>
              <a:rPr lang="en-US" altLang="ja-JP" dirty="0"/>
              <a:t>V2X, CATT, vivo, </a:t>
            </a:r>
            <a:r>
              <a:rPr lang="en-US" altLang="ja-JP" dirty="0" smtClean="0"/>
              <a:t>RAN4#95-e</a:t>
            </a:r>
          </a:p>
          <a:p>
            <a:pPr marL="0" indent="0">
              <a:lnSpc>
                <a:spcPct val="120000"/>
              </a:lnSpc>
              <a:buNone/>
            </a:pPr>
            <a:endParaRPr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 smtClean="0"/>
          </a:p>
          <a:p>
            <a:pPr marL="0" indent="0">
              <a:lnSpc>
                <a:spcPct val="120000"/>
              </a:lnSpc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97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344</Words>
  <Application>Microsoft Office PowerPoint</Application>
  <PresentationFormat>自定义</PresentationFormat>
  <Paragraphs>67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テーマ</vt:lpstr>
      <vt:lpstr>WF on BS impact of NR V2X</vt:lpstr>
      <vt:lpstr>Background</vt:lpstr>
      <vt:lpstr>Frequency band</vt:lpstr>
      <vt:lpstr>Spurious emission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CATT</cp:lastModifiedBy>
  <cp:revision>105</cp:revision>
  <dcterms:created xsi:type="dcterms:W3CDTF">2019-02-23T04:02:11Z</dcterms:created>
  <dcterms:modified xsi:type="dcterms:W3CDTF">2020-06-01T05:48:06Z</dcterms:modified>
</cp:coreProperties>
</file>