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5" r:id="rId4"/>
    <p:sldId id="266" r:id="rId5"/>
    <p:sldId id="267" r:id="rId6"/>
    <p:sldId id="268" r:id="rId7"/>
    <p:sldId id="260" r:id="rId8"/>
    <p:sldId id="257"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p:scale>
          <a:sx n="75" d="100"/>
          <a:sy n="75" d="100"/>
        </p:scale>
        <p:origin x="-926" y="-34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3" name="テキスト プレースホルダー 22"/>
          <p:cNvSpPr>
            <a:spLocks noGrp="1"/>
          </p:cNvSpPr>
          <p:nvPr>
            <p:ph type="body" sz="quarter" idx="10" hasCustomPrompt="1"/>
          </p:nvPr>
        </p:nvSpPr>
        <p:spPr>
          <a:xfrm>
            <a:off x="563880" y="316761"/>
            <a:ext cx="8644514" cy="1133475"/>
          </a:xfrm>
        </p:spPr>
        <p:txBody>
          <a:bodyPr>
            <a:normAutofit/>
          </a:bodyPr>
          <a:lstStyle>
            <a:lvl1pPr marL="0" indent="0">
              <a:buNone/>
              <a:defRPr sz="1800" b="1">
                <a:latin typeface="Arial" panose="020B0604020202020204" pitchFamily="34" charset="0"/>
                <a:cs typeface="Arial" panose="020B0604020202020204" pitchFamily="34" charset="0"/>
              </a:defRPr>
            </a:lvl1pPr>
          </a:lstStyle>
          <a:p>
            <a:pPr lvl="0"/>
            <a:r>
              <a:rPr kumimoji="1" lang="en-US" altLang="ja-JP" dirty="0" smtClean="0"/>
              <a:t>Header</a:t>
            </a:r>
            <a:endParaRPr kumimoji="1" lang="ja-JP" altLang="en-US" dirty="0"/>
          </a:p>
        </p:txBody>
      </p:sp>
      <p:sp>
        <p:nvSpPr>
          <p:cNvPr id="26" name="テキスト プレースホルダー 25"/>
          <p:cNvSpPr>
            <a:spLocks noGrp="1"/>
          </p:cNvSpPr>
          <p:nvPr>
            <p:ph type="body" sz="quarter" idx="11" hasCustomPrompt="1"/>
          </p:nvPr>
        </p:nvSpPr>
        <p:spPr>
          <a:xfrm>
            <a:off x="9401175" y="317501"/>
            <a:ext cx="2408238" cy="480990"/>
          </a:xfrm>
        </p:spPr>
        <p:txBody>
          <a:bodyPr>
            <a:normAutofit/>
          </a:bodyPr>
          <a:lstStyle>
            <a:lvl1pPr marL="0" marR="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1">
                <a:latin typeface="Arial" panose="020B0604020202020204" pitchFamily="34" charset="0"/>
                <a:cs typeface="Arial" panose="020B0604020202020204" pitchFamily="34" charset="0"/>
              </a:defRPr>
            </a:lvl1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GB" altLang="ja-JP" sz="2400" b="1" i="1" kern="1200" dirty="0" smtClean="0">
                <a:solidFill>
                  <a:schemeClr val="tx1"/>
                </a:solidFill>
                <a:effectLst/>
                <a:latin typeface="Arial" panose="020B0604020202020204" pitchFamily="34" charset="0"/>
                <a:ea typeface="+mn-ea"/>
                <a:cs typeface="Arial" panose="020B0604020202020204" pitchFamily="34" charset="0"/>
              </a:rPr>
              <a:t>R4-190xxxx</a:t>
            </a:r>
            <a:endParaRPr kumimoji="1" lang="ja-JP" altLang="ja-JP" sz="2400" kern="1200" dirty="0" smtClean="0">
              <a:solidFill>
                <a:schemeClr val="tx1"/>
              </a:solidFill>
              <a:effectLst/>
              <a:latin typeface="Arial" panose="020B0604020202020204" pitchFamily="34" charset="0"/>
              <a:ea typeface="+mn-ea"/>
              <a:cs typeface="Arial" panose="020B0604020202020204" pitchFamily="34" charset="0"/>
            </a:endParaRPr>
          </a:p>
        </p:txBody>
      </p:sp>
      <p:sp>
        <p:nvSpPr>
          <p:cNvPr id="27" name="タイトル 26"/>
          <p:cNvSpPr>
            <a:spLocks noGrp="1"/>
          </p:cNvSpPr>
          <p:nvPr>
            <p:ph type="title" hasCustomPrompt="1"/>
          </p:nvPr>
        </p:nvSpPr>
        <p:spPr>
          <a:xfrm>
            <a:off x="563879" y="1635617"/>
            <a:ext cx="11245533" cy="3335628"/>
          </a:xfrm>
        </p:spPr>
        <p:txBody>
          <a:bodyPr>
            <a:noAutofit/>
          </a:bodyPr>
          <a:lstStyle>
            <a:lvl1pPr algn="ctr">
              <a:defRPr sz="7200">
                <a:latin typeface="Calibri" panose="020F0502020204030204" pitchFamily="34" charset="0"/>
                <a:cs typeface="Calibri" panose="020F0502020204030204" pitchFamily="34" charset="0"/>
              </a:defRPr>
            </a:lvl1pPr>
          </a:lstStyle>
          <a:p>
            <a:r>
              <a:rPr kumimoji="1" lang="en-US" altLang="ja-JP" dirty="0" smtClean="0"/>
              <a:t>Title</a:t>
            </a:r>
            <a:endParaRPr kumimoji="1" lang="ja-JP" altLang="en-US" dirty="0"/>
          </a:p>
        </p:txBody>
      </p:sp>
      <p:sp>
        <p:nvSpPr>
          <p:cNvPr id="31" name="テキスト プレースホルダー 30"/>
          <p:cNvSpPr>
            <a:spLocks noGrp="1"/>
          </p:cNvSpPr>
          <p:nvPr>
            <p:ph type="body" sz="quarter" idx="12" hasCustomPrompt="1"/>
          </p:nvPr>
        </p:nvSpPr>
        <p:spPr>
          <a:xfrm>
            <a:off x="563879" y="5061397"/>
            <a:ext cx="11245532" cy="1326523"/>
          </a:xfrm>
        </p:spPr>
        <p:txBody>
          <a:bodyPr>
            <a:noAutofit/>
          </a:bodyPr>
          <a:lstStyle>
            <a:lvl1pPr marL="0" indent="0" algn="ctr">
              <a:buNone/>
              <a:defRPr sz="4000"/>
            </a:lvl1pPr>
          </a:lstStyle>
          <a:p>
            <a:pPr lvl="0"/>
            <a:r>
              <a:rPr kumimoji="1" lang="en-US" altLang="ja-JP" dirty="0" smtClean="0"/>
              <a:t>Source</a:t>
            </a:r>
            <a:endParaRPr kumimoji="1" lang="ja-JP" altLang="en-US" dirty="0"/>
          </a:p>
        </p:txBody>
      </p:sp>
    </p:spTree>
    <p:extLst>
      <p:ext uri="{BB962C8B-B14F-4D97-AF65-F5344CB8AC3E}">
        <p14:creationId xmlns:p14="http://schemas.microsoft.com/office/powerpoint/2010/main" val="38010743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ain 1">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lvl1pPr>
              <a:defRPr/>
            </a:lvl1pPr>
          </a:lstStyle>
          <a:p>
            <a:r>
              <a:rPr kumimoji="1" lang="en-US" altLang="ja-JP" dirty="0" smtClean="0"/>
              <a:t>Title</a:t>
            </a:r>
            <a:endParaRPr kumimoji="1" lang="ja-JP" altLang="en-US" dirty="0"/>
          </a:p>
        </p:txBody>
      </p:sp>
      <p:sp>
        <p:nvSpPr>
          <p:cNvPr id="3" name="スライド番号プレースホルダー 2"/>
          <p:cNvSpPr>
            <a:spLocks noGrp="1"/>
          </p:cNvSpPr>
          <p:nvPr>
            <p:ph type="sldNum" sz="quarter" idx="10"/>
          </p:nvPr>
        </p:nvSpPr>
        <p:spPr/>
        <p:txBody>
          <a:bodyPr/>
          <a:lstStyle/>
          <a:p>
            <a:fld id="{8A32D56F-5F95-451D-A19F-2D421F91B586}" type="slidenum">
              <a:rPr kumimoji="1" lang="ja-JP" altLang="en-US" smtClean="0"/>
              <a:t>‹#›</a:t>
            </a:fld>
            <a:endParaRPr kumimoji="1" lang="ja-JP" altLang="en-US"/>
          </a:p>
        </p:txBody>
      </p:sp>
      <p:sp>
        <p:nvSpPr>
          <p:cNvPr id="5" name="テキスト プレースホルダー 4"/>
          <p:cNvSpPr>
            <a:spLocks noGrp="1"/>
          </p:cNvSpPr>
          <p:nvPr>
            <p:ph type="body" sz="quarter" idx="11" hasCustomPrompt="1"/>
          </p:nvPr>
        </p:nvSpPr>
        <p:spPr>
          <a:xfrm>
            <a:off x="838200" y="1249252"/>
            <a:ext cx="10515600" cy="4907074"/>
          </a:xfrm>
        </p:spPr>
        <p:txBody>
          <a:bodyPr/>
          <a:lstStyle>
            <a:lvl1pPr>
              <a:defRPr/>
            </a:lvl1pPr>
            <a:lvl2pPr>
              <a:defRPr/>
            </a:lvl2pPr>
            <a:lvl3pPr>
              <a:defRPr/>
            </a:lvl3pPr>
            <a:lvl4pPr>
              <a:defRPr sz="2000"/>
            </a:lvl4pPr>
            <a:lvl5pPr>
              <a:defRPr sz="2000"/>
            </a:lvl5pPr>
          </a:lstStyle>
          <a:p>
            <a:pPr lvl="0"/>
            <a:r>
              <a:rPr kumimoji="1" lang="en-US" altLang="ja-JP" dirty="0" smtClean="0"/>
              <a:t>1st</a:t>
            </a:r>
            <a:endParaRPr kumimoji="1" lang="ja-JP" altLang="en-US" dirty="0" smtClean="0"/>
          </a:p>
          <a:p>
            <a:pPr lvl="1"/>
            <a:r>
              <a:rPr kumimoji="1" lang="en-US" altLang="ja-JP" dirty="0" smtClean="0"/>
              <a:t>2nd</a:t>
            </a:r>
            <a:endParaRPr kumimoji="1" lang="ja-JP" altLang="en-US" dirty="0" smtClean="0"/>
          </a:p>
          <a:p>
            <a:pPr lvl="2"/>
            <a:r>
              <a:rPr kumimoji="1" lang="en-US" altLang="ja-JP" dirty="0" smtClean="0"/>
              <a:t>3rd</a:t>
            </a:r>
            <a:endParaRPr kumimoji="1" lang="ja-JP" altLang="en-US" dirty="0" smtClean="0"/>
          </a:p>
          <a:p>
            <a:pPr lvl="3"/>
            <a:r>
              <a:rPr kumimoji="1" lang="en-US" altLang="ja-JP" dirty="0" smtClean="0"/>
              <a:t>4th</a:t>
            </a:r>
            <a:endParaRPr kumimoji="1" lang="ja-JP" altLang="en-US" dirty="0" smtClean="0"/>
          </a:p>
          <a:p>
            <a:pPr lvl="4"/>
            <a:r>
              <a:rPr kumimoji="1" lang="en-US" altLang="ja-JP" dirty="0" smtClean="0"/>
              <a:t>5th</a:t>
            </a:r>
            <a:endParaRPr kumimoji="1" lang="ja-JP" altLang="en-US" dirty="0"/>
          </a:p>
        </p:txBody>
      </p:sp>
    </p:spTree>
    <p:extLst>
      <p:ext uri="{BB962C8B-B14F-4D97-AF65-F5344CB8AC3E}">
        <p14:creationId xmlns:p14="http://schemas.microsoft.com/office/powerpoint/2010/main" val="285065268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2">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8A32D56F-5F95-451D-A19F-2D421F91B586}" type="slidenum">
              <a:rPr kumimoji="1" lang="ja-JP" altLang="en-US" smtClean="0"/>
              <a:t>‹#›</a:t>
            </a:fld>
            <a:endParaRPr kumimoji="1" lang="ja-JP" altLang="en-US"/>
          </a:p>
        </p:txBody>
      </p:sp>
      <p:sp>
        <p:nvSpPr>
          <p:cNvPr id="4" name="タイトル プレースホルダー 1"/>
          <p:cNvSpPr>
            <a:spLocks noGrp="1"/>
          </p:cNvSpPr>
          <p:nvPr>
            <p:ph type="title" hasCustomPrompt="1"/>
          </p:nvPr>
        </p:nvSpPr>
        <p:spPr>
          <a:xfrm>
            <a:off x="838200" y="365126"/>
            <a:ext cx="10515600" cy="652306"/>
          </a:xfrm>
          <a:prstGeom prst="rect">
            <a:avLst/>
          </a:prstGeom>
        </p:spPr>
        <p:txBody>
          <a:bodyPr vert="horz" lIns="91440" tIns="45720" rIns="91440" bIns="45720" rtlCol="0" anchor="ctr">
            <a:normAutofit/>
          </a:bodyPr>
          <a:lstStyle>
            <a:lvl1pPr>
              <a:defRPr>
                <a:latin typeface="Calibri" panose="020F0502020204030204" pitchFamily="34" charset="0"/>
                <a:cs typeface="Calibri" panose="020F0502020204030204" pitchFamily="34" charset="0"/>
              </a:defRPr>
            </a:lvl1pPr>
          </a:lstStyle>
          <a:p>
            <a:r>
              <a:rPr kumimoji="1" lang="en-US" altLang="ja-JP" dirty="0" smtClean="0"/>
              <a:t>Title</a:t>
            </a:r>
            <a:endParaRPr kumimoji="1" lang="ja-JP" altLang="en-US" dirty="0"/>
          </a:p>
        </p:txBody>
      </p:sp>
    </p:spTree>
    <p:extLst>
      <p:ext uri="{BB962C8B-B14F-4D97-AF65-F5344CB8AC3E}">
        <p14:creationId xmlns:p14="http://schemas.microsoft.com/office/powerpoint/2010/main" val="274140306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ference">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8A32D56F-5F95-451D-A19F-2D421F91B586}" type="slidenum">
              <a:rPr kumimoji="1" lang="ja-JP" altLang="en-US" smtClean="0"/>
              <a:t>‹#›</a:t>
            </a:fld>
            <a:endParaRPr kumimoji="1" lang="ja-JP" altLang="en-US"/>
          </a:p>
        </p:txBody>
      </p:sp>
      <p:sp>
        <p:nvSpPr>
          <p:cNvPr id="4" name="タイトル プレースホルダー 1"/>
          <p:cNvSpPr>
            <a:spLocks noGrp="1"/>
          </p:cNvSpPr>
          <p:nvPr>
            <p:ph type="title" hasCustomPrompt="1"/>
          </p:nvPr>
        </p:nvSpPr>
        <p:spPr>
          <a:xfrm>
            <a:off x="838200" y="365126"/>
            <a:ext cx="10515600" cy="652306"/>
          </a:xfrm>
          <a:prstGeom prst="rect">
            <a:avLst/>
          </a:prstGeom>
        </p:spPr>
        <p:txBody>
          <a:bodyPr vert="horz" lIns="91440" tIns="45720" rIns="91440" bIns="45720" rtlCol="0" anchor="ctr">
            <a:normAutofit/>
          </a:bodyPr>
          <a:lstStyle>
            <a:lvl1pPr>
              <a:defRPr>
                <a:latin typeface="Calibri" panose="020F0502020204030204" pitchFamily="34" charset="0"/>
                <a:cs typeface="Calibri" panose="020F0502020204030204" pitchFamily="34" charset="0"/>
              </a:defRPr>
            </a:lvl1pPr>
          </a:lstStyle>
          <a:p>
            <a:r>
              <a:rPr kumimoji="1" lang="en-US" altLang="ja-JP" dirty="0" smtClean="0"/>
              <a:t>Reference</a:t>
            </a:r>
            <a:endParaRPr kumimoji="1" lang="ja-JP" altLang="en-US" dirty="0"/>
          </a:p>
        </p:txBody>
      </p:sp>
      <p:sp>
        <p:nvSpPr>
          <p:cNvPr id="7" name="テキスト プレースホルダー 6"/>
          <p:cNvSpPr>
            <a:spLocks noGrp="1"/>
          </p:cNvSpPr>
          <p:nvPr>
            <p:ph type="body" sz="quarter" idx="11" hasCustomPrompt="1"/>
          </p:nvPr>
        </p:nvSpPr>
        <p:spPr>
          <a:xfrm>
            <a:off x="838200" y="1210614"/>
            <a:ext cx="10515600" cy="4920311"/>
          </a:xfrm>
        </p:spPr>
        <p:txBody>
          <a:bodyPr/>
          <a:lstStyle>
            <a:lvl1pPr marL="514350" indent="-514350">
              <a:buFont typeface="+mj-lt"/>
              <a:buAutoNum type="arabicPeriod"/>
              <a:defRPr baseline="0"/>
            </a:lvl1pPr>
          </a:lstStyle>
          <a:p>
            <a:pPr lvl="0"/>
            <a:r>
              <a:rPr kumimoji="1" lang="en-US" altLang="ja-JP" dirty="0" smtClean="0"/>
              <a:t>Reference 1</a:t>
            </a:r>
          </a:p>
          <a:p>
            <a:pPr lvl="0"/>
            <a:r>
              <a:rPr kumimoji="1" lang="en-US" altLang="ja-JP" dirty="0" smtClean="0"/>
              <a:t>Reference 2</a:t>
            </a:r>
            <a:endParaRPr kumimoji="1" lang="ja-JP" altLang="en-US" dirty="0" smtClean="0"/>
          </a:p>
        </p:txBody>
      </p:sp>
    </p:spTree>
    <p:extLst>
      <p:ext uri="{BB962C8B-B14F-4D97-AF65-F5344CB8AC3E}">
        <p14:creationId xmlns:p14="http://schemas.microsoft.com/office/powerpoint/2010/main" val="177505955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en-US" altLang="ja-JP" dirty="0" smtClean="0"/>
              <a:t>Title</a:t>
            </a:r>
            <a:endParaRPr kumimoji="1" lang="ja-JP" altLang="en-US" dirty="0"/>
          </a:p>
        </p:txBody>
      </p:sp>
      <p:sp>
        <p:nvSpPr>
          <p:cNvPr id="3" name="スライド番号プレースホルダー 2"/>
          <p:cNvSpPr>
            <a:spLocks noGrp="1"/>
          </p:cNvSpPr>
          <p:nvPr>
            <p:ph type="sldNum" sz="quarter" idx="10"/>
          </p:nvPr>
        </p:nvSpPr>
        <p:spPr/>
        <p:txBody>
          <a:bodyPr/>
          <a:lstStyle/>
          <a:p>
            <a:fld id="{8A32D56F-5F95-451D-A19F-2D421F91B586}" type="slidenum">
              <a:rPr kumimoji="1" lang="ja-JP" altLang="en-US" smtClean="0"/>
              <a:t>‹#›</a:t>
            </a:fld>
            <a:endParaRPr kumimoji="1" lang="ja-JP" altLang="en-US"/>
          </a:p>
        </p:txBody>
      </p:sp>
      <p:sp>
        <p:nvSpPr>
          <p:cNvPr id="5" name="表プレースホルダー 4"/>
          <p:cNvSpPr>
            <a:spLocks noGrp="1"/>
          </p:cNvSpPr>
          <p:nvPr>
            <p:ph type="tbl" sz="quarter" idx="11" hasCustomPrompt="1"/>
          </p:nvPr>
        </p:nvSpPr>
        <p:spPr>
          <a:xfrm>
            <a:off x="838200" y="1931832"/>
            <a:ext cx="10515600" cy="4314512"/>
          </a:xfrm>
        </p:spPr>
        <p:txBody>
          <a:bodyPr/>
          <a:lstStyle>
            <a:lvl1pPr>
              <a:defRPr/>
            </a:lvl1pPr>
          </a:lstStyle>
          <a:p>
            <a:r>
              <a:rPr kumimoji="1" lang="en-US" altLang="ja-JP" dirty="0" smtClean="0"/>
              <a:t>Table</a:t>
            </a:r>
            <a:endParaRPr kumimoji="1" lang="ja-JP" altLang="en-US" dirty="0"/>
          </a:p>
        </p:txBody>
      </p:sp>
      <p:sp>
        <p:nvSpPr>
          <p:cNvPr id="9" name="テキスト プレースホルダー 8"/>
          <p:cNvSpPr>
            <a:spLocks noGrp="1"/>
          </p:cNvSpPr>
          <p:nvPr>
            <p:ph type="body" sz="quarter" idx="12" hasCustomPrompt="1"/>
          </p:nvPr>
        </p:nvSpPr>
        <p:spPr>
          <a:xfrm>
            <a:off x="838200" y="1365763"/>
            <a:ext cx="10515600" cy="424400"/>
          </a:xfrm>
        </p:spPr>
        <p:txBody>
          <a:bodyPr/>
          <a:lstStyle>
            <a:lvl1pPr marL="0" indent="0" algn="ctr">
              <a:buNone/>
              <a:defRPr baseline="0"/>
            </a:lvl1pPr>
            <a:lvl2pPr marL="457200" indent="0">
              <a:buNone/>
              <a:defRPr/>
            </a:lvl2pPr>
          </a:lstStyle>
          <a:p>
            <a:pPr lvl="0"/>
            <a:r>
              <a:rPr kumimoji="1" lang="en-US" altLang="ja-JP" dirty="0" smtClean="0"/>
              <a:t>Table name</a:t>
            </a:r>
            <a:endParaRPr kumimoji="1" lang="ja-JP" altLang="en-US" dirty="0" smtClean="0"/>
          </a:p>
        </p:txBody>
      </p:sp>
    </p:spTree>
    <p:extLst>
      <p:ext uri="{BB962C8B-B14F-4D97-AF65-F5344CB8AC3E}">
        <p14:creationId xmlns:p14="http://schemas.microsoft.com/office/powerpoint/2010/main" val="320862028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6"/>
            <a:ext cx="10515600" cy="652306"/>
          </a:xfrm>
          <a:prstGeom prst="rect">
            <a:avLst/>
          </a:prstGeom>
        </p:spPr>
        <p:txBody>
          <a:bodyPr vert="horz" lIns="91440" tIns="45720" rIns="91440" bIns="45720" rtlCol="0" anchor="ctr">
            <a:normAutofit/>
          </a:bodyPr>
          <a:lstStyle/>
          <a:p>
            <a:r>
              <a:rPr kumimoji="1" lang="en-US" altLang="ja-JP" dirty="0" smtClean="0"/>
              <a:t>Title</a:t>
            </a:r>
            <a:endParaRPr kumimoji="1" lang="ja-JP" altLang="en-US" dirty="0"/>
          </a:p>
        </p:txBody>
      </p:sp>
      <p:sp>
        <p:nvSpPr>
          <p:cNvPr id="3" name="テキスト プレースホルダー 2"/>
          <p:cNvSpPr>
            <a:spLocks noGrp="1"/>
          </p:cNvSpPr>
          <p:nvPr>
            <p:ph type="body" idx="1"/>
          </p:nvPr>
        </p:nvSpPr>
        <p:spPr>
          <a:xfrm>
            <a:off x="838200" y="1262130"/>
            <a:ext cx="10515600" cy="4914833"/>
          </a:xfrm>
          <a:prstGeom prst="rect">
            <a:avLst/>
          </a:prstGeom>
        </p:spPr>
        <p:txBody>
          <a:bodyPr vert="horz" lIns="91440" tIns="45720" rIns="91440" bIns="45720" rtlCol="0">
            <a:normAutofit/>
          </a:bodyPr>
          <a:lstStyle/>
          <a:p>
            <a:pPr lvl="0"/>
            <a:r>
              <a:rPr kumimoji="1" lang="en-US" altLang="ja-JP" dirty="0" smtClean="0"/>
              <a:t>1st</a:t>
            </a:r>
          </a:p>
          <a:p>
            <a:pPr lvl="1"/>
            <a:r>
              <a:rPr kumimoji="1" lang="en-US" altLang="ja-JP" dirty="0" smtClean="0"/>
              <a:t>2nd</a:t>
            </a:r>
          </a:p>
          <a:p>
            <a:pPr lvl="2"/>
            <a:r>
              <a:rPr kumimoji="1" lang="en-US" altLang="ja-JP" dirty="0" smtClean="0"/>
              <a:t>3rd</a:t>
            </a:r>
            <a:endParaRPr kumimoji="1" lang="ja-JP" altLang="en-US" dirty="0" smtClean="0"/>
          </a:p>
          <a:p>
            <a:pPr lvl="3"/>
            <a:r>
              <a:rPr kumimoji="1" lang="en-US" altLang="ja-JP" dirty="0" smtClean="0"/>
              <a:t>4th</a:t>
            </a:r>
            <a:endParaRPr kumimoji="1" lang="ja-JP" altLang="en-US" dirty="0" smtClean="0"/>
          </a:p>
          <a:p>
            <a:pPr lvl="4"/>
            <a:r>
              <a:rPr kumimoji="1" lang="en-US" altLang="ja-JP" dirty="0" smtClean="0"/>
              <a:t>5th</a:t>
            </a:r>
            <a:endParaRPr kumimoji="1" lang="ja-JP" alt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32D56F-5F95-451D-A19F-2D421F91B586}" type="slidenum">
              <a:rPr kumimoji="1" lang="ja-JP" altLang="en-US" smtClean="0"/>
              <a:t>‹#›</a:t>
            </a:fld>
            <a:endParaRPr kumimoji="1" lang="ja-JP" altLang="en-US"/>
          </a:p>
        </p:txBody>
      </p:sp>
    </p:spTree>
    <p:extLst>
      <p:ext uri="{BB962C8B-B14F-4D97-AF65-F5344CB8AC3E}">
        <p14:creationId xmlns:p14="http://schemas.microsoft.com/office/powerpoint/2010/main" val="2986507349"/>
      </p:ext>
    </p:extLst>
  </p:cSld>
  <p:clrMap bg1="lt1" tx1="dk1" bg2="lt2" tx2="dk2" accent1="accent1" accent2="accent2" accent3="accent3" accent4="accent4" accent5="accent5" accent6="accent6" hlink="hlink" folHlink="folHlink"/>
  <p:sldLayoutIdLst>
    <p:sldLayoutId id="2147483649" r:id="rId1"/>
    <p:sldLayoutId id="2147483653" r:id="rId2"/>
    <p:sldLayoutId id="2147483652" r:id="rId3"/>
    <p:sldLayoutId id="2147483651" r:id="rId4"/>
    <p:sldLayoutId id="2147483654" r:id="rId5"/>
  </p:sldLayoutIdLst>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baseline="0">
          <a:solidFill>
            <a:schemeClr val="tx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游ゴシック" panose="020B0400000000000000" pitchFamily="50" charset="-128"/>
        <a:buChar char="-"/>
        <a:defRPr kumimoji="1"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游ゴシック" panose="020B0400000000000000" pitchFamily="50" charset="-128"/>
        <a:buChar char="-"/>
        <a:defRPr kumimoji="1"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游ゴシック" panose="020B0400000000000000" pitchFamily="50" charset="-128"/>
        <a:buChar char="-"/>
        <a:defRPr kumimoji="1"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游ゴシック" panose="020B0400000000000000" pitchFamily="50" charset="-128"/>
        <a:buChar char="-"/>
        <a:defRPr kumimoji="1"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プレースホルダー 17"/>
          <p:cNvSpPr>
            <a:spLocks noGrp="1"/>
          </p:cNvSpPr>
          <p:nvPr>
            <p:ph type="body" sz="quarter" idx="10"/>
          </p:nvPr>
        </p:nvSpPr>
        <p:spPr/>
        <p:txBody>
          <a:bodyPr>
            <a:normAutofit fontScale="85000" lnSpcReduction="20000"/>
          </a:bodyPr>
          <a:lstStyle/>
          <a:p>
            <a:pPr lvl="0"/>
            <a:r>
              <a:rPr lang="en-US" altLang="ja-JP" dirty="0"/>
              <a:t>3GPP TSG-RAN WG4 Meeting #</a:t>
            </a:r>
            <a:r>
              <a:rPr lang="en-US" altLang="ja-JP" dirty="0" smtClean="0"/>
              <a:t>95-e</a:t>
            </a:r>
            <a:endParaRPr lang="en-US" altLang="ja-JP" dirty="0"/>
          </a:p>
          <a:p>
            <a:pPr lvl="0"/>
            <a:r>
              <a:rPr lang="en-US" altLang="ja-JP" dirty="0"/>
              <a:t>Electronic Meeting, </a:t>
            </a:r>
            <a:r>
              <a:rPr lang="en-GB" altLang="zh-CN" dirty="0"/>
              <a:t>25 May – 5 June, 2020</a:t>
            </a:r>
            <a:endParaRPr lang="en-US" altLang="ja-JP" dirty="0"/>
          </a:p>
          <a:p>
            <a:pPr lvl="0"/>
            <a:r>
              <a:rPr lang="sv-SE" altLang="ja-JP" dirty="0"/>
              <a:t>Agenda item:	</a:t>
            </a:r>
            <a:r>
              <a:rPr lang="sv-SE" altLang="ja-JP" dirty="0" smtClean="0"/>
              <a:t>6.4.3.2</a:t>
            </a:r>
            <a:endParaRPr lang="sv-SE" altLang="ja-JP" dirty="0"/>
          </a:p>
          <a:p>
            <a:pPr lvl="0"/>
            <a:r>
              <a:rPr lang="en-US" altLang="ja-JP" dirty="0"/>
              <a:t>Document for:	</a:t>
            </a:r>
            <a:r>
              <a:rPr lang="en-US" altLang="ja-JP" dirty="0" smtClean="0"/>
              <a:t>Approval</a:t>
            </a:r>
            <a:endParaRPr lang="en-US" altLang="ja-JP" dirty="0"/>
          </a:p>
        </p:txBody>
      </p:sp>
      <p:sp>
        <p:nvSpPr>
          <p:cNvPr id="21" name="テキスト プレースホルダー 20"/>
          <p:cNvSpPr>
            <a:spLocks noGrp="1"/>
          </p:cNvSpPr>
          <p:nvPr>
            <p:ph type="body" sz="quarter" idx="11"/>
          </p:nvPr>
        </p:nvSpPr>
        <p:spPr/>
        <p:txBody>
          <a:bodyPr/>
          <a:lstStyle/>
          <a:p>
            <a:r>
              <a:rPr kumimoji="1" lang="en-US" altLang="ja-JP" dirty="0" smtClean="0"/>
              <a:t>R4-20</a:t>
            </a:r>
            <a:r>
              <a:rPr lang="en-US" altLang="ja-JP" dirty="0" smtClean="0"/>
              <a:t>08448</a:t>
            </a:r>
            <a:endParaRPr kumimoji="1" lang="ja-JP" altLang="en-US" dirty="0"/>
          </a:p>
        </p:txBody>
      </p:sp>
      <p:sp>
        <p:nvSpPr>
          <p:cNvPr id="20" name="タイトル 19"/>
          <p:cNvSpPr>
            <a:spLocks noGrp="1"/>
          </p:cNvSpPr>
          <p:nvPr>
            <p:ph type="title"/>
          </p:nvPr>
        </p:nvSpPr>
        <p:spPr/>
        <p:txBody>
          <a:bodyPr/>
          <a:lstStyle/>
          <a:p>
            <a:r>
              <a:rPr lang="en-US" altLang="ja-JP" sz="6000" dirty="0" smtClean="0"/>
              <a:t>W</a:t>
            </a:r>
            <a:r>
              <a:rPr lang="en-US" altLang="zh-CN" sz="6000" dirty="0" smtClean="0"/>
              <a:t>F on remaining Rx RF requirements for NR V2X</a:t>
            </a:r>
            <a:endParaRPr kumimoji="1" lang="ja-JP" altLang="en-US" sz="6000" dirty="0"/>
          </a:p>
        </p:txBody>
      </p:sp>
      <p:sp>
        <p:nvSpPr>
          <p:cNvPr id="22" name="テキスト プレースホルダー 21"/>
          <p:cNvSpPr>
            <a:spLocks noGrp="1"/>
          </p:cNvSpPr>
          <p:nvPr>
            <p:ph type="body" sz="quarter" idx="12"/>
          </p:nvPr>
        </p:nvSpPr>
        <p:spPr/>
        <p:txBody>
          <a:bodyPr/>
          <a:lstStyle/>
          <a:p>
            <a:r>
              <a:rPr kumimoji="1" lang="en-US" altLang="ja-JP" sz="3200" dirty="0" smtClean="0"/>
              <a:t>CATT,</a:t>
            </a:r>
            <a:r>
              <a:rPr lang="en-US" altLang="ja-JP" sz="3200" dirty="0" smtClean="0"/>
              <a:t>…</a:t>
            </a:r>
            <a:endParaRPr kumimoji="1" lang="ja-JP" altLang="en-US" sz="3200" dirty="0"/>
          </a:p>
        </p:txBody>
      </p:sp>
    </p:spTree>
    <p:extLst>
      <p:ext uri="{BB962C8B-B14F-4D97-AF65-F5344CB8AC3E}">
        <p14:creationId xmlns:p14="http://schemas.microsoft.com/office/powerpoint/2010/main" val="5129513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62354" y="250826"/>
            <a:ext cx="10515600" cy="652306"/>
          </a:xfrm>
        </p:spPr>
        <p:txBody>
          <a:bodyPr>
            <a:normAutofit fontScale="90000"/>
          </a:bodyPr>
          <a:lstStyle/>
          <a:p>
            <a:r>
              <a:rPr kumimoji="1" lang="en-US" altLang="ja-JP" dirty="0" smtClean="0"/>
              <a:t>Background</a:t>
            </a:r>
            <a:endParaRPr kumimoji="1" lang="ja-JP" altLang="en-US" dirty="0"/>
          </a:p>
        </p:txBody>
      </p:sp>
      <p:sp>
        <p:nvSpPr>
          <p:cNvPr id="3" name="テキスト プレースホルダー 2"/>
          <p:cNvSpPr>
            <a:spLocks noGrp="1"/>
          </p:cNvSpPr>
          <p:nvPr>
            <p:ph type="body" sz="quarter" idx="11"/>
          </p:nvPr>
        </p:nvSpPr>
        <p:spPr>
          <a:xfrm>
            <a:off x="767862" y="1010630"/>
            <a:ext cx="10515600" cy="6005631"/>
          </a:xfrm>
        </p:spPr>
        <p:txBody>
          <a:bodyPr>
            <a:normAutofit/>
          </a:bodyPr>
          <a:lstStyle/>
          <a:p>
            <a:pPr>
              <a:lnSpc>
                <a:spcPct val="120000"/>
              </a:lnSpc>
            </a:pPr>
            <a:r>
              <a:rPr lang="en-GB" altLang="zh-CN" dirty="0" smtClean="0"/>
              <a:t>In RAN4#95-e meeting, the remaining issues on Rx RF requirements for NR V2X, including REFSENS, the maximum input level and ACS were discussed in the 1</a:t>
            </a:r>
            <a:r>
              <a:rPr lang="en-GB" altLang="zh-CN" baseline="30000" dirty="0" smtClean="0"/>
              <a:t>st</a:t>
            </a:r>
            <a:r>
              <a:rPr lang="en-GB" altLang="zh-CN" dirty="0" smtClean="0"/>
              <a:t> round [1].</a:t>
            </a:r>
          </a:p>
          <a:p>
            <a:pPr>
              <a:lnSpc>
                <a:spcPct val="120000"/>
              </a:lnSpc>
            </a:pPr>
            <a:r>
              <a:rPr lang="en-GB" altLang="zh-CN" dirty="0" smtClean="0"/>
              <a:t>The diversity gain, noise figure in band n38, REFSENS target SNR level, </a:t>
            </a:r>
            <a:r>
              <a:rPr lang="el-GR" altLang="zh-CN" dirty="0"/>
              <a:t>Δ</a:t>
            </a:r>
            <a:r>
              <a:rPr lang="en-GB" altLang="zh-CN" dirty="0" err="1"/>
              <a:t>R</a:t>
            </a:r>
            <a:r>
              <a:rPr lang="en-GB" altLang="zh-CN" sz="1800" dirty="0" err="1"/>
              <a:t>IB,c</a:t>
            </a:r>
            <a:r>
              <a:rPr lang="en-GB" altLang="zh-CN" dirty="0"/>
              <a:t> for </a:t>
            </a:r>
            <a:r>
              <a:rPr lang="en-GB" altLang="zh-CN" dirty="0" smtClean="0"/>
              <a:t>V2X_20_n38 and the maximum input level still need further discussion in the 2</a:t>
            </a:r>
            <a:r>
              <a:rPr lang="en-GB" altLang="zh-CN" baseline="30000" dirty="0" smtClean="0"/>
              <a:t>nd</a:t>
            </a:r>
            <a:r>
              <a:rPr lang="en-GB" altLang="zh-CN" dirty="0" smtClean="0"/>
              <a:t> round.</a:t>
            </a:r>
          </a:p>
        </p:txBody>
      </p:sp>
    </p:spTree>
    <p:extLst>
      <p:ext uri="{BB962C8B-B14F-4D97-AF65-F5344CB8AC3E}">
        <p14:creationId xmlns:p14="http://schemas.microsoft.com/office/powerpoint/2010/main" val="9215577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18038" y="263770"/>
            <a:ext cx="11570676" cy="744870"/>
          </a:xfrm>
        </p:spPr>
        <p:txBody>
          <a:bodyPr>
            <a:normAutofit/>
          </a:bodyPr>
          <a:lstStyle/>
          <a:p>
            <a:r>
              <a:rPr lang="en-GB" altLang="zh-CN" sz="4000" dirty="0" smtClean="0"/>
              <a:t>Diversity gain</a:t>
            </a:r>
            <a:endParaRPr kumimoji="1" lang="ja-JP" altLang="en-US" sz="4000" dirty="0"/>
          </a:p>
        </p:txBody>
      </p:sp>
      <p:sp>
        <p:nvSpPr>
          <p:cNvPr id="3" name="テキスト プレースホルダー 2"/>
          <p:cNvSpPr>
            <a:spLocks noGrp="1"/>
          </p:cNvSpPr>
          <p:nvPr>
            <p:ph type="body" sz="quarter" idx="11"/>
          </p:nvPr>
        </p:nvSpPr>
        <p:spPr>
          <a:xfrm>
            <a:off x="723900" y="1117367"/>
            <a:ext cx="10515600" cy="4907074"/>
          </a:xfrm>
        </p:spPr>
        <p:txBody>
          <a:bodyPr>
            <a:normAutofit/>
          </a:bodyPr>
          <a:lstStyle/>
          <a:p>
            <a:pPr marL="228600" lvl="1">
              <a:lnSpc>
                <a:spcPct val="100000"/>
              </a:lnSpc>
              <a:spcBef>
                <a:spcPts val="1000"/>
              </a:spcBef>
              <a:buFont typeface="Arial" panose="020B0604020202020204" pitchFamily="34" charset="0"/>
              <a:buChar char="•"/>
            </a:pPr>
            <a:r>
              <a:rPr lang="en-GB" altLang="zh-CN" sz="2800" dirty="0" smtClean="0"/>
              <a:t>Diversity gain</a:t>
            </a:r>
          </a:p>
          <a:p>
            <a:pPr lvl="1"/>
            <a:r>
              <a:rPr lang="en-GB" altLang="zh-CN" dirty="0" smtClean="0"/>
              <a:t>Option </a:t>
            </a:r>
            <a:r>
              <a:rPr lang="en-GB" altLang="zh-CN" dirty="0"/>
              <a:t>1: Use a value of 2.5 dB for diversity gain for NR V2X REFSENS calculations.</a:t>
            </a:r>
            <a:endParaRPr lang="zh-CN" altLang="zh-CN" dirty="0"/>
          </a:p>
          <a:p>
            <a:pPr lvl="1"/>
            <a:r>
              <a:rPr lang="en-GB" altLang="zh-CN" dirty="0"/>
              <a:t>Option 2: Keep the previous agreements to define 3dB diversity gain.</a:t>
            </a:r>
            <a:endParaRPr lang="zh-CN" altLang="zh-CN" dirty="0"/>
          </a:p>
          <a:p>
            <a:pPr lvl="1"/>
            <a:endParaRPr lang="en-GB" altLang="zh-CN" dirty="0" smtClean="0"/>
          </a:p>
          <a:p>
            <a:pPr marL="228600" lvl="1">
              <a:lnSpc>
                <a:spcPct val="100000"/>
              </a:lnSpc>
              <a:spcBef>
                <a:spcPts val="1000"/>
              </a:spcBef>
              <a:buFont typeface="Arial" panose="020B0604020202020204" pitchFamily="34" charset="0"/>
              <a:buChar char="•"/>
            </a:pPr>
            <a:r>
              <a:rPr lang="en-US" altLang="zh-CN" sz="2800" dirty="0"/>
              <a:t>Recommendations for 2nd round:</a:t>
            </a:r>
            <a:endParaRPr lang="zh-CN" altLang="zh-CN" sz="2800" dirty="0"/>
          </a:p>
          <a:p>
            <a:pPr lvl="1"/>
            <a:r>
              <a:rPr lang="en-US" altLang="zh-CN" dirty="0"/>
              <a:t>Clarify whether the implementation loss of diversity gain is considered in the IM. If so, no need to consider implementation loss in diversity gain.</a:t>
            </a:r>
            <a:endParaRPr lang="zh-CN" altLang="zh-CN" dirty="0"/>
          </a:p>
        </p:txBody>
      </p:sp>
    </p:spTree>
    <p:extLst>
      <p:ext uri="{BB962C8B-B14F-4D97-AF65-F5344CB8AC3E}">
        <p14:creationId xmlns:p14="http://schemas.microsoft.com/office/powerpoint/2010/main" val="181203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18038" y="263770"/>
            <a:ext cx="11570676" cy="744870"/>
          </a:xfrm>
        </p:spPr>
        <p:txBody>
          <a:bodyPr>
            <a:normAutofit/>
          </a:bodyPr>
          <a:lstStyle/>
          <a:p>
            <a:r>
              <a:rPr lang="en-GB" altLang="zh-CN" sz="4000" dirty="0" smtClean="0"/>
              <a:t>Noise figure in band n38</a:t>
            </a:r>
            <a:endParaRPr kumimoji="1" lang="ja-JP" altLang="en-US" sz="4000" dirty="0"/>
          </a:p>
        </p:txBody>
      </p:sp>
      <p:sp>
        <p:nvSpPr>
          <p:cNvPr id="3" name="テキスト プレースホルダー 2"/>
          <p:cNvSpPr>
            <a:spLocks noGrp="1"/>
          </p:cNvSpPr>
          <p:nvPr>
            <p:ph type="body" sz="quarter" idx="11"/>
          </p:nvPr>
        </p:nvSpPr>
        <p:spPr>
          <a:xfrm>
            <a:off x="723900" y="1117367"/>
            <a:ext cx="10515600" cy="4907074"/>
          </a:xfrm>
        </p:spPr>
        <p:txBody>
          <a:bodyPr>
            <a:normAutofit/>
          </a:bodyPr>
          <a:lstStyle/>
          <a:p>
            <a:pPr marL="228600" lvl="1">
              <a:lnSpc>
                <a:spcPct val="100000"/>
              </a:lnSpc>
              <a:spcBef>
                <a:spcPts val="1000"/>
              </a:spcBef>
              <a:buFont typeface="Arial" panose="020B0604020202020204" pitchFamily="34" charset="0"/>
              <a:buChar char="•"/>
            </a:pPr>
            <a:r>
              <a:rPr lang="en-GB" altLang="zh-CN" sz="2800" dirty="0" smtClean="0"/>
              <a:t>Noise figure in band n38</a:t>
            </a:r>
          </a:p>
          <a:p>
            <a:pPr lvl="1"/>
            <a:r>
              <a:rPr lang="en-GB" altLang="zh-CN" dirty="0" smtClean="0"/>
              <a:t>Option </a:t>
            </a:r>
            <a:r>
              <a:rPr lang="en-GB" altLang="zh-CN" dirty="0"/>
              <a:t>1: Use a value of 2.5 dB for diversity gain for NR V2X REFSENS calculations.</a:t>
            </a:r>
            <a:endParaRPr lang="zh-CN" altLang="zh-CN" dirty="0"/>
          </a:p>
          <a:p>
            <a:pPr lvl="1"/>
            <a:r>
              <a:rPr lang="en-GB" altLang="zh-CN" dirty="0"/>
              <a:t>Option 2: Keep the previous agreements to define 3dB diversity gain.</a:t>
            </a:r>
            <a:endParaRPr lang="zh-CN" altLang="zh-CN" dirty="0"/>
          </a:p>
          <a:p>
            <a:pPr marL="228600" lvl="1">
              <a:lnSpc>
                <a:spcPct val="100000"/>
              </a:lnSpc>
              <a:spcBef>
                <a:spcPts val="1000"/>
              </a:spcBef>
              <a:buFont typeface="Arial" panose="020B0604020202020204" pitchFamily="34" charset="0"/>
              <a:buChar char="•"/>
            </a:pPr>
            <a:r>
              <a:rPr lang="en-US" altLang="zh-CN" sz="2800" dirty="0"/>
              <a:t>Recommendations for 2nd round: </a:t>
            </a:r>
            <a:endParaRPr lang="zh-CN" altLang="zh-CN" sz="2800" dirty="0"/>
          </a:p>
          <a:p>
            <a:pPr lvl="1"/>
            <a:r>
              <a:rPr lang="en-US" altLang="zh-CN" dirty="0"/>
              <a:t>Discuss whether the additional 4dB increase in NF (9dB to 13dB) for n38 is required to compensate for the cable losses.</a:t>
            </a:r>
            <a:endParaRPr lang="en-GB" altLang="zh-CN" dirty="0"/>
          </a:p>
        </p:txBody>
      </p:sp>
    </p:spTree>
    <p:extLst>
      <p:ext uri="{BB962C8B-B14F-4D97-AF65-F5344CB8AC3E}">
        <p14:creationId xmlns:p14="http://schemas.microsoft.com/office/powerpoint/2010/main" val="27948780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18038" y="263770"/>
            <a:ext cx="11570676" cy="744870"/>
          </a:xfrm>
        </p:spPr>
        <p:txBody>
          <a:bodyPr>
            <a:normAutofit/>
          </a:bodyPr>
          <a:lstStyle/>
          <a:p>
            <a:r>
              <a:rPr lang="en-GB" altLang="zh-CN" sz="4000" dirty="0" smtClean="0"/>
              <a:t>REFSENS target SNR level</a:t>
            </a:r>
            <a:endParaRPr kumimoji="1" lang="ja-JP" altLang="en-US" sz="4000" dirty="0"/>
          </a:p>
        </p:txBody>
      </p:sp>
      <p:sp>
        <p:nvSpPr>
          <p:cNvPr id="3" name="テキスト プレースホルダー 2"/>
          <p:cNvSpPr>
            <a:spLocks noGrp="1"/>
          </p:cNvSpPr>
          <p:nvPr>
            <p:ph type="body" sz="quarter" idx="11"/>
          </p:nvPr>
        </p:nvSpPr>
        <p:spPr>
          <a:xfrm>
            <a:off x="599440" y="1046480"/>
            <a:ext cx="11003280" cy="5648960"/>
          </a:xfrm>
        </p:spPr>
        <p:txBody>
          <a:bodyPr>
            <a:normAutofit lnSpcReduction="10000"/>
          </a:bodyPr>
          <a:lstStyle/>
          <a:p>
            <a:pPr marL="228600" lvl="1">
              <a:lnSpc>
                <a:spcPct val="100000"/>
              </a:lnSpc>
              <a:spcBef>
                <a:spcPts val="1000"/>
              </a:spcBef>
              <a:buFont typeface="Arial" panose="020B0604020202020204" pitchFamily="34" charset="0"/>
              <a:buChar char="•"/>
            </a:pPr>
            <a:r>
              <a:rPr lang="en-US" altLang="zh-CN" sz="2800" dirty="0" smtClean="0"/>
              <a:t>Reference </a:t>
            </a:r>
            <a:r>
              <a:rPr lang="en-US" altLang="zh-CN" sz="2800" dirty="0"/>
              <a:t>measurement channel and simulation assumptions for REFSENS target SNR level</a:t>
            </a:r>
            <a:endParaRPr lang="en-GB" altLang="zh-CN" sz="2800" dirty="0" smtClean="0"/>
          </a:p>
          <a:p>
            <a:pPr lvl="1"/>
            <a:r>
              <a:rPr lang="en-GB" altLang="zh-CN" dirty="0" smtClean="0"/>
              <a:t>Option </a:t>
            </a:r>
            <a:r>
              <a:rPr lang="en-GB" altLang="zh-CN" dirty="0"/>
              <a:t>1: Use the reference measurement channel and simulation assumptions to derive REFSENSE target SNR level based on R4-2006821 from Qualcomm.</a:t>
            </a:r>
            <a:endParaRPr lang="zh-CN" altLang="zh-CN" dirty="0"/>
          </a:p>
          <a:p>
            <a:pPr lvl="1"/>
            <a:r>
              <a:rPr lang="en-GB" altLang="zh-CN" dirty="0"/>
              <a:t>Option 2: Keep the previous agreements to define target SNR level as -1dB for REFSENS.</a:t>
            </a:r>
            <a:endParaRPr lang="zh-CN" altLang="zh-CN" dirty="0"/>
          </a:p>
          <a:p>
            <a:pPr lvl="1"/>
            <a:r>
              <a:rPr lang="en-GB" altLang="zh-CN" dirty="0"/>
              <a:t>Option 3: Capture the REFSENS levels by using target SNR level -1dB in this meeting. Interested companies could also bring simulation results in the future meetings based on the aligned simulation assumptions. If the target SNR level based on simulation results is not -1dB, the reference measure channel can be correspondingly revised to satisfy -1dB target SNR level</a:t>
            </a:r>
            <a:r>
              <a:rPr lang="en-GB" altLang="zh-CN" dirty="0" smtClean="0"/>
              <a:t>.</a:t>
            </a:r>
          </a:p>
          <a:p>
            <a:pPr marL="228600" lvl="1">
              <a:lnSpc>
                <a:spcPct val="110000"/>
              </a:lnSpc>
              <a:spcBef>
                <a:spcPts val="1000"/>
              </a:spcBef>
              <a:buFont typeface="Arial" panose="020B0604020202020204" pitchFamily="34" charset="0"/>
              <a:buChar char="•"/>
            </a:pPr>
            <a:r>
              <a:rPr lang="en-US" altLang="zh-CN" sz="2800" dirty="0"/>
              <a:t>Recommendations for 2nd round:</a:t>
            </a:r>
            <a:endParaRPr lang="zh-CN" altLang="zh-CN" sz="2800" dirty="0"/>
          </a:p>
          <a:p>
            <a:pPr lvl="1">
              <a:lnSpc>
                <a:spcPct val="100000"/>
              </a:lnSpc>
            </a:pPr>
            <a:r>
              <a:rPr lang="en-US" altLang="zh-CN" dirty="0"/>
              <a:t>Companies to check whether O</a:t>
            </a:r>
            <a:r>
              <a:rPr lang="en-US" altLang="zh-CN" dirty="0" smtClean="0"/>
              <a:t>ption 3 can be agreed.</a:t>
            </a:r>
            <a:endParaRPr lang="zh-CN" altLang="zh-CN" dirty="0"/>
          </a:p>
          <a:p>
            <a:pPr lvl="1"/>
            <a:endParaRPr lang="zh-CN" altLang="zh-CN" dirty="0"/>
          </a:p>
          <a:p>
            <a:pPr lvl="1"/>
            <a:endParaRPr lang="en-GB" altLang="zh-CN" dirty="0" smtClean="0"/>
          </a:p>
          <a:p>
            <a:pPr marL="457200" lvl="1" indent="0">
              <a:buNone/>
            </a:pPr>
            <a:endParaRPr lang="zh-CN" altLang="zh-CN" dirty="0"/>
          </a:p>
        </p:txBody>
      </p:sp>
    </p:spTree>
    <p:extLst>
      <p:ext uri="{BB962C8B-B14F-4D97-AF65-F5344CB8AC3E}">
        <p14:creationId xmlns:p14="http://schemas.microsoft.com/office/powerpoint/2010/main" val="8537203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18038" y="263770"/>
            <a:ext cx="11570676" cy="744870"/>
          </a:xfrm>
        </p:spPr>
        <p:txBody>
          <a:bodyPr>
            <a:normAutofit/>
          </a:bodyPr>
          <a:lstStyle/>
          <a:p>
            <a:r>
              <a:rPr lang="el-GR" altLang="zh-CN" sz="4000" dirty="0" smtClean="0"/>
              <a:t>Δ</a:t>
            </a:r>
            <a:r>
              <a:rPr lang="en-GB" altLang="zh-CN" sz="4000" dirty="0" err="1"/>
              <a:t>R</a:t>
            </a:r>
            <a:r>
              <a:rPr lang="en-GB" altLang="zh-CN" sz="2400" dirty="0" err="1"/>
              <a:t>IB,c</a:t>
            </a:r>
            <a:r>
              <a:rPr lang="en-GB" altLang="zh-CN" sz="4000" dirty="0"/>
              <a:t> for V2X_20_n38</a:t>
            </a:r>
            <a:endParaRPr kumimoji="1" lang="ja-JP" altLang="en-US" sz="4000" dirty="0"/>
          </a:p>
        </p:txBody>
      </p:sp>
      <p:sp>
        <p:nvSpPr>
          <p:cNvPr id="3" name="テキスト プレースホルダー 2"/>
          <p:cNvSpPr>
            <a:spLocks noGrp="1"/>
          </p:cNvSpPr>
          <p:nvPr>
            <p:ph type="body" sz="quarter" idx="11"/>
          </p:nvPr>
        </p:nvSpPr>
        <p:spPr>
          <a:xfrm>
            <a:off x="518160" y="1066800"/>
            <a:ext cx="11064240" cy="6035040"/>
          </a:xfrm>
        </p:spPr>
        <p:txBody>
          <a:bodyPr>
            <a:normAutofit fontScale="77500" lnSpcReduction="20000"/>
          </a:bodyPr>
          <a:lstStyle/>
          <a:p>
            <a:pPr marL="228600" lvl="1">
              <a:lnSpc>
                <a:spcPct val="120000"/>
              </a:lnSpc>
              <a:spcBef>
                <a:spcPts val="1000"/>
              </a:spcBef>
              <a:buFont typeface="Arial" panose="020B0604020202020204" pitchFamily="34" charset="0"/>
              <a:buChar char="•"/>
            </a:pPr>
            <a:r>
              <a:rPr lang="el-GR" altLang="zh-CN" sz="2800" dirty="0"/>
              <a:t>Δ</a:t>
            </a:r>
            <a:r>
              <a:rPr lang="en-US" altLang="zh-CN" sz="2800" dirty="0" err="1"/>
              <a:t>R</a:t>
            </a:r>
            <a:r>
              <a:rPr lang="en-US" altLang="zh-CN" sz="1600" dirty="0" err="1"/>
              <a:t>IB,c</a:t>
            </a:r>
            <a:r>
              <a:rPr lang="en-US" altLang="zh-CN" sz="2800" dirty="0"/>
              <a:t> </a:t>
            </a:r>
            <a:r>
              <a:rPr lang="en-GB" altLang="zh-CN" sz="2800" dirty="0" smtClean="0"/>
              <a:t>for </a:t>
            </a:r>
            <a:r>
              <a:rPr lang="en-GB" altLang="zh-CN" sz="2800" dirty="0"/>
              <a:t>V2X_20_n38</a:t>
            </a:r>
            <a:endParaRPr lang="en-GB" altLang="zh-CN" sz="2800" dirty="0" smtClean="0"/>
          </a:p>
          <a:p>
            <a:pPr lvl="1">
              <a:lnSpc>
                <a:spcPct val="120000"/>
              </a:lnSpc>
            </a:pPr>
            <a:r>
              <a:rPr lang="en-GB" altLang="zh-CN" dirty="0" smtClean="0"/>
              <a:t>Option </a:t>
            </a:r>
            <a:r>
              <a:rPr lang="en-GB" altLang="zh-CN" dirty="0"/>
              <a:t>1: Use the HTF to reduce the 3</a:t>
            </a:r>
            <a:r>
              <a:rPr lang="en-GB" altLang="zh-CN" baseline="30000" dirty="0"/>
              <a:t>rd</a:t>
            </a:r>
            <a:r>
              <a:rPr lang="en-GB" altLang="zh-CN" dirty="0"/>
              <a:t> harmonic impact into n38. </a:t>
            </a:r>
            <a:r>
              <a:rPr lang="en-GB" altLang="zh-CN" dirty="0" err="1"/>
              <a:t>ΔR</a:t>
            </a:r>
            <a:r>
              <a:rPr lang="en-GB" altLang="zh-CN" baseline="-25000" dirty="0" err="1"/>
              <a:t>IB,c</a:t>
            </a:r>
            <a:r>
              <a:rPr lang="en-GB" altLang="zh-CN" dirty="0"/>
              <a:t> is 0.2dB as use shared pain approach. </a:t>
            </a:r>
            <a:endParaRPr lang="zh-CN" altLang="zh-CN" dirty="0"/>
          </a:p>
          <a:p>
            <a:pPr lvl="1">
              <a:lnSpc>
                <a:spcPct val="120000"/>
              </a:lnSpc>
            </a:pPr>
            <a:r>
              <a:rPr lang="en-GB" altLang="zh-CN" dirty="0"/>
              <a:t>Option 2: Keep the </a:t>
            </a:r>
            <a:r>
              <a:rPr lang="en-GB" altLang="zh-CN" dirty="0" err="1"/>
              <a:t>ΔR</a:t>
            </a:r>
            <a:r>
              <a:rPr lang="en-GB" altLang="zh-CN" baseline="-25000" dirty="0" err="1"/>
              <a:t>IB,c</a:t>
            </a:r>
            <a:r>
              <a:rPr lang="en-GB" altLang="zh-CN" dirty="0"/>
              <a:t> is TBD in TR.</a:t>
            </a:r>
            <a:endParaRPr lang="zh-CN" altLang="zh-CN" dirty="0"/>
          </a:p>
          <a:p>
            <a:pPr lvl="1">
              <a:lnSpc>
                <a:spcPct val="120000"/>
              </a:lnSpc>
            </a:pPr>
            <a:r>
              <a:rPr lang="en-GB" altLang="zh-CN" dirty="0"/>
              <a:t>Option 3: A note should be placed either saying “No requirements apply for the case that there is at least one individual RE within the uplink transmission bandwidth of the relative higher band and when the frequency range of relative higher band’s uplink channel bandwidth or uplink 1st adjacent channel bandwidth is fully or partially overlapped with the 3 times of the frequency range of the relative lower band’s downlink channel bandwidth. The reference sensitivity is only verified when this is not the case” or a MSD number should be put into the spec to account for sensitivity degradation when 3rd harmonic of B20 falls into the operating band of n38. A trap filter cannot reduce the 3rd harmonic sufficiently to give only 0.2 dB of REFSENS degradation if a 3rd order harmonic from B20 falls inside band n38.</a:t>
            </a:r>
            <a:endParaRPr lang="zh-CN" altLang="zh-CN" dirty="0"/>
          </a:p>
          <a:p>
            <a:pPr lvl="1">
              <a:lnSpc>
                <a:spcPct val="120000"/>
              </a:lnSpc>
            </a:pPr>
            <a:endParaRPr lang="en-GB" altLang="zh-CN" dirty="0" smtClean="0"/>
          </a:p>
          <a:p>
            <a:pPr marL="228600" lvl="1">
              <a:lnSpc>
                <a:spcPct val="120000"/>
              </a:lnSpc>
              <a:spcBef>
                <a:spcPts val="1000"/>
              </a:spcBef>
              <a:buFont typeface="Arial" panose="020B0604020202020204" pitchFamily="34" charset="0"/>
              <a:buChar char="•"/>
            </a:pPr>
            <a:r>
              <a:rPr lang="en-US" altLang="zh-CN" sz="2800" dirty="0"/>
              <a:t>Recommendations for 2nd round:</a:t>
            </a:r>
            <a:endParaRPr lang="zh-CN" altLang="zh-CN" sz="2800" dirty="0"/>
          </a:p>
          <a:p>
            <a:pPr lvl="1">
              <a:lnSpc>
                <a:spcPct val="120000"/>
              </a:lnSpc>
            </a:pPr>
            <a:r>
              <a:rPr lang="en-US" altLang="zh-CN" sz="2500" dirty="0"/>
              <a:t>The interference of the specific band combination, e.g. intermodulation in V2X_20_n38, should be further discussed in the 2nd round. It is preferred to derive a value of </a:t>
            </a:r>
            <a:r>
              <a:rPr lang="en-GB" altLang="zh-CN" sz="2500" dirty="0" err="1"/>
              <a:t>ΔRIB,c</a:t>
            </a:r>
            <a:r>
              <a:rPr lang="en-GB" altLang="zh-CN" sz="2500" dirty="0"/>
              <a:t> in this meeting.</a:t>
            </a:r>
            <a:endParaRPr lang="zh-CN" altLang="zh-CN" sz="2500" dirty="0"/>
          </a:p>
        </p:txBody>
      </p:sp>
    </p:spTree>
    <p:extLst>
      <p:ext uri="{BB962C8B-B14F-4D97-AF65-F5344CB8AC3E}">
        <p14:creationId xmlns:p14="http://schemas.microsoft.com/office/powerpoint/2010/main" val="19931158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18038" y="263770"/>
            <a:ext cx="11570676" cy="744870"/>
          </a:xfrm>
        </p:spPr>
        <p:txBody>
          <a:bodyPr>
            <a:normAutofit/>
          </a:bodyPr>
          <a:lstStyle/>
          <a:p>
            <a:r>
              <a:rPr kumimoji="1" lang="en-US" altLang="zh-CN" sz="4000" dirty="0" smtClean="0"/>
              <a:t>Maximum input level</a:t>
            </a:r>
            <a:endParaRPr kumimoji="1" lang="ja-JP" altLang="en-US" sz="4000" dirty="0"/>
          </a:p>
        </p:txBody>
      </p:sp>
      <p:sp>
        <p:nvSpPr>
          <p:cNvPr id="3" name="テキスト プレースホルダー 2"/>
          <p:cNvSpPr>
            <a:spLocks noGrp="1"/>
          </p:cNvSpPr>
          <p:nvPr>
            <p:ph type="body" sz="quarter" idx="11"/>
          </p:nvPr>
        </p:nvSpPr>
        <p:spPr>
          <a:xfrm>
            <a:off x="723900" y="1117367"/>
            <a:ext cx="10515600" cy="4907074"/>
          </a:xfrm>
        </p:spPr>
        <p:txBody>
          <a:bodyPr>
            <a:normAutofit/>
          </a:bodyPr>
          <a:lstStyle/>
          <a:p>
            <a:pPr marL="228600" lvl="1">
              <a:lnSpc>
                <a:spcPct val="100000"/>
              </a:lnSpc>
              <a:spcBef>
                <a:spcPts val="1000"/>
              </a:spcBef>
              <a:buFont typeface="Arial" panose="020B0604020202020204" pitchFamily="34" charset="0"/>
              <a:buChar char="•"/>
            </a:pPr>
            <a:r>
              <a:rPr lang="en-GB" altLang="zh-CN" sz="2800" dirty="0" smtClean="0"/>
              <a:t>Maximum input level at n47</a:t>
            </a:r>
          </a:p>
          <a:p>
            <a:pPr lvl="1"/>
            <a:r>
              <a:rPr lang="en-GB" altLang="zh-CN" dirty="0" smtClean="0"/>
              <a:t>Option </a:t>
            </a:r>
            <a:r>
              <a:rPr lang="en-GB" altLang="zh-CN" dirty="0"/>
              <a:t>1: Follow the maximum input levels for NR </a:t>
            </a:r>
            <a:r>
              <a:rPr lang="en-GB" altLang="zh-CN" dirty="0" err="1"/>
              <a:t>Uu</a:t>
            </a:r>
            <a:r>
              <a:rPr lang="en-GB" altLang="zh-CN" dirty="0"/>
              <a:t> for 64QAM and 256QAM.</a:t>
            </a:r>
            <a:endParaRPr lang="zh-CN" altLang="zh-CN" dirty="0"/>
          </a:p>
          <a:p>
            <a:pPr lvl="1"/>
            <a:r>
              <a:rPr lang="en-GB" altLang="zh-CN" dirty="0"/>
              <a:t>Option 2: -25dBm for 64QAM and -27dBm for 256QAM applicable to all CBWs</a:t>
            </a:r>
            <a:r>
              <a:rPr lang="en-GB" altLang="zh-CN" dirty="0" smtClean="0"/>
              <a:t>.</a:t>
            </a:r>
          </a:p>
          <a:p>
            <a:pPr marL="228600" lvl="1">
              <a:lnSpc>
                <a:spcPct val="100000"/>
              </a:lnSpc>
              <a:spcBef>
                <a:spcPts val="1000"/>
              </a:spcBef>
              <a:buFont typeface="Arial" panose="020B0604020202020204" pitchFamily="34" charset="0"/>
              <a:buChar char="•"/>
            </a:pPr>
            <a:r>
              <a:rPr lang="en-US" altLang="zh-CN" sz="2800" dirty="0"/>
              <a:t>Recommendations for 2nd </a:t>
            </a:r>
            <a:r>
              <a:rPr lang="en-US" altLang="zh-CN" sz="2800" dirty="0" smtClean="0"/>
              <a:t>round</a:t>
            </a:r>
            <a:endParaRPr lang="zh-CN" altLang="zh-CN" sz="2800" dirty="0"/>
          </a:p>
          <a:p>
            <a:pPr lvl="1"/>
            <a:r>
              <a:rPr lang="en-US" altLang="zh-CN" dirty="0"/>
              <a:t>C</a:t>
            </a:r>
            <a:r>
              <a:rPr lang="en-US" altLang="zh-CN" dirty="0" smtClean="0"/>
              <a:t>heck </a:t>
            </a:r>
            <a:r>
              <a:rPr lang="en-US" altLang="zh-CN" dirty="0"/>
              <a:t>whether </a:t>
            </a:r>
            <a:r>
              <a:rPr lang="en-US" altLang="zh-CN" dirty="0" smtClean="0"/>
              <a:t>Option 1 (the majority view) </a:t>
            </a:r>
            <a:r>
              <a:rPr lang="en-US" altLang="zh-CN" dirty="0" smtClean="0"/>
              <a:t>can </a:t>
            </a:r>
            <a:r>
              <a:rPr lang="en-US" altLang="zh-CN" dirty="0"/>
              <a:t>be agreed.</a:t>
            </a:r>
            <a:endParaRPr lang="zh-CN" altLang="zh-CN" dirty="0"/>
          </a:p>
          <a:p>
            <a:pPr lvl="1"/>
            <a:r>
              <a:rPr lang="en-US" altLang="zh-CN" dirty="0"/>
              <a:t>If not, discuss whether the relaxation on the maximum input level for larger CBWs is needed.</a:t>
            </a:r>
            <a:endParaRPr lang="en-GB" altLang="zh-CN" dirty="0"/>
          </a:p>
          <a:p>
            <a:pPr marL="457200" lvl="1" indent="0">
              <a:buNone/>
            </a:pPr>
            <a:endParaRPr lang="zh-CN" altLang="zh-CN" dirty="0"/>
          </a:p>
        </p:txBody>
      </p:sp>
    </p:spTree>
    <p:extLst>
      <p:ext uri="{BB962C8B-B14F-4D97-AF65-F5344CB8AC3E}">
        <p14:creationId xmlns:p14="http://schemas.microsoft.com/office/powerpoint/2010/main" val="3943466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Reference</a:t>
            </a:r>
            <a:endParaRPr kumimoji="1" lang="ja-JP" altLang="en-US" dirty="0"/>
          </a:p>
        </p:txBody>
      </p:sp>
      <p:sp>
        <p:nvSpPr>
          <p:cNvPr id="3" name="テキスト プレースホルダー 2"/>
          <p:cNvSpPr>
            <a:spLocks noGrp="1"/>
          </p:cNvSpPr>
          <p:nvPr>
            <p:ph type="body" sz="quarter" idx="11"/>
          </p:nvPr>
        </p:nvSpPr>
        <p:spPr>
          <a:xfrm>
            <a:off x="838200" y="1131483"/>
            <a:ext cx="10515600" cy="5726517"/>
          </a:xfrm>
        </p:spPr>
        <p:txBody>
          <a:bodyPr>
            <a:normAutofit fontScale="77500" lnSpcReduction="20000"/>
          </a:bodyPr>
          <a:lstStyle/>
          <a:p>
            <a:pPr marL="0" indent="0">
              <a:lnSpc>
                <a:spcPct val="120000"/>
              </a:lnSpc>
              <a:buNone/>
            </a:pPr>
            <a:r>
              <a:rPr lang="en-US" altLang="ja-JP" dirty="0" smtClean="0"/>
              <a:t>[1]	R4-2008302, </a:t>
            </a:r>
            <a:r>
              <a:rPr lang="en-US" altLang="zh-CN" dirty="0" smtClean="0"/>
              <a:t>Email discussion summary for [95e][112] 5G_V2X_NRSL_UE_RF_RX</a:t>
            </a:r>
            <a:r>
              <a:rPr lang="en-GB" altLang="zh-CN" dirty="0" smtClean="0"/>
              <a:t>, Moderator (CATT), RAN4#95e</a:t>
            </a:r>
          </a:p>
          <a:p>
            <a:pPr marL="0" indent="0">
              <a:lnSpc>
                <a:spcPct val="120000"/>
              </a:lnSpc>
              <a:buNone/>
            </a:pPr>
            <a:r>
              <a:rPr lang="en-GB" altLang="zh-CN" dirty="0" smtClean="0"/>
              <a:t>[2]	R4-2006259, </a:t>
            </a:r>
            <a:r>
              <a:rPr lang="en-US" altLang="zh-CN" dirty="0"/>
              <a:t>Discussion on remaining issues on Rx RF requirements for NR V2X, </a:t>
            </a:r>
            <a:r>
              <a:rPr lang="en-GB" altLang="zh-CN" dirty="0" smtClean="0"/>
              <a:t>CATT, </a:t>
            </a:r>
            <a:r>
              <a:rPr lang="en-GB" altLang="zh-CN" dirty="0"/>
              <a:t>RAN4#95e</a:t>
            </a:r>
          </a:p>
          <a:p>
            <a:pPr marL="0" indent="0">
              <a:lnSpc>
                <a:spcPct val="120000"/>
              </a:lnSpc>
              <a:buNone/>
            </a:pPr>
            <a:r>
              <a:rPr lang="en-GB" altLang="ja-JP" dirty="0" smtClean="0"/>
              <a:t>[3]	</a:t>
            </a:r>
            <a:r>
              <a:rPr lang="en-GB" altLang="zh-CN" dirty="0"/>
              <a:t> R4-2006261</a:t>
            </a:r>
            <a:r>
              <a:rPr lang="en-US" altLang="zh-CN" dirty="0" smtClean="0"/>
              <a:t>, </a:t>
            </a:r>
            <a:r>
              <a:rPr lang="en-US" altLang="ja-JP" dirty="0"/>
              <a:t>TP on remaining issues on Rx RF requirements for NR V2X, </a:t>
            </a:r>
            <a:r>
              <a:rPr lang="en-US" altLang="ja-JP" dirty="0" smtClean="0"/>
              <a:t>CATT, </a:t>
            </a:r>
            <a:r>
              <a:rPr lang="en-GB" altLang="zh-CN" dirty="0"/>
              <a:t>RAN4#95e</a:t>
            </a:r>
          </a:p>
          <a:p>
            <a:pPr marL="0" indent="0">
              <a:lnSpc>
                <a:spcPct val="120000"/>
              </a:lnSpc>
              <a:buNone/>
            </a:pPr>
            <a:r>
              <a:rPr lang="en-US" altLang="ja-JP" dirty="0" smtClean="0"/>
              <a:t>[4]	</a:t>
            </a:r>
            <a:r>
              <a:rPr lang="en-GB" altLang="zh-CN" dirty="0"/>
              <a:t> </a:t>
            </a:r>
            <a:r>
              <a:rPr lang="en-GB" altLang="zh-CN" dirty="0" smtClean="0"/>
              <a:t>R4-2006262</a:t>
            </a:r>
            <a:r>
              <a:rPr lang="en-US" altLang="ja-JP" dirty="0"/>
              <a:t>, CR for TS38.101-1, Introduce Rx RF requirements for NR V2X single carrier, </a:t>
            </a:r>
            <a:r>
              <a:rPr lang="en-US" altLang="ja-JP" dirty="0" smtClean="0"/>
              <a:t>CATT, </a:t>
            </a:r>
            <a:r>
              <a:rPr lang="en-GB" altLang="zh-CN" dirty="0" smtClean="0"/>
              <a:t>RAN4#95e</a:t>
            </a:r>
          </a:p>
          <a:p>
            <a:pPr marL="0" indent="0">
              <a:lnSpc>
                <a:spcPct val="120000"/>
              </a:lnSpc>
              <a:buNone/>
            </a:pPr>
            <a:r>
              <a:rPr lang="en-US" altLang="ja-JP" dirty="0" smtClean="0"/>
              <a:t>[5]	</a:t>
            </a:r>
            <a:r>
              <a:rPr lang="en-GB" altLang="zh-CN" dirty="0" smtClean="0"/>
              <a:t> R4-2006821</a:t>
            </a:r>
            <a:r>
              <a:rPr lang="en-US" altLang="ja-JP" dirty="0" smtClean="0"/>
              <a:t>, </a:t>
            </a:r>
            <a:r>
              <a:rPr lang="en-GB" altLang="zh-CN" dirty="0"/>
              <a:t>REFSENS issues in V2X, Qualcomm </a:t>
            </a:r>
            <a:r>
              <a:rPr lang="en-GB" altLang="zh-CN" dirty="0" smtClean="0"/>
              <a:t>Incorporated, RAN4#95e</a:t>
            </a:r>
          </a:p>
          <a:p>
            <a:pPr marL="0" indent="0">
              <a:lnSpc>
                <a:spcPct val="120000"/>
              </a:lnSpc>
              <a:buNone/>
            </a:pPr>
            <a:r>
              <a:rPr lang="en-US" altLang="ja-JP" dirty="0" smtClean="0"/>
              <a:t>[6]	</a:t>
            </a:r>
            <a:r>
              <a:rPr lang="en-GB" altLang="zh-CN" dirty="0"/>
              <a:t> R4-2008223</a:t>
            </a:r>
            <a:r>
              <a:rPr lang="en-US" altLang="ja-JP" dirty="0"/>
              <a:t>, On remaining NR V2X Rx requirements, Huawei, </a:t>
            </a:r>
            <a:r>
              <a:rPr lang="en-US" altLang="ja-JP" dirty="0" err="1"/>
              <a:t>HiSilicon</a:t>
            </a:r>
            <a:r>
              <a:rPr lang="en-US" altLang="ja-JP" dirty="0"/>
              <a:t>, </a:t>
            </a:r>
            <a:r>
              <a:rPr lang="en-GB" altLang="zh-CN" dirty="0"/>
              <a:t>RAN4#95e</a:t>
            </a:r>
          </a:p>
          <a:p>
            <a:pPr marL="0" indent="0">
              <a:lnSpc>
                <a:spcPct val="120000"/>
              </a:lnSpc>
              <a:buNone/>
            </a:pPr>
            <a:r>
              <a:rPr lang="en-US" altLang="ja-JP" dirty="0" smtClean="0"/>
              <a:t>[</a:t>
            </a:r>
            <a:r>
              <a:rPr lang="en-US" altLang="ja-JP" dirty="0"/>
              <a:t>7]	R4-2006746, TP on remaining issues for NR V2X UE, LG Electronics France, </a:t>
            </a:r>
            <a:r>
              <a:rPr lang="en-GB" altLang="zh-CN" dirty="0"/>
              <a:t>RAN4#95e</a:t>
            </a:r>
          </a:p>
          <a:p>
            <a:pPr marL="0" indent="0">
              <a:lnSpc>
                <a:spcPct val="120000"/>
              </a:lnSpc>
              <a:buNone/>
            </a:pPr>
            <a:endParaRPr lang="en-US" altLang="ja-JP" dirty="0" smtClean="0"/>
          </a:p>
          <a:p>
            <a:pPr marL="0" indent="0">
              <a:lnSpc>
                <a:spcPct val="120000"/>
              </a:lnSpc>
              <a:buNone/>
            </a:pPr>
            <a:endParaRPr lang="en-US" altLang="ja-JP" dirty="0"/>
          </a:p>
          <a:p>
            <a:pPr marL="0" indent="0">
              <a:lnSpc>
                <a:spcPct val="120000"/>
              </a:lnSpc>
              <a:buNone/>
            </a:pPr>
            <a:endParaRPr lang="en-US" altLang="ja-JP" dirty="0"/>
          </a:p>
          <a:p>
            <a:pPr marL="0" indent="0">
              <a:lnSpc>
                <a:spcPct val="120000"/>
              </a:lnSpc>
              <a:buNone/>
            </a:pPr>
            <a:endParaRPr lang="en-US" altLang="ja-JP" dirty="0"/>
          </a:p>
          <a:p>
            <a:pPr marL="0" indent="0">
              <a:lnSpc>
                <a:spcPct val="120000"/>
              </a:lnSpc>
              <a:buNone/>
            </a:pPr>
            <a:endParaRPr lang="en-US" altLang="ja-JP" dirty="0"/>
          </a:p>
          <a:p>
            <a:pPr marL="0" indent="0">
              <a:lnSpc>
                <a:spcPct val="120000"/>
              </a:lnSpc>
              <a:buNone/>
            </a:pPr>
            <a:endParaRPr lang="en-US" altLang="ja-JP" dirty="0" smtClean="0"/>
          </a:p>
          <a:p>
            <a:pPr marL="0" indent="0">
              <a:lnSpc>
                <a:spcPct val="120000"/>
              </a:lnSpc>
              <a:buNone/>
            </a:pPr>
            <a:endParaRPr lang="en-US" altLang="ja-JP" dirty="0"/>
          </a:p>
        </p:txBody>
      </p:sp>
    </p:spTree>
    <p:extLst>
      <p:ext uri="{BB962C8B-B14F-4D97-AF65-F5344CB8AC3E}">
        <p14:creationId xmlns:p14="http://schemas.microsoft.com/office/powerpoint/2010/main" val="22597749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1848</TotalTime>
  <Words>681</Words>
  <Application>Microsoft Office PowerPoint</Application>
  <PresentationFormat>自定义</PresentationFormat>
  <Paragraphs>59</Paragraphs>
  <Slides>8</Slides>
  <Notes>0</Notes>
  <HiddenSlides>0</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Office テーマ</vt:lpstr>
      <vt:lpstr>WF on remaining Rx RF requirements for NR V2X</vt:lpstr>
      <vt:lpstr>Background</vt:lpstr>
      <vt:lpstr>Diversity gain</vt:lpstr>
      <vt:lpstr>Noise figure in band n38</vt:lpstr>
      <vt:lpstr>REFSENS target SNR level</vt:lpstr>
      <vt:lpstr>ΔRIB,c for V2X_20_n38</vt:lpstr>
      <vt:lpstr>Maximum input level</vt:lpstr>
      <vt:lpstr>Reference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NTT DOCOMO v2</dc:creator>
  <cp:lastModifiedBy>CATT</cp:lastModifiedBy>
  <cp:revision>146</cp:revision>
  <dcterms:created xsi:type="dcterms:W3CDTF">2019-02-23T04:02:11Z</dcterms:created>
  <dcterms:modified xsi:type="dcterms:W3CDTF">2020-06-01T05:37:06Z</dcterms:modified>
</cp:coreProperties>
</file>