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sldIdLst>
    <p:sldId id="256" r:id="rId5"/>
    <p:sldId id="281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85270" autoAdjust="0"/>
  </p:normalViewPr>
  <p:slideViewPr>
    <p:cSldViewPr snapToGrid="0">
      <p:cViewPr varScale="1">
        <p:scale>
          <a:sx n="57" d="100"/>
          <a:sy n="57" d="100"/>
        </p:scale>
        <p:origin x="19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WF on TR/TS structures and common terminology for NR V2X UE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Qualcomm</a:t>
            </a:r>
            <a:r>
              <a:rPr lang="en-US" altLang="zh-CN" sz="2800" dirty="0"/>
              <a:t>, </a:t>
            </a:r>
            <a:r>
              <a:rPr lang="en-US" altLang="zh-CN" sz="2800" dirty="0" smtClean="0"/>
              <a:t>[vivo]...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5-e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Meeting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R4-2008446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25 May </a:t>
            </a:r>
            <a:r>
              <a:rPr lang="en-US" altLang="zh-CN" sz="2400" b="1" dirty="0"/>
              <a:t>– 5</a:t>
            </a:r>
            <a:r>
              <a:rPr lang="en-US" altLang="zh-CN" sz="2400" b="1" dirty="0" smtClean="0"/>
              <a:t> June, </a:t>
            </a:r>
            <a:r>
              <a:rPr lang="en-US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833" y="1137684"/>
            <a:ext cx="10917865" cy="5528930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en-US" b="1" dirty="0"/>
              <a:t>Sub-topic #2-1</a:t>
            </a:r>
          </a:p>
          <a:p>
            <a:r>
              <a:rPr lang="en-US" i="1" dirty="0"/>
              <a:t>Sub-topic description: </a:t>
            </a:r>
            <a:r>
              <a:rPr lang="en-US" b="1" i="1" dirty="0"/>
              <a:t>TR/TS structure and common terminology for NR V2X UE</a:t>
            </a:r>
            <a:endParaRPr lang="en-US" dirty="0"/>
          </a:p>
          <a:p>
            <a:r>
              <a:rPr lang="en-US" i="1" dirty="0"/>
              <a:t>Open issues and candidate options before e-meeting:</a:t>
            </a:r>
            <a:endParaRPr lang="en-US" dirty="0"/>
          </a:p>
          <a:p>
            <a:r>
              <a:rPr lang="en-GB" b="1" u="sng" dirty="0"/>
              <a:t>Issue #2-1-1: </a:t>
            </a:r>
            <a:r>
              <a:rPr lang="en-GB" b="1" i="1" dirty="0"/>
              <a:t>General part in TS</a:t>
            </a:r>
            <a:endParaRPr lang="en-US" dirty="0"/>
          </a:p>
          <a:p>
            <a:pPr lvl="0"/>
            <a:r>
              <a:rPr lang="en-GB" dirty="0" smtClean="0"/>
              <a:t>Proposals (in 1</a:t>
            </a:r>
            <a:r>
              <a:rPr lang="en-GB" baseline="30000" dirty="0" smtClean="0"/>
              <a:t>st</a:t>
            </a:r>
            <a:r>
              <a:rPr lang="en-GB" dirty="0" smtClean="0"/>
              <a:t> round summary paper)</a:t>
            </a:r>
            <a:endParaRPr lang="en-US" dirty="0"/>
          </a:p>
          <a:p>
            <a:pPr lvl="1"/>
            <a:r>
              <a:rPr lang="en-GB" strike="sngStrike" dirty="0"/>
              <a:t>Option 1 </a:t>
            </a:r>
            <a:endParaRPr lang="en-US" strike="sngStrike" dirty="0"/>
          </a:p>
          <a:p>
            <a:pPr lvl="2"/>
            <a:r>
              <a:rPr lang="en-GB" strike="sngStrike" dirty="0"/>
              <a:t>General requirements shall apply to V2X communication unless otherwise stated the requirements. </a:t>
            </a:r>
            <a:endParaRPr lang="en-US" strike="sngStrike" dirty="0"/>
          </a:p>
          <a:p>
            <a:pPr lvl="2"/>
            <a:r>
              <a:rPr lang="en-GB" strike="sngStrike" dirty="0"/>
              <a:t>Consistent with existing 36.101/38.101 spec structure and eliminates multiple single-line references to general requirements</a:t>
            </a:r>
            <a:endParaRPr lang="en-US" strike="sngStrike" dirty="0"/>
          </a:p>
          <a:p>
            <a:pPr lvl="1"/>
            <a:r>
              <a:rPr lang="en-GB" strike="sngStrike" dirty="0"/>
              <a:t>Option 2</a:t>
            </a:r>
            <a:endParaRPr lang="en-US" strike="sngStrike" dirty="0"/>
          </a:p>
          <a:p>
            <a:pPr lvl="2"/>
            <a:r>
              <a:rPr lang="en-GB" strike="sngStrike" dirty="0"/>
              <a:t>General requirements will be applied for smart phone type V2X UE. The UE shall satisfy the general and suffix ‘E’ UE</a:t>
            </a:r>
            <a:endParaRPr lang="en-US" strike="sngStrike" dirty="0"/>
          </a:p>
          <a:p>
            <a:pPr lvl="2"/>
            <a:r>
              <a:rPr lang="en-GB" strike="sngStrike" dirty="0"/>
              <a:t>The Vehicle type UE only satisfy the Suffix ‘E’ requirement for V2X UE.</a:t>
            </a:r>
            <a:endParaRPr lang="en-US" strike="sngStrike" dirty="0"/>
          </a:p>
          <a:p>
            <a:pPr lvl="2"/>
            <a:r>
              <a:rPr lang="en-GB" strike="sngStrike" dirty="0"/>
              <a:t>The option is aligned with LTE V2X </a:t>
            </a:r>
            <a:r>
              <a:rPr lang="en-GB" strike="sngStrike" dirty="0" smtClean="0"/>
              <a:t>approach</a:t>
            </a:r>
          </a:p>
          <a:p>
            <a:pPr lvl="1"/>
            <a:r>
              <a:rPr lang="en-US" altLang="ko-KR" i="1" dirty="0"/>
              <a:t>Option1: All NR V2X UE RF requirement will be captured in suffix ‘E’.</a:t>
            </a:r>
            <a:endParaRPr lang="ko-KR" altLang="ko-KR"/>
          </a:p>
          <a:p>
            <a:pPr lvl="1"/>
            <a:r>
              <a:rPr lang="en-US" altLang="ko-KR" i="1" dirty="0"/>
              <a:t>Option2: Need to define general part and suffix “E” for NR V2X UE</a:t>
            </a:r>
            <a:r>
              <a:rPr lang="en-US" altLang="ko-KR" i="1" dirty="0" smtClean="0"/>
              <a:t>.</a:t>
            </a:r>
            <a:endParaRPr lang="en-US" strike="sngStrike" dirty="0"/>
          </a:p>
          <a:p>
            <a:pPr lvl="0"/>
            <a:r>
              <a:rPr lang="en-US" dirty="0" smtClean="0"/>
              <a:t>Company preferences/comments</a:t>
            </a:r>
            <a:endParaRPr lang="en-US" dirty="0"/>
          </a:p>
          <a:p>
            <a:pPr lvl="1"/>
            <a:r>
              <a:rPr lang="en-US" dirty="0" smtClean="0"/>
              <a:t>Option </a:t>
            </a:r>
            <a:r>
              <a:rPr lang="en-US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Option </a:t>
            </a:r>
            <a:r>
              <a:rPr lang="en-US" dirty="0" smtClean="0"/>
              <a:t>2: </a:t>
            </a:r>
            <a:r>
              <a:rPr lang="en-US" dirty="0" smtClean="0"/>
              <a:t>LGE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3300" dirty="0" smtClean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One option shall be decided to complete NR V2X </a:t>
            </a:r>
            <a:r>
              <a:rPr lang="en-US" altLang="ko-KR" dirty="0" smtClean="0">
                <a:solidFill>
                  <a:srgbClr val="FF0000"/>
                </a:solidFill>
              </a:rPr>
              <a:t>WI. And need to discuss how to capture the chapter 4.3 in TS38.101-1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1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049"/>
          </a:xfrm>
        </p:spPr>
        <p:txBody>
          <a:bodyPr>
            <a:normAutofit fontScale="92500" lnSpcReduction="10000"/>
          </a:bodyPr>
          <a:lstStyle/>
          <a:p>
            <a:r>
              <a:rPr lang="en-GB" b="1" u="sng" dirty="0"/>
              <a:t>Issue #2-1-2: </a:t>
            </a:r>
            <a:r>
              <a:rPr lang="en-GB" b="1" i="1" dirty="0"/>
              <a:t>Whether or merge the Coexistence part of chapter 5 and chapter 6 in TR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 since chapter 5 is for adjacent channel inter-device coexistence and chapter 6 is for </a:t>
            </a:r>
            <a:r>
              <a:rPr lang="en-GB" dirty="0" err="1"/>
              <a:t>indevice</a:t>
            </a:r>
            <a:r>
              <a:rPr lang="en-GB" dirty="0"/>
              <a:t> coexistence analysis for self de-sense problems.</a:t>
            </a:r>
            <a:endParaRPr lang="en-US" dirty="0"/>
          </a:p>
          <a:p>
            <a:pPr lvl="1"/>
            <a:r>
              <a:rPr lang="en-GB" dirty="0"/>
              <a:t>Option2: Merge Chapter 5 and Chapter 6 as one chapter for co-existence evaluation in TR 38.886.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CATT,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Issue #2-1-3: </a:t>
            </a:r>
            <a:r>
              <a:rPr lang="en-GB" b="1" i="1" dirty="0"/>
              <a:t>Whether or switch the chapter arrangement between Operating bands and Coexistence study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structure.</a:t>
            </a:r>
            <a:endParaRPr lang="en-US" dirty="0"/>
          </a:p>
          <a:p>
            <a:pPr lvl="1"/>
            <a:r>
              <a:rPr lang="en-GB" dirty="0"/>
              <a:t>Option2: Exchange the chapter arrangement between operating band and coexistence study in TR.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1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2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/>
              <a:t>Issue #2-1-4: </a:t>
            </a:r>
            <a:r>
              <a:rPr lang="en-GB" b="1" i="1" dirty="0"/>
              <a:t>Align the clause title for TS and TR for NR V2X</a:t>
            </a:r>
            <a:endParaRPr lang="en-US" dirty="0"/>
          </a:p>
          <a:p>
            <a:pPr lvl="0"/>
            <a:r>
              <a:rPr lang="en-GB" dirty="0" smtClean="0"/>
              <a:t>Proposals (in 1</a:t>
            </a:r>
            <a:r>
              <a:rPr lang="en-GB" baseline="30000" dirty="0" smtClean="0"/>
              <a:t>st</a:t>
            </a:r>
            <a:r>
              <a:rPr lang="en-GB" dirty="0" smtClean="0"/>
              <a:t> round summary paper)</a:t>
            </a:r>
            <a:endParaRPr lang="en-US" dirty="0"/>
          </a:p>
          <a:p>
            <a:pPr lvl="1"/>
            <a:r>
              <a:rPr lang="en-GB" dirty="0"/>
              <a:t>Option1: ‘XXX for V2X Communication’</a:t>
            </a:r>
            <a:endParaRPr lang="en-US" dirty="0"/>
          </a:p>
          <a:p>
            <a:pPr lvl="1"/>
            <a:r>
              <a:rPr lang="en-GB" dirty="0"/>
              <a:t>Option2: ‘XXX for V2X’</a:t>
            </a:r>
            <a:endParaRPr lang="en-US" dirty="0"/>
          </a:p>
          <a:p>
            <a:pPr lvl="1"/>
            <a:r>
              <a:rPr lang="en-GB" strike="sngStrike" dirty="0"/>
              <a:t>Option3: ‘XXX for NR V2X UE’</a:t>
            </a:r>
            <a:endParaRPr lang="en-US" strike="sngStrike" dirty="0"/>
          </a:p>
          <a:p>
            <a:pPr lvl="1"/>
            <a:r>
              <a:rPr lang="en-GB" strike="sngStrike" dirty="0"/>
              <a:t>Option4: ‘XXX for NR V2X’</a:t>
            </a:r>
            <a:endParaRPr lang="en-US" strike="sngStrike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 – LGE, </a:t>
            </a:r>
            <a:r>
              <a:rPr lang="en-US" dirty="0" smtClean="0"/>
              <a:t>CATT</a:t>
            </a:r>
          </a:p>
          <a:p>
            <a:pPr lvl="1"/>
            <a:endParaRPr lang="en-US" dirty="0" smtClean="0"/>
          </a:p>
          <a:p>
            <a:pPr lvl="0"/>
            <a:r>
              <a:rPr lang="en-US" dirty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One option shall be decided to complete NR V2X WI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8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D3764-16DB-480B-BFE7-73CBD0A509C7}">
  <ds:schemaRefs>
    <ds:schemaRef ds:uri="cc9c437c-ae0c-4066-8d90-a0f7de78612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ba37140e-f4c5-4a6c-a9b4-20a691ce6c8a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BAEF097-1DB9-4282-80A7-385A4E339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E7509-BCF2-4C41-851F-6C8CBC72A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와이드스크린</PresentationFormat>
  <Paragraphs>58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SimSun</vt:lpstr>
      <vt:lpstr>SimSun</vt:lpstr>
      <vt:lpstr>맑은 고딕</vt:lpstr>
      <vt:lpstr>Arial</vt:lpstr>
      <vt:lpstr>Calibri</vt:lpstr>
      <vt:lpstr>Calibri Light</vt:lpstr>
      <vt:lpstr>Office Theme</vt:lpstr>
      <vt:lpstr>WF on TR/TS structures and common terminology for NR V2X UE</vt:lpstr>
      <vt:lpstr>Applicability of General Requirements </vt:lpstr>
      <vt:lpstr>Applicability of General Requirements </vt:lpstr>
      <vt:lpstr>Applicability of General Requirements </vt:lpstr>
      <vt:lpstr>Applicability of General Requirements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2020-06-01T22:14:20Z</dcterms:created>
  <dcterms:modified xsi:type="dcterms:W3CDTF">2020-06-02T03:50:51Z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