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0"/>
  </p:notesMasterIdLst>
  <p:sldIdLst>
    <p:sldId id="256" r:id="rId5"/>
    <p:sldId id="281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85270" autoAdjust="0"/>
  </p:normalViewPr>
  <p:slideViewPr>
    <p:cSldViewPr snapToGrid="0">
      <p:cViewPr varScale="1">
        <p:scale>
          <a:sx n="112" d="100"/>
          <a:sy n="112" d="100"/>
        </p:scale>
        <p:origin x="28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60252-6908-4DD9-87D2-501A27CEB095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4724-7F04-4CDB-93C8-442B05B3B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37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178" y="2272825"/>
            <a:ext cx="9358604" cy="2387600"/>
          </a:xfrm>
        </p:spPr>
        <p:txBody>
          <a:bodyPr anchor="ctr">
            <a:normAutofit fontScale="90000"/>
          </a:bodyPr>
          <a:lstStyle/>
          <a:p>
            <a:r>
              <a:rPr lang="en-GB" dirty="0" smtClean="0"/>
              <a:t>Draft WF </a:t>
            </a:r>
            <a:r>
              <a:rPr lang="en-GB" dirty="0"/>
              <a:t>on TR/TS structures and common terminology for NR V2X </a:t>
            </a:r>
            <a:r>
              <a:rPr lang="en-GB" dirty="0" smtClean="0"/>
              <a:t>UE – v3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 smtClean="0"/>
              <a:t>Qualcomm</a:t>
            </a:r>
            <a:r>
              <a:rPr lang="en-US" altLang="zh-CN" sz="2800" dirty="0"/>
              <a:t>, </a:t>
            </a:r>
            <a:r>
              <a:rPr lang="en-US" altLang="zh-CN" sz="2800" dirty="0" smtClean="0"/>
              <a:t>[vivo]...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 smtClean="0"/>
              <a:t>#9</a:t>
            </a:r>
            <a:r>
              <a:rPr lang="en-US" altLang="zh-CN" sz="2400" b="1" dirty="0" smtClean="0"/>
              <a:t>5-e</a:t>
            </a:r>
            <a:r>
              <a:rPr lang="en-US" altLang="sv-SE" sz="2400" b="1" dirty="0" smtClean="0">
                <a:cs typeface="Arial" panose="020B0604020202020204" pitchFamily="34" charset="0"/>
              </a:rPr>
              <a:t> </a:t>
            </a:r>
            <a:r>
              <a:rPr lang="en-US" altLang="sv-SE" sz="2400" b="1" dirty="0">
                <a:cs typeface="Arial" panose="020B0604020202020204" pitchFamily="34" charset="0"/>
              </a:rPr>
              <a:t>Meeting                                                              </a:t>
            </a:r>
            <a:r>
              <a:rPr lang="en-US" altLang="sv-SE" sz="2400" b="1" dirty="0" smtClean="0">
                <a:cs typeface="Arial" panose="020B0604020202020204" pitchFamily="34" charset="0"/>
              </a:rPr>
              <a:t>R4-2008446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zh-CN" sz="2400" b="1" dirty="0"/>
              <a:t>Electronic Meeting, </a:t>
            </a:r>
            <a:r>
              <a:rPr lang="en-US" altLang="zh-CN" sz="2400" b="1" dirty="0" smtClean="0"/>
              <a:t>25 May </a:t>
            </a:r>
            <a:r>
              <a:rPr lang="en-US" altLang="zh-CN" sz="2400" b="1" dirty="0"/>
              <a:t>– 5</a:t>
            </a:r>
            <a:r>
              <a:rPr lang="en-US" altLang="zh-CN" sz="2400" b="1" dirty="0" smtClean="0"/>
              <a:t> June, </a:t>
            </a:r>
            <a:r>
              <a:rPr lang="en-US" altLang="zh-CN" sz="2400" b="1" dirty="0"/>
              <a:t>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833" y="1137684"/>
            <a:ext cx="10917865" cy="5528930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en-US" b="1" dirty="0"/>
              <a:t>Sub-topic #2-1</a:t>
            </a:r>
          </a:p>
          <a:p>
            <a:r>
              <a:rPr lang="en-US" i="1" dirty="0"/>
              <a:t>Sub-topic description: </a:t>
            </a:r>
            <a:r>
              <a:rPr lang="en-US" b="1" i="1" dirty="0"/>
              <a:t>TR/TS structure and common terminology for NR V2X UE</a:t>
            </a:r>
            <a:endParaRPr lang="en-US" dirty="0"/>
          </a:p>
          <a:p>
            <a:r>
              <a:rPr lang="en-US" i="1" dirty="0"/>
              <a:t>Open issues and candidate options before e-meeting:</a:t>
            </a:r>
            <a:endParaRPr lang="en-US" dirty="0"/>
          </a:p>
          <a:p>
            <a:r>
              <a:rPr lang="en-GB" b="1" u="sng" dirty="0"/>
              <a:t>Issue #2-1-1: </a:t>
            </a:r>
            <a:r>
              <a:rPr lang="en-GB" b="1" i="1" dirty="0"/>
              <a:t>General part in TS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 1 </a:t>
            </a:r>
            <a:endParaRPr lang="en-US" dirty="0"/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General </a:t>
            </a:r>
            <a:r>
              <a:rPr lang="en-GB" dirty="0" smtClean="0">
                <a:solidFill>
                  <a:srgbClr val="FF0000"/>
                </a:solidFill>
              </a:rPr>
              <a:t>requirements apply to V2X (suffix E) unless otherwise stated</a:t>
            </a:r>
            <a:r>
              <a:rPr lang="en-US" dirty="0" smtClean="0">
                <a:solidFill>
                  <a:srgbClr val="FF0000"/>
                </a:solidFill>
              </a:rPr>
              <a:t>, so V2X requirements (suffix E) are written only when the requirement differs from the general. This eliminates suffix E clauses.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Option </a:t>
            </a:r>
            <a:r>
              <a:rPr lang="en-GB" dirty="0" smtClean="0"/>
              <a:t>2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For pedestrian-V2X UEs, both the general core requirements and suffix E core requirements apply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For vehicular UEs supporting the only the NR-V2X </a:t>
            </a:r>
            <a:r>
              <a:rPr lang="en-US" dirty="0" err="1">
                <a:solidFill>
                  <a:srgbClr val="FF0000"/>
                </a:solidFill>
              </a:rPr>
              <a:t>sidelink</a:t>
            </a:r>
            <a:r>
              <a:rPr lang="en-US" dirty="0">
                <a:solidFill>
                  <a:srgbClr val="FF0000"/>
                </a:solidFill>
              </a:rPr>
              <a:t>, the suffix E core requirements apply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Note: At this time the terms ‘vehicular UE’ and ‘pedestrian UE’ have not been defined in the requirements section of the TR, however we anticipate in future this may change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/>
          </a:p>
          <a:p>
            <a:pPr lvl="0"/>
            <a:r>
              <a:rPr lang="en-US" dirty="0" smtClean="0"/>
              <a:t>Company </a:t>
            </a:r>
            <a:r>
              <a:rPr lang="en-US" dirty="0" smtClean="0"/>
              <a:t>preferences/comments</a:t>
            </a:r>
            <a:endParaRPr lang="en-US" dirty="0"/>
          </a:p>
          <a:p>
            <a:pPr lvl="1"/>
            <a:r>
              <a:rPr lang="en-US" dirty="0" smtClean="0"/>
              <a:t>Option 1 – Vivo, Qualcomm</a:t>
            </a:r>
          </a:p>
          <a:p>
            <a:pPr lvl="1"/>
            <a:r>
              <a:rPr lang="en-US" dirty="0" smtClean="0"/>
              <a:t>Option 2- </a:t>
            </a:r>
            <a:r>
              <a:rPr lang="en-US" dirty="0" smtClean="0"/>
              <a:t>LGE, CATT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Other companies? </a:t>
            </a:r>
          </a:p>
          <a:p>
            <a:r>
              <a:rPr lang="en-US" sz="3300" dirty="0" smtClean="0">
                <a:solidFill>
                  <a:srgbClr val="FF0000"/>
                </a:solidFill>
              </a:rPr>
              <a:t>Proposed WF</a:t>
            </a:r>
          </a:p>
          <a:p>
            <a:pPr lvl="1"/>
            <a:r>
              <a:rPr lang="en-US" sz="2900" dirty="0" smtClean="0">
                <a:solidFill>
                  <a:srgbClr val="FF0000"/>
                </a:solidFill>
              </a:rPr>
              <a:t>Companies please choose between option 1 and 2</a:t>
            </a:r>
            <a:endParaRPr lang="en-US" sz="2900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1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6049"/>
          </a:xfrm>
        </p:spPr>
        <p:txBody>
          <a:bodyPr>
            <a:normAutofit fontScale="92500" lnSpcReduction="10000"/>
          </a:bodyPr>
          <a:lstStyle/>
          <a:p>
            <a:r>
              <a:rPr lang="en-GB" b="1" u="sng" dirty="0"/>
              <a:t>Issue #2-1-2: </a:t>
            </a:r>
            <a:r>
              <a:rPr lang="en-GB" b="1" i="1" dirty="0"/>
              <a:t>Whether or merge the Coexistence part of chapter 5 and chapter 6 in TR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Keep the current TR structure since chapter 5 is for adjacent channel inter-device coexistence and chapter 6 is for </a:t>
            </a:r>
            <a:r>
              <a:rPr lang="en-GB" dirty="0" err="1"/>
              <a:t>indevice</a:t>
            </a:r>
            <a:r>
              <a:rPr lang="en-GB" dirty="0"/>
              <a:t> coexistence analysis for self de-sense problems.</a:t>
            </a:r>
            <a:endParaRPr lang="en-US" dirty="0"/>
          </a:p>
          <a:p>
            <a:pPr lvl="1"/>
            <a:r>
              <a:rPr lang="en-GB" dirty="0"/>
              <a:t>Option2: Merge Chapter 5 and Chapter 6 as one chapter for co-existence evaluation in TR 38.886.</a:t>
            </a:r>
            <a:endParaRPr lang="en-US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LGE, </a:t>
            </a:r>
            <a:r>
              <a:rPr lang="en-US" dirty="0" err="1" smtClean="0"/>
              <a:t>Futurewei</a:t>
            </a:r>
            <a:r>
              <a:rPr lang="en-US" dirty="0" smtClean="0"/>
              <a:t>, CATT, Huawei</a:t>
            </a:r>
          </a:p>
          <a:p>
            <a:pPr lvl="1"/>
            <a:r>
              <a:rPr lang="en-US" dirty="0" smtClean="0"/>
              <a:t>Option 2 – Vivo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Proposed WF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Option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5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u="sng" dirty="0"/>
              <a:t>Issue #2-1-3: </a:t>
            </a:r>
            <a:r>
              <a:rPr lang="en-GB" b="1" i="1" dirty="0"/>
              <a:t>Whether or switch the chapter arrangement between Operating bands and Coexistence study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Keep the current TR structure.</a:t>
            </a:r>
            <a:endParaRPr lang="en-US" dirty="0"/>
          </a:p>
          <a:p>
            <a:pPr lvl="1"/>
            <a:r>
              <a:rPr lang="en-GB" dirty="0"/>
              <a:t>Option2: Exchange the chapter arrangement between operating band and coexistence study in TR.</a:t>
            </a:r>
            <a:endParaRPr lang="en-US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LGE, </a:t>
            </a:r>
            <a:r>
              <a:rPr lang="en-US" dirty="0" err="1" smtClean="0"/>
              <a:t>Futurewei</a:t>
            </a:r>
            <a:r>
              <a:rPr lang="en-US" dirty="0" smtClean="0"/>
              <a:t>, Huawei</a:t>
            </a:r>
          </a:p>
          <a:p>
            <a:pPr lvl="1"/>
            <a:r>
              <a:rPr lang="en-US" dirty="0" smtClean="0"/>
              <a:t>Option 2 – Vivo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Proposed WF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Option 1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2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u="sng" dirty="0"/>
              <a:t>Issue #2-1-4: </a:t>
            </a:r>
            <a:r>
              <a:rPr lang="en-GB" b="1" i="1" dirty="0"/>
              <a:t>Align the clause title for TS and TR for NR V2X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‘XXX for V2X Communication’</a:t>
            </a:r>
            <a:endParaRPr lang="en-US" dirty="0"/>
          </a:p>
          <a:p>
            <a:pPr lvl="1"/>
            <a:r>
              <a:rPr lang="en-GB" dirty="0"/>
              <a:t>Option2: ‘XXX for V2X’</a:t>
            </a:r>
            <a:endParaRPr lang="en-US" dirty="0"/>
          </a:p>
          <a:p>
            <a:pPr lvl="0"/>
            <a:r>
              <a:rPr lang="en-US" dirty="0" smtClean="0"/>
              <a:t>Company </a:t>
            </a:r>
            <a:r>
              <a:rPr lang="en-US" dirty="0" smtClean="0"/>
              <a:t>preferences</a:t>
            </a:r>
            <a:endParaRPr lang="en-US" dirty="0"/>
          </a:p>
          <a:p>
            <a:pPr lvl="1"/>
            <a:r>
              <a:rPr lang="en-US" dirty="0" smtClean="0"/>
              <a:t>Option 1 – Vivo, Qualcomm</a:t>
            </a:r>
          </a:p>
          <a:p>
            <a:pPr lvl="1"/>
            <a:r>
              <a:rPr lang="en-US" dirty="0" smtClean="0"/>
              <a:t>Option 2 – LGE, CATT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Proposed </a:t>
            </a:r>
            <a:r>
              <a:rPr lang="en-US" dirty="0">
                <a:solidFill>
                  <a:srgbClr val="FF0000"/>
                </a:solidFill>
              </a:rPr>
              <a:t>WF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Companies please choose between option 1 and 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83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29b35b928c485af2a9a6937f2baa004c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a764867d0b792f6ea12d91a489ea7e7c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D3764-16DB-480B-BFE7-73CBD0A509C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BAEF097-1DB9-4282-80A7-385A4E3390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8E7509-BCF2-4C41-851F-6C8CBC72A0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宋体</vt:lpstr>
      <vt:lpstr>宋体</vt:lpstr>
      <vt:lpstr>Arial</vt:lpstr>
      <vt:lpstr>Calibri</vt:lpstr>
      <vt:lpstr>Calibri Light</vt:lpstr>
      <vt:lpstr>Office Theme</vt:lpstr>
      <vt:lpstr>Draft WF on TR/TS structures and common terminology for NR V2X UE – v3</vt:lpstr>
      <vt:lpstr>Applicability of General Requirements </vt:lpstr>
      <vt:lpstr>Applicability of General Requirements </vt:lpstr>
      <vt:lpstr>Applicability of General Requirements </vt:lpstr>
      <vt:lpstr>Applicability of General Requirements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2020-06-01T22:14:20Z</dcterms:created>
  <dcterms:modified xsi:type="dcterms:W3CDTF">2020-06-03T18:56:09Z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