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0"/>
  </p:notesMasterIdLst>
  <p:sldIdLst>
    <p:sldId id="256" r:id="rId5"/>
    <p:sldId id="281" r:id="rId6"/>
    <p:sldId id="289" r:id="rId7"/>
    <p:sldId id="290" r:id="rId8"/>
    <p:sldId id="29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5" autoAdjust="0"/>
    <p:restoredTop sz="85270" autoAdjust="0"/>
  </p:normalViewPr>
  <p:slideViewPr>
    <p:cSldViewPr snapToGrid="0">
      <p:cViewPr varScale="1">
        <p:scale>
          <a:sx n="59" d="100"/>
          <a:sy n="59" d="100"/>
        </p:scale>
        <p:origin x="888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60252-6908-4DD9-87D2-501A27CEB095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C4724-7F04-4CDB-93C8-442B05B3B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1377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37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34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4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99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4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8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2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2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9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21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05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178" y="2272825"/>
            <a:ext cx="9358604" cy="2387600"/>
          </a:xfrm>
        </p:spPr>
        <p:txBody>
          <a:bodyPr anchor="ctr">
            <a:normAutofit fontScale="90000"/>
          </a:bodyPr>
          <a:lstStyle/>
          <a:p>
            <a:r>
              <a:rPr lang="en-GB" dirty="0"/>
              <a:t>WF on TR/TS structures and common terminology for NR V2X UE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485" y="4660425"/>
            <a:ext cx="9144000" cy="1280160"/>
          </a:xfrm>
        </p:spPr>
        <p:txBody>
          <a:bodyPr anchor="ctr">
            <a:normAutofit/>
          </a:bodyPr>
          <a:lstStyle/>
          <a:p>
            <a:r>
              <a:rPr lang="en-US" altLang="zh-CN" sz="2800" dirty="0" smtClean="0"/>
              <a:t>Qualcomm</a:t>
            </a:r>
            <a:r>
              <a:rPr lang="en-US" altLang="zh-CN" sz="2800" dirty="0"/>
              <a:t>, </a:t>
            </a:r>
            <a:r>
              <a:rPr lang="en-US" altLang="zh-CN" sz="2800" dirty="0" smtClean="0"/>
              <a:t>[vivo]...</a:t>
            </a:r>
            <a:endParaRPr lang="en-US" sz="28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5320" y="342900"/>
            <a:ext cx="10942320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buNone/>
            </a:pPr>
            <a:r>
              <a:rPr lang="en-US" altLang="sv-SE" sz="2400" b="1" dirty="0">
                <a:cs typeface="Arial" panose="020B0604020202020204" pitchFamily="34" charset="0"/>
              </a:rPr>
              <a:t>3GPP TSG-RAN WG4</a:t>
            </a:r>
            <a:r>
              <a:rPr lang="en-GB" altLang="zh-CN" sz="2400" b="1" dirty="0" smtClean="0"/>
              <a:t>#9</a:t>
            </a:r>
            <a:r>
              <a:rPr lang="en-US" altLang="zh-CN" sz="2400" b="1" dirty="0" smtClean="0"/>
              <a:t>5-e</a:t>
            </a:r>
            <a:r>
              <a:rPr lang="en-US" altLang="sv-SE" sz="2400" b="1" dirty="0" smtClean="0">
                <a:cs typeface="Arial" panose="020B0604020202020204" pitchFamily="34" charset="0"/>
              </a:rPr>
              <a:t> </a:t>
            </a:r>
            <a:r>
              <a:rPr lang="en-US" altLang="sv-SE" sz="2400" b="1" dirty="0">
                <a:cs typeface="Arial" panose="020B0604020202020204" pitchFamily="34" charset="0"/>
              </a:rPr>
              <a:t>Meeting                                                              </a:t>
            </a:r>
            <a:r>
              <a:rPr lang="en-US" altLang="sv-SE" sz="2400" b="1" dirty="0" smtClean="0">
                <a:cs typeface="Arial" panose="020B0604020202020204" pitchFamily="34" charset="0"/>
              </a:rPr>
              <a:t>R4-2008446</a:t>
            </a:r>
            <a:endParaRPr lang="sv-SE" altLang="sv-SE" sz="2400" b="1" dirty="0"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altLang="zh-CN" sz="2400" b="1" dirty="0"/>
              <a:t>Electronic Meeting, </a:t>
            </a:r>
            <a:r>
              <a:rPr lang="en-US" altLang="zh-CN" sz="2400" b="1" dirty="0" smtClean="0"/>
              <a:t>25 May </a:t>
            </a:r>
            <a:r>
              <a:rPr lang="en-US" altLang="zh-CN" sz="2400" b="1" dirty="0"/>
              <a:t>– 5</a:t>
            </a:r>
            <a:r>
              <a:rPr lang="en-US" altLang="zh-CN" sz="2400" b="1" dirty="0" smtClean="0"/>
              <a:t> June, </a:t>
            </a:r>
            <a:r>
              <a:rPr lang="en-US" altLang="zh-CN" sz="2400" b="1" dirty="0"/>
              <a:t>2020</a:t>
            </a:r>
            <a:endParaRPr lang="sv-SE" altLang="sv-SE" sz="24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91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0124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Applicability of General Requirements</a:t>
            </a:r>
            <a:r>
              <a:rPr lang="en-US" dirty="0"/>
              <a:t/>
            </a:r>
            <a:br>
              <a:rPr lang="en-US" dirty="0"/>
            </a:b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7833" y="1137684"/>
            <a:ext cx="10917865" cy="5528930"/>
          </a:xfrm>
        </p:spPr>
        <p:txBody>
          <a:bodyPr>
            <a:normAutofit fontScale="55000" lnSpcReduction="20000"/>
          </a:bodyPr>
          <a:lstStyle/>
          <a:p>
            <a:pPr hangingPunct="0"/>
            <a:r>
              <a:rPr lang="en-US" b="1" dirty="0"/>
              <a:t>Sub-topic #2-1</a:t>
            </a:r>
          </a:p>
          <a:p>
            <a:r>
              <a:rPr lang="en-US" i="1" dirty="0"/>
              <a:t>Sub-topic description: </a:t>
            </a:r>
            <a:r>
              <a:rPr lang="en-US" b="1" i="1" dirty="0"/>
              <a:t>TR/TS structure and common terminology for NR V2X UE</a:t>
            </a:r>
            <a:endParaRPr lang="en-US" dirty="0"/>
          </a:p>
          <a:p>
            <a:r>
              <a:rPr lang="en-US" i="1" dirty="0"/>
              <a:t>Open issues and candidate options before e-meeting:</a:t>
            </a:r>
            <a:endParaRPr lang="en-US" dirty="0"/>
          </a:p>
          <a:p>
            <a:r>
              <a:rPr lang="en-GB" b="1" u="sng" dirty="0"/>
              <a:t>Issue #2-1-1: </a:t>
            </a:r>
            <a:r>
              <a:rPr lang="en-GB" b="1" i="1" dirty="0"/>
              <a:t>General part in TS</a:t>
            </a:r>
            <a:endParaRPr lang="en-US" dirty="0"/>
          </a:p>
          <a:p>
            <a:pPr lvl="0"/>
            <a:r>
              <a:rPr lang="en-GB" dirty="0"/>
              <a:t>Proposals</a:t>
            </a:r>
            <a:endParaRPr lang="en-US" dirty="0"/>
          </a:p>
          <a:p>
            <a:pPr lvl="1"/>
            <a:r>
              <a:rPr lang="en-GB" dirty="0"/>
              <a:t>Option 1 </a:t>
            </a:r>
            <a:endParaRPr lang="en-US" dirty="0"/>
          </a:p>
          <a:p>
            <a:pPr lvl="2"/>
            <a:r>
              <a:rPr lang="en-GB" strike="sngStrike" dirty="0"/>
              <a:t>General requirements shall apply to V2X communication unless otherwise stated the requirements. </a:t>
            </a:r>
            <a:endParaRPr lang="en-US" strike="sngStrike" dirty="0"/>
          </a:p>
          <a:p>
            <a:pPr lvl="2"/>
            <a:r>
              <a:rPr lang="en-GB" strike="sngStrike" dirty="0"/>
              <a:t>Consistent with existing 36.101/38.101 spec structure and eliminates multiple single-line references to general </a:t>
            </a:r>
            <a:r>
              <a:rPr lang="en-GB" strike="sngStrike" dirty="0" smtClean="0"/>
              <a:t>requirements</a:t>
            </a:r>
          </a:p>
          <a:p>
            <a:pPr lvl="2"/>
            <a:r>
              <a:rPr lang="en-GB" dirty="0">
                <a:solidFill>
                  <a:srgbClr val="FF0000"/>
                </a:solidFill>
              </a:rPr>
              <a:t>G</a:t>
            </a:r>
            <a:r>
              <a:rPr lang="en-GB" dirty="0" smtClean="0">
                <a:solidFill>
                  <a:srgbClr val="FF0000"/>
                </a:solidFill>
              </a:rPr>
              <a:t>eneral requirements apply to V2X (suffix E) unless otherwise stated</a:t>
            </a:r>
            <a:r>
              <a:rPr lang="en-US" dirty="0" smtClean="0">
                <a:solidFill>
                  <a:srgbClr val="FF0000"/>
                </a:solidFill>
              </a:rPr>
              <a:t>, so V2X requirements (suffix E) are written only when the requirement differs from the general. This eliminates suffix E clauses.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GB" dirty="0"/>
              <a:t>Option 2</a:t>
            </a:r>
            <a:endParaRPr lang="en-US" dirty="0"/>
          </a:p>
          <a:p>
            <a:pPr lvl="2"/>
            <a:r>
              <a:rPr lang="en-GB" strike="sngStrike" dirty="0"/>
              <a:t>General requirements will be applied for smart phone type V2X UE. The UE shall satisfy the general and suffix ‘E’ UE</a:t>
            </a:r>
            <a:endParaRPr lang="en-US" strike="sngStrike" dirty="0"/>
          </a:p>
          <a:p>
            <a:pPr lvl="2"/>
            <a:r>
              <a:rPr lang="en-GB" strike="sngStrike" dirty="0"/>
              <a:t>The Vehicle type UE only satisfy the Suffix ‘E’ requirement for V2X UE.</a:t>
            </a:r>
            <a:endParaRPr lang="en-US" strike="sngStrike" dirty="0"/>
          </a:p>
          <a:p>
            <a:pPr lvl="2"/>
            <a:r>
              <a:rPr lang="en-GB" strike="sngStrike" dirty="0"/>
              <a:t>The option is aligned with LTE V2X </a:t>
            </a:r>
            <a:r>
              <a:rPr lang="en-GB" strike="sngStrike" dirty="0" smtClean="0"/>
              <a:t>approach</a:t>
            </a:r>
          </a:p>
          <a:p>
            <a:pPr lvl="2"/>
            <a:r>
              <a:rPr lang="en-US" strike="sngStrike" dirty="0" smtClean="0">
                <a:solidFill>
                  <a:srgbClr val="FF0000"/>
                </a:solidFill>
              </a:rPr>
              <a:t>Each V2X (suffix E) requirement is explicitly stated in a suffix E clause, including requirements identical to the general. This requires multiple suffix E clauses referring to general </a:t>
            </a:r>
            <a:r>
              <a:rPr lang="en-US" strike="sngStrike" dirty="0" smtClean="0">
                <a:solidFill>
                  <a:srgbClr val="FF0000"/>
                </a:solidFill>
              </a:rPr>
              <a:t>requirements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RAN4 define V2X RF core requirements in general part and suffix E. General part &amp; Suffix E </a:t>
            </a:r>
            <a:r>
              <a:rPr lang="en-US" dirty="0" smtClean="0">
                <a:solidFill>
                  <a:srgbClr val="FF0000"/>
                </a:solidFill>
              </a:rPr>
              <a:t>requirements </a:t>
            </a:r>
            <a:r>
              <a:rPr lang="en-US" dirty="0" smtClean="0">
                <a:solidFill>
                  <a:srgbClr val="FF0000"/>
                </a:solidFill>
              </a:rPr>
              <a:t>will be applied to Pedistrian-V2X UE (</a:t>
            </a:r>
            <a:r>
              <a:rPr lang="en-US" dirty="0" err="1" smtClean="0">
                <a:solidFill>
                  <a:srgbClr val="FF0000"/>
                </a:solidFill>
              </a:rPr>
              <a:t>e.g</a:t>
            </a:r>
            <a:r>
              <a:rPr lang="en-US" dirty="0" smtClean="0">
                <a:solidFill>
                  <a:srgbClr val="FF0000"/>
                </a:solidFill>
              </a:rPr>
              <a:t> smart phone).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Suffix E requirements will be applied to Vehicular UE </a:t>
            </a:r>
            <a:r>
              <a:rPr lang="en-GB" altLang="ko-KR" dirty="0" smtClean="0">
                <a:solidFill>
                  <a:srgbClr val="FF0000"/>
                </a:solidFill>
              </a:rPr>
              <a:t>supporting </a:t>
            </a:r>
            <a:r>
              <a:rPr lang="en-GB" altLang="ko-KR" dirty="0">
                <a:solidFill>
                  <a:srgbClr val="FF0000"/>
                </a:solidFill>
              </a:rPr>
              <a:t>NR V2X </a:t>
            </a:r>
            <a:r>
              <a:rPr lang="en-GB" altLang="ko-KR" dirty="0" err="1">
                <a:solidFill>
                  <a:srgbClr val="FF0000"/>
                </a:solidFill>
              </a:rPr>
              <a:t>sidelink</a:t>
            </a:r>
            <a:r>
              <a:rPr lang="en-GB" altLang="ko-KR" dirty="0">
                <a:solidFill>
                  <a:srgbClr val="FF0000"/>
                </a:solidFill>
              </a:rPr>
              <a:t> </a:t>
            </a:r>
            <a:r>
              <a:rPr lang="en-GB" altLang="ko-KR" dirty="0" smtClean="0">
                <a:solidFill>
                  <a:srgbClr val="FF0000"/>
                </a:solidFill>
              </a:rPr>
              <a:t>only</a:t>
            </a:r>
            <a:r>
              <a:rPr lang="en-GB" altLang="ko-KR" dirty="0" smtClean="0"/>
              <a:t>.</a:t>
            </a:r>
            <a:endParaRPr lang="en-US" dirty="0">
              <a:solidFill>
                <a:srgbClr val="FF0000"/>
              </a:solidFill>
            </a:endParaRPr>
          </a:p>
          <a:p>
            <a:pPr lvl="0"/>
            <a:r>
              <a:rPr lang="en-US" dirty="0" smtClean="0"/>
              <a:t>Company preferences/comments</a:t>
            </a:r>
            <a:endParaRPr lang="en-US" dirty="0"/>
          </a:p>
          <a:p>
            <a:pPr lvl="1"/>
            <a:r>
              <a:rPr lang="en-US" dirty="0" smtClean="0"/>
              <a:t>Option 1 – Vivo, Qualcomm</a:t>
            </a:r>
          </a:p>
          <a:p>
            <a:pPr lvl="1"/>
            <a:r>
              <a:rPr lang="en-US" dirty="0" smtClean="0"/>
              <a:t>Option 2- LGE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Other companies? </a:t>
            </a:r>
          </a:p>
          <a:p>
            <a:r>
              <a:rPr lang="en-US" sz="3300" dirty="0" smtClean="0">
                <a:solidFill>
                  <a:srgbClr val="FF0000"/>
                </a:solidFill>
              </a:rPr>
              <a:t>Proposed WF</a:t>
            </a:r>
          </a:p>
          <a:p>
            <a:pPr lvl="1"/>
            <a:r>
              <a:rPr lang="en-US" sz="2900" dirty="0" smtClean="0">
                <a:solidFill>
                  <a:srgbClr val="FF0000"/>
                </a:solidFill>
              </a:rPr>
              <a:t>Companies please choose between option 1 and 2</a:t>
            </a:r>
            <a:endParaRPr lang="en-US" sz="2900" dirty="0">
              <a:solidFill>
                <a:srgbClr val="FF0000"/>
              </a:solidFill>
            </a:endParaRP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415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0124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Applicability of General Requirements</a:t>
            </a:r>
            <a:r>
              <a:rPr lang="en-US" dirty="0"/>
              <a:t/>
            </a:r>
            <a:br>
              <a:rPr lang="en-US" dirty="0"/>
            </a:b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6049"/>
          </a:xfrm>
        </p:spPr>
        <p:txBody>
          <a:bodyPr>
            <a:normAutofit fontScale="92500" lnSpcReduction="10000"/>
          </a:bodyPr>
          <a:lstStyle/>
          <a:p>
            <a:r>
              <a:rPr lang="en-GB" b="1" u="sng" dirty="0"/>
              <a:t>Issue #2-1-2: </a:t>
            </a:r>
            <a:r>
              <a:rPr lang="en-GB" b="1" i="1" dirty="0"/>
              <a:t>Whether or merge the Coexistence part of chapter 5 and chapter 6 in TR</a:t>
            </a:r>
            <a:endParaRPr lang="en-US" dirty="0"/>
          </a:p>
          <a:p>
            <a:pPr lvl="0"/>
            <a:r>
              <a:rPr lang="en-GB" dirty="0"/>
              <a:t>Proposals</a:t>
            </a:r>
            <a:endParaRPr lang="en-US" dirty="0"/>
          </a:p>
          <a:p>
            <a:pPr lvl="1"/>
            <a:r>
              <a:rPr lang="en-GB" dirty="0"/>
              <a:t>Option1: Keep the current TR structure since chapter 5 is for adjacent channel inter-device coexistence and chapter 6 is for </a:t>
            </a:r>
            <a:r>
              <a:rPr lang="en-GB" dirty="0" err="1"/>
              <a:t>indevice</a:t>
            </a:r>
            <a:r>
              <a:rPr lang="en-GB" dirty="0"/>
              <a:t> coexistence analysis for self de-sense problems.</a:t>
            </a:r>
            <a:endParaRPr lang="en-US" dirty="0"/>
          </a:p>
          <a:p>
            <a:pPr lvl="1"/>
            <a:r>
              <a:rPr lang="en-GB" dirty="0"/>
              <a:t>Option2: Merge Chapter 5 and Chapter 6 as one chapter for co-existence evaluation in TR 38.886.</a:t>
            </a:r>
            <a:endParaRPr lang="en-US" dirty="0"/>
          </a:p>
          <a:p>
            <a:pPr lvl="0"/>
            <a:r>
              <a:rPr lang="en-US" dirty="0" smtClean="0"/>
              <a:t>Company preferences</a:t>
            </a:r>
            <a:endParaRPr lang="en-US" dirty="0"/>
          </a:p>
          <a:p>
            <a:pPr lvl="1"/>
            <a:r>
              <a:rPr lang="en-US" dirty="0" smtClean="0"/>
              <a:t>Option 1 – LGE, </a:t>
            </a:r>
            <a:r>
              <a:rPr lang="en-US" dirty="0" err="1" smtClean="0"/>
              <a:t>Futurewei</a:t>
            </a:r>
            <a:r>
              <a:rPr lang="en-US" dirty="0" smtClean="0"/>
              <a:t>, CATT, Huawei</a:t>
            </a:r>
          </a:p>
          <a:p>
            <a:pPr lvl="1"/>
            <a:r>
              <a:rPr lang="en-US" dirty="0" smtClean="0"/>
              <a:t>Option 2 – Vivo</a:t>
            </a:r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Proposed WF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Option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857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0124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Applicability of General Requirements</a:t>
            </a:r>
            <a:r>
              <a:rPr lang="en-US" dirty="0"/>
              <a:t/>
            </a:r>
            <a:br>
              <a:rPr lang="en-US" dirty="0"/>
            </a:b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u="sng" dirty="0"/>
              <a:t>Issue #2-1-3: </a:t>
            </a:r>
            <a:r>
              <a:rPr lang="en-GB" b="1" i="1" dirty="0"/>
              <a:t>Whether or switch the chapter arrangement between Operating bands and Coexistence study</a:t>
            </a:r>
            <a:endParaRPr lang="en-US" dirty="0"/>
          </a:p>
          <a:p>
            <a:pPr lvl="0"/>
            <a:r>
              <a:rPr lang="en-GB" dirty="0"/>
              <a:t>Proposals</a:t>
            </a:r>
            <a:endParaRPr lang="en-US" dirty="0"/>
          </a:p>
          <a:p>
            <a:pPr lvl="1"/>
            <a:r>
              <a:rPr lang="en-GB" dirty="0"/>
              <a:t>Option1: Keep the current TR structure.</a:t>
            </a:r>
            <a:endParaRPr lang="en-US" dirty="0"/>
          </a:p>
          <a:p>
            <a:pPr lvl="1"/>
            <a:r>
              <a:rPr lang="en-GB" dirty="0"/>
              <a:t>Option2: Exchange the chapter arrangement between operating band and coexistence study in TR.</a:t>
            </a:r>
            <a:endParaRPr lang="en-US" dirty="0"/>
          </a:p>
          <a:p>
            <a:pPr lvl="0"/>
            <a:r>
              <a:rPr lang="en-US" dirty="0" smtClean="0"/>
              <a:t>Company preferences</a:t>
            </a:r>
            <a:endParaRPr lang="en-US" dirty="0"/>
          </a:p>
          <a:p>
            <a:pPr lvl="1"/>
            <a:r>
              <a:rPr lang="en-US" dirty="0" smtClean="0"/>
              <a:t>Option 1 – LGE, </a:t>
            </a:r>
            <a:r>
              <a:rPr lang="en-US" dirty="0" err="1" smtClean="0"/>
              <a:t>Futurewei</a:t>
            </a:r>
            <a:r>
              <a:rPr lang="en-US" dirty="0" smtClean="0"/>
              <a:t>, Huawei</a:t>
            </a:r>
          </a:p>
          <a:p>
            <a:pPr lvl="1"/>
            <a:r>
              <a:rPr lang="en-US" dirty="0" smtClean="0"/>
              <a:t>Option 2 – Vivo</a:t>
            </a:r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Proposed WF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Option 1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028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0124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Applicability of General Requirements</a:t>
            </a:r>
            <a:r>
              <a:rPr lang="en-US" dirty="0"/>
              <a:t/>
            </a:r>
            <a:br>
              <a:rPr lang="en-US" dirty="0"/>
            </a:b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u="sng" dirty="0"/>
              <a:t>Issue #2-1-4: </a:t>
            </a:r>
            <a:r>
              <a:rPr lang="en-GB" b="1" i="1" dirty="0"/>
              <a:t>Align the clause title for TS and TR for NR V2X</a:t>
            </a:r>
            <a:endParaRPr lang="en-US" dirty="0"/>
          </a:p>
          <a:p>
            <a:pPr lvl="0"/>
            <a:r>
              <a:rPr lang="en-GB" dirty="0"/>
              <a:t>Proposals</a:t>
            </a:r>
            <a:endParaRPr lang="en-US" dirty="0"/>
          </a:p>
          <a:p>
            <a:pPr lvl="1"/>
            <a:r>
              <a:rPr lang="en-GB" dirty="0"/>
              <a:t>Option1: ‘XXX for V2X Communication’</a:t>
            </a:r>
            <a:endParaRPr lang="en-US" dirty="0"/>
          </a:p>
          <a:p>
            <a:pPr lvl="1"/>
            <a:r>
              <a:rPr lang="en-GB" dirty="0"/>
              <a:t>Option2: ‘XXX for V2X’</a:t>
            </a:r>
            <a:endParaRPr lang="en-US" dirty="0"/>
          </a:p>
          <a:p>
            <a:pPr lvl="1"/>
            <a:r>
              <a:rPr lang="en-GB" strike="sngStrike" dirty="0"/>
              <a:t>Option3: ‘XXX for NR V2X UE’</a:t>
            </a:r>
            <a:endParaRPr lang="en-US" strike="sngStrike" dirty="0"/>
          </a:p>
          <a:p>
            <a:pPr lvl="1"/>
            <a:r>
              <a:rPr lang="en-GB" strike="sngStrike" dirty="0"/>
              <a:t>Option4: ‘XXX for NR V2X’</a:t>
            </a:r>
            <a:endParaRPr lang="en-US" strike="sngStrike" dirty="0"/>
          </a:p>
          <a:p>
            <a:pPr lvl="0"/>
            <a:r>
              <a:rPr lang="en-US" dirty="0" smtClean="0"/>
              <a:t>Company preferences</a:t>
            </a:r>
            <a:endParaRPr lang="en-US" dirty="0"/>
          </a:p>
          <a:p>
            <a:pPr lvl="1"/>
            <a:r>
              <a:rPr lang="en-US" dirty="0" smtClean="0"/>
              <a:t>Option 1 – Vivo, Qualcomm</a:t>
            </a:r>
          </a:p>
          <a:p>
            <a:pPr lvl="1"/>
            <a:r>
              <a:rPr lang="en-US" dirty="0" smtClean="0"/>
              <a:t>Option 2 – LGE, CATT</a:t>
            </a:r>
          </a:p>
          <a:p>
            <a:pPr lvl="1"/>
            <a:r>
              <a:rPr lang="en-US" strike="sngStrike" dirty="0" smtClean="0"/>
              <a:t>Option 4 – Huawei</a:t>
            </a:r>
          </a:p>
          <a:p>
            <a:pPr lvl="0"/>
            <a:r>
              <a:rPr lang="en-US" dirty="0">
                <a:solidFill>
                  <a:srgbClr val="FF0000"/>
                </a:solidFill>
              </a:rPr>
              <a:t>Proposed WF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Companies please choose between option 1 and 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483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29b35b928c485af2a9a6937f2baa004c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a764867d0b792f6ea12d91a489ea7e7c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8D3764-16DB-480B-BFE7-73CBD0A509C7}">
  <ds:schemaRefs>
    <ds:schemaRef ds:uri="http://schemas.openxmlformats.org/package/2006/metadata/core-properties"/>
    <ds:schemaRef ds:uri="ba37140e-f4c5-4a6c-a9b4-20a691ce6c8a"/>
    <ds:schemaRef ds:uri="http://schemas.microsoft.com/office/2006/metadata/properties"/>
    <ds:schemaRef ds:uri="http://purl.org/dc/dcmitype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cc9c437c-ae0c-4066-8d90-a0f7de78612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BAEF097-1DB9-4282-80A7-385A4E3390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8E7509-BCF2-4C41-851F-6C8CBC72A0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519</Words>
  <Application>Microsoft Office PowerPoint</Application>
  <PresentationFormat>와이드스크린</PresentationFormat>
  <Paragraphs>60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2" baseType="lpstr">
      <vt:lpstr>SimSun</vt:lpstr>
      <vt:lpstr>SimSun</vt:lpstr>
      <vt:lpstr>맑은 고딕</vt:lpstr>
      <vt:lpstr>Arial</vt:lpstr>
      <vt:lpstr>Calibri</vt:lpstr>
      <vt:lpstr>Calibri Light</vt:lpstr>
      <vt:lpstr>Office Theme</vt:lpstr>
      <vt:lpstr>WF on TR/TS structures and common terminology for NR V2X UE</vt:lpstr>
      <vt:lpstr>Applicability of General Requirements </vt:lpstr>
      <vt:lpstr>Applicability of General Requirements </vt:lpstr>
      <vt:lpstr>Applicability of General Requirements </vt:lpstr>
      <vt:lpstr>Applicability of General Requirements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2020-06-01T22:14:20Z</dcterms:created>
  <dcterms:modified xsi:type="dcterms:W3CDTF">2020-06-03T12:36:13Z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