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notesMasterIdLst>
    <p:notesMasterId r:id="rId15"/>
  </p:notesMasterIdLst>
  <p:sldIdLst>
    <p:sldId id="256" r:id="rId5"/>
    <p:sldId id="267" r:id="rId6"/>
    <p:sldId id="293" r:id="rId7"/>
    <p:sldId id="281" r:id="rId8"/>
    <p:sldId id="295" r:id="rId9"/>
    <p:sldId id="294" r:id="rId10"/>
    <p:sldId id="290" r:id="rId11"/>
    <p:sldId id="296" r:id="rId12"/>
    <p:sldId id="297" r:id="rId13"/>
    <p:sldId id="29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75" autoAdjust="0"/>
    <p:restoredTop sz="89505" autoAdjust="0"/>
  </p:normalViewPr>
  <p:slideViewPr>
    <p:cSldViewPr snapToGrid="0">
      <p:cViewPr varScale="1">
        <p:scale>
          <a:sx n="60" d="100"/>
          <a:sy n="60" d="100"/>
        </p:scale>
        <p:origin x="84" y="4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C60252-6908-4DD9-87D2-501A27CEB095}" type="datetimeFigureOut">
              <a:rPr lang="zh-CN" altLang="en-US" smtClean="0"/>
              <a:t>2020/6/9</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5C4724-7F04-4CDB-93C8-442B05B3BF4B}" type="slidenum">
              <a:rPr lang="zh-CN" altLang="en-US" smtClean="0"/>
              <a:t>‹#›</a:t>
            </a:fld>
            <a:endParaRPr lang="zh-CN" altLang="en-US"/>
          </a:p>
        </p:txBody>
      </p:sp>
    </p:spTree>
    <p:extLst>
      <p:ext uri="{BB962C8B-B14F-4D97-AF65-F5344CB8AC3E}">
        <p14:creationId xmlns:p14="http://schemas.microsoft.com/office/powerpoint/2010/main" val="3831377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55C4724-7F04-4CDB-93C8-442B05B3BF4B}" type="slidenum">
              <a:rPr lang="zh-CN" altLang="en-US" smtClean="0"/>
              <a:t>9</a:t>
            </a:fld>
            <a:endParaRPr lang="zh-CN" altLang="en-US"/>
          </a:p>
        </p:txBody>
      </p:sp>
    </p:spTree>
    <p:extLst>
      <p:ext uri="{BB962C8B-B14F-4D97-AF65-F5344CB8AC3E}">
        <p14:creationId xmlns:p14="http://schemas.microsoft.com/office/powerpoint/2010/main" val="17824290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55C4724-7F04-4CDB-93C8-442B05B3BF4B}" type="slidenum">
              <a:rPr lang="zh-CN" altLang="en-US" smtClean="0"/>
              <a:t>10</a:t>
            </a:fld>
            <a:endParaRPr lang="zh-CN" altLang="en-US"/>
          </a:p>
        </p:txBody>
      </p:sp>
    </p:spTree>
    <p:extLst>
      <p:ext uri="{BB962C8B-B14F-4D97-AF65-F5344CB8AC3E}">
        <p14:creationId xmlns:p14="http://schemas.microsoft.com/office/powerpoint/2010/main" val="3676038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FDB8DB8-1775-4072-8A34-DCFB216D5579}" type="datetimeFigureOut">
              <a:rPr lang="en-US" smtClean="0"/>
              <a:pPr/>
              <a:t>6/9/2020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3453371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DB8DB8-1775-4072-8A34-DCFB216D5579}" type="datetimeFigureOut">
              <a:rPr lang="en-US" smtClean="0"/>
              <a:pPr/>
              <a:t>6/9/2020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343565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DB8DB8-1775-4072-8A34-DCFB216D5579}" type="datetimeFigureOut">
              <a:rPr lang="en-US" smtClean="0"/>
              <a:pPr/>
              <a:t>6/9/2020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2576346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DB8DB8-1775-4072-8A34-DCFB216D5579}" type="datetimeFigureOut">
              <a:rPr lang="en-US" smtClean="0"/>
              <a:pPr/>
              <a:t>6/9/2020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4159940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DB8DB8-1775-4072-8A34-DCFB216D5579}" type="datetimeFigureOut">
              <a:rPr lang="en-US" smtClean="0"/>
              <a:pPr/>
              <a:t>6/9/2020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833995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FDB8DB8-1775-4072-8A34-DCFB216D5579}" type="datetimeFigureOut">
              <a:rPr lang="en-US" smtClean="0"/>
              <a:pPr/>
              <a:t>6/9/2020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2880541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FDB8DB8-1775-4072-8A34-DCFB216D5579}" type="datetimeFigureOut">
              <a:rPr lang="en-US" smtClean="0"/>
              <a:pPr/>
              <a:t>6/9/2020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1188083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FDB8DB8-1775-4072-8A34-DCFB216D5579}" type="datetimeFigureOut">
              <a:rPr lang="en-US" smtClean="0"/>
              <a:pPr/>
              <a:t>6/9/2020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501722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DB8DB8-1775-4072-8A34-DCFB216D5579}" type="datetimeFigureOut">
              <a:rPr lang="en-US" smtClean="0"/>
              <a:pPr/>
              <a:t>6/9/2020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535629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FDB8DB8-1775-4072-8A34-DCFB216D5579}" type="datetimeFigureOut">
              <a:rPr lang="en-US" smtClean="0"/>
              <a:pPr/>
              <a:t>6/9/2020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1696392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FDB8DB8-1775-4072-8A34-DCFB216D5579}" type="datetimeFigureOut">
              <a:rPr lang="en-US" smtClean="0"/>
              <a:pPr/>
              <a:t>6/9/2020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2208216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DB8DB8-1775-4072-8A34-DCFB216D5579}" type="datetimeFigureOut">
              <a:rPr lang="en-US" smtClean="0"/>
              <a:pPr/>
              <a:t>6/9/2020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10680512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178" y="2272825"/>
            <a:ext cx="9358604" cy="2387600"/>
          </a:xfrm>
        </p:spPr>
        <p:txBody>
          <a:bodyPr anchor="ctr">
            <a:normAutofit/>
          </a:bodyPr>
          <a:lstStyle/>
          <a:p>
            <a:r>
              <a:rPr lang="en-US" altLang="zh-CN" sz="4800" dirty="0"/>
              <a:t>WF </a:t>
            </a:r>
            <a:r>
              <a:rPr lang="en-US" sz="4800" dirty="0"/>
              <a:t>on</a:t>
            </a:r>
            <a:r>
              <a:rPr lang="en-GB" altLang="zh-CN" sz="4800" dirty="0"/>
              <a:t> </a:t>
            </a:r>
            <a:r>
              <a:rPr lang="en-US" altLang="zh-CN" sz="4800" dirty="0" smtClean="0"/>
              <a:t>remaining issues for TS38.101-1 and TS38.101-3 for NR V2X</a:t>
            </a:r>
            <a:endParaRPr lang="en-US" sz="4800" dirty="0"/>
          </a:p>
        </p:txBody>
      </p:sp>
      <p:sp>
        <p:nvSpPr>
          <p:cNvPr id="3" name="Subtitle 2"/>
          <p:cNvSpPr>
            <a:spLocks noGrp="1"/>
          </p:cNvSpPr>
          <p:nvPr>
            <p:ph type="subTitle" idx="1"/>
          </p:nvPr>
        </p:nvSpPr>
        <p:spPr>
          <a:xfrm>
            <a:off x="1472485" y="4660425"/>
            <a:ext cx="9144000" cy="1280160"/>
          </a:xfrm>
        </p:spPr>
        <p:txBody>
          <a:bodyPr anchor="ctr">
            <a:normAutofit/>
          </a:bodyPr>
          <a:lstStyle/>
          <a:p>
            <a:r>
              <a:rPr lang="en-US" altLang="zh-CN" sz="2800" dirty="0" smtClean="0"/>
              <a:t>LG Electronics, Huawei, </a:t>
            </a:r>
            <a:r>
              <a:rPr lang="en-US" altLang="zh-CN" sz="2800" dirty="0" err="1" smtClean="0"/>
              <a:t>HiSilicon</a:t>
            </a:r>
            <a:r>
              <a:rPr lang="en-US" altLang="zh-CN" sz="2800" dirty="0" smtClean="0"/>
              <a:t>, CATT</a:t>
            </a:r>
            <a:endParaRPr lang="en-US" sz="2800" dirty="0"/>
          </a:p>
        </p:txBody>
      </p:sp>
      <p:sp>
        <p:nvSpPr>
          <p:cNvPr id="4" name="Rectangle 3"/>
          <p:cNvSpPr>
            <a:spLocks noChangeArrowheads="1"/>
          </p:cNvSpPr>
          <p:nvPr/>
        </p:nvSpPr>
        <p:spPr bwMode="auto">
          <a:xfrm>
            <a:off x="655320" y="342900"/>
            <a:ext cx="10942320"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SimSun" panose="02010600030101010101" pitchFamily="2" charset="-122"/>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SimSun" panose="02010600030101010101" pitchFamily="2" charset="-122"/>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SimSun" panose="02010600030101010101" pitchFamily="2" charset="-122"/>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9pPr>
          </a:lstStyle>
          <a:p>
            <a:pPr>
              <a:buNone/>
            </a:pPr>
            <a:r>
              <a:rPr lang="en-US" altLang="sv-SE" sz="2400" b="1" dirty="0">
                <a:cs typeface="Arial" panose="020B0604020202020204" pitchFamily="34" charset="0"/>
              </a:rPr>
              <a:t>3GPP TSG-RAN WG4</a:t>
            </a:r>
            <a:r>
              <a:rPr lang="en-GB" altLang="zh-CN" sz="2400" b="1" dirty="0" smtClean="0"/>
              <a:t>#9</a:t>
            </a:r>
            <a:r>
              <a:rPr lang="en-US" altLang="zh-CN" sz="2400" b="1" dirty="0"/>
              <a:t>5</a:t>
            </a:r>
            <a:r>
              <a:rPr lang="en-US" altLang="zh-CN" sz="2400" b="1" dirty="0" smtClean="0"/>
              <a:t>-e</a:t>
            </a:r>
            <a:r>
              <a:rPr lang="en-US" altLang="sv-SE" sz="2400" b="1" dirty="0" smtClean="0">
                <a:cs typeface="Arial" panose="020B0604020202020204" pitchFamily="34" charset="0"/>
              </a:rPr>
              <a:t> </a:t>
            </a:r>
            <a:r>
              <a:rPr lang="en-US" altLang="sv-SE" sz="2400" b="1" dirty="0">
                <a:cs typeface="Arial" panose="020B0604020202020204" pitchFamily="34" charset="0"/>
              </a:rPr>
              <a:t>Meeting                                                            </a:t>
            </a:r>
            <a:r>
              <a:rPr lang="en-US" altLang="sv-SE" sz="2400" b="1" dirty="0" smtClean="0">
                <a:cs typeface="Arial" panose="020B0604020202020204" pitchFamily="34" charset="0"/>
              </a:rPr>
              <a:t>  R4-2009168</a:t>
            </a:r>
            <a:endParaRPr lang="sv-SE" altLang="sv-SE" sz="2400" b="1" dirty="0">
              <a:cs typeface="Arial" panose="020B0604020202020204" pitchFamily="34" charset="0"/>
            </a:endParaRPr>
          </a:p>
          <a:p>
            <a:pPr>
              <a:buNone/>
            </a:pPr>
            <a:r>
              <a:rPr lang="en-US" altLang="zh-CN" sz="2400" b="1" dirty="0"/>
              <a:t>Electronic Meeting, </a:t>
            </a:r>
            <a:r>
              <a:rPr lang="en-US" altLang="zh-CN" sz="2400" b="1" dirty="0" smtClean="0"/>
              <a:t>25</a:t>
            </a:r>
            <a:r>
              <a:rPr lang="en-US" altLang="zh-CN" sz="2400" b="1" baseline="30000" dirty="0" smtClean="0"/>
              <a:t>th</a:t>
            </a:r>
            <a:r>
              <a:rPr lang="en-US" altLang="zh-CN" sz="2400" b="1" dirty="0" smtClean="0"/>
              <a:t> M</a:t>
            </a:r>
            <a:r>
              <a:rPr lang="en-US" altLang="ko-KR" sz="2400" b="1" dirty="0" smtClean="0"/>
              <a:t>ay</a:t>
            </a:r>
            <a:r>
              <a:rPr lang="ko-KR" altLang="en-US" sz="2400" b="1" smtClean="0"/>
              <a:t> </a:t>
            </a:r>
            <a:r>
              <a:rPr lang="en-US" altLang="zh-CN" sz="2400" b="1" dirty="0" smtClean="0"/>
              <a:t> </a:t>
            </a:r>
            <a:r>
              <a:rPr lang="en-US" altLang="zh-CN" sz="2400" b="1" dirty="0"/>
              <a:t>– </a:t>
            </a:r>
            <a:r>
              <a:rPr lang="en-US" altLang="zh-CN" sz="2400" b="1" dirty="0" smtClean="0"/>
              <a:t>05</a:t>
            </a:r>
            <a:r>
              <a:rPr lang="en-US" altLang="zh-CN" sz="2400" b="1" baseline="30000" dirty="0" smtClean="0"/>
              <a:t>th</a:t>
            </a:r>
            <a:r>
              <a:rPr lang="en-US" altLang="zh-CN" sz="2400" b="1" dirty="0" smtClean="0"/>
              <a:t> June, </a:t>
            </a:r>
            <a:r>
              <a:rPr lang="en-US" altLang="zh-CN" sz="2400" b="1" dirty="0"/>
              <a:t>2020</a:t>
            </a:r>
            <a:endParaRPr lang="sv-SE" altLang="sv-SE" sz="2400" b="1" dirty="0">
              <a:cs typeface="Arial" panose="020B0604020202020204" pitchFamily="34" charset="0"/>
            </a:endParaRPr>
          </a:p>
        </p:txBody>
      </p:sp>
    </p:spTree>
    <p:extLst>
      <p:ext uri="{BB962C8B-B14F-4D97-AF65-F5344CB8AC3E}">
        <p14:creationId xmlns:p14="http://schemas.microsoft.com/office/powerpoint/2010/main" val="41689124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5625" y="458967"/>
            <a:ext cx="9870463" cy="743110"/>
          </a:xfrm>
        </p:spPr>
        <p:txBody>
          <a:bodyPr>
            <a:normAutofit/>
          </a:bodyPr>
          <a:lstStyle/>
          <a:p>
            <a:pPr algn="ctr"/>
            <a:r>
              <a:rPr lang="en-US" dirty="0" smtClean="0"/>
              <a:t>WF5: </a:t>
            </a:r>
            <a:r>
              <a:rPr lang="en-US" altLang="ko-KR" dirty="0"/>
              <a:t>“General part in </a:t>
            </a:r>
            <a:r>
              <a:rPr lang="en-US" altLang="ko-KR" dirty="0" smtClean="0"/>
              <a:t>TS”</a:t>
            </a:r>
            <a:endParaRPr lang="en-US" dirty="0"/>
          </a:p>
        </p:txBody>
      </p:sp>
      <p:sp>
        <p:nvSpPr>
          <p:cNvPr id="4" name="Content Placeholder 3"/>
          <p:cNvSpPr>
            <a:spLocks noGrp="1"/>
          </p:cNvSpPr>
          <p:nvPr>
            <p:ph idx="1"/>
          </p:nvPr>
        </p:nvSpPr>
        <p:spPr>
          <a:xfrm>
            <a:off x="382772" y="1325365"/>
            <a:ext cx="11270512" cy="5409971"/>
          </a:xfrm>
        </p:spPr>
        <p:txBody>
          <a:bodyPr>
            <a:normAutofit/>
          </a:bodyPr>
          <a:lstStyle/>
          <a:p>
            <a:pPr marL="365760" indent="-365760">
              <a:lnSpc>
                <a:spcPct val="100000"/>
              </a:lnSpc>
              <a:spcBef>
                <a:spcPts val="600"/>
              </a:spcBef>
              <a:spcAft>
                <a:spcPts val="600"/>
              </a:spcAft>
            </a:pPr>
            <a:r>
              <a:rPr lang="en-US" altLang="zh-CN" dirty="0" smtClean="0"/>
              <a:t>RAN4 will further discuss how to specify the general part for NR V2X UE as follow in next RAN4 meeting. </a:t>
            </a:r>
            <a:endParaRPr lang="en-US" altLang="ko-KR" dirty="0"/>
          </a:p>
          <a:p>
            <a:pPr lvl="1">
              <a:buFont typeface="Wingdings" panose="05000000000000000000" pitchFamily="2" charset="2"/>
              <a:buChar char="§"/>
            </a:pPr>
            <a:r>
              <a:rPr lang="en-GB" altLang="ko-KR" dirty="0"/>
              <a:t>Option 1 </a:t>
            </a:r>
            <a:endParaRPr lang="en-US" altLang="ko-KR" dirty="0"/>
          </a:p>
          <a:p>
            <a:pPr lvl="2">
              <a:buFont typeface="Wingdings" panose="05000000000000000000" pitchFamily="2" charset="2"/>
              <a:buChar char="ü"/>
            </a:pPr>
            <a:r>
              <a:rPr lang="en-GB" altLang="ko-KR" dirty="0"/>
              <a:t>General requirements apply to V2X (suffix E) unless otherwise stated</a:t>
            </a:r>
            <a:r>
              <a:rPr lang="en-US" altLang="ko-KR" dirty="0"/>
              <a:t>, so V2X requirements (suffix E) are written only when the requirement differs from the general. This eliminates suffix E clauses.</a:t>
            </a:r>
          </a:p>
          <a:p>
            <a:pPr lvl="1">
              <a:buFont typeface="Wingdings" panose="05000000000000000000" pitchFamily="2" charset="2"/>
              <a:buChar char="§"/>
            </a:pPr>
            <a:r>
              <a:rPr lang="en-GB" altLang="ko-KR" dirty="0"/>
              <a:t>Option 2</a:t>
            </a:r>
          </a:p>
          <a:p>
            <a:pPr lvl="2"/>
            <a:r>
              <a:rPr lang="en-US" altLang="ko-KR" dirty="0"/>
              <a:t>For pedestrian-V2X UEs, both the general core requirements and suffix E core requirements apply</a:t>
            </a:r>
          </a:p>
          <a:p>
            <a:pPr lvl="2"/>
            <a:r>
              <a:rPr lang="en-US" altLang="ko-KR" dirty="0"/>
              <a:t>For vehicular UEs supporting the only the NR-V2X </a:t>
            </a:r>
            <a:r>
              <a:rPr lang="en-US" altLang="ko-KR" dirty="0" err="1"/>
              <a:t>sidelink</a:t>
            </a:r>
            <a:r>
              <a:rPr lang="en-US" altLang="ko-KR" dirty="0"/>
              <a:t>, the suffix E core requirements apply</a:t>
            </a:r>
          </a:p>
          <a:p>
            <a:pPr lvl="2"/>
            <a:r>
              <a:rPr lang="en-US" altLang="ko-KR" dirty="0"/>
              <a:t>Note: At this time the terms ‘vehicular UE’ and ‘pedestrian UE’ have not been defined in the requirements section of the TR, however we anticipate in future this may change.</a:t>
            </a:r>
          </a:p>
          <a:p>
            <a:pPr lvl="0"/>
            <a:r>
              <a:rPr lang="en-US" altLang="ko-KR" dirty="0" smtClean="0"/>
              <a:t>WF5: </a:t>
            </a:r>
            <a:r>
              <a:rPr lang="en-US" altLang="ko-KR" dirty="0" smtClean="0"/>
              <a:t>Based </a:t>
            </a:r>
            <a:r>
              <a:rPr lang="en-US" altLang="ko-KR" dirty="0"/>
              <a:t>on the RAN4 agreements, the TS38.101-1 could be revised in next RAN4 meeting. </a:t>
            </a:r>
            <a:endParaRPr lang="en-US" altLang="ko-KR" sz="2900" dirty="0"/>
          </a:p>
          <a:p>
            <a:pPr marL="365760" indent="-365760">
              <a:lnSpc>
                <a:spcPct val="100000"/>
              </a:lnSpc>
              <a:spcBef>
                <a:spcPts val="600"/>
              </a:spcBef>
              <a:spcAft>
                <a:spcPts val="600"/>
              </a:spcAft>
            </a:pPr>
            <a:endParaRPr lang="en-US" altLang="zh-CN" dirty="0" smtClean="0"/>
          </a:p>
          <a:p>
            <a:pPr marL="365760" indent="-365760"/>
            <a:endParaRPr lang="en-US" altLang="zh-CN" dirty="0"/>
          </a:p>
        </p:txBody>
      </p:sp>
    </p:spTree>
    <p:extLst>
      <p:ext uri="{BB962C8B-B14F-4D97-AF65-F5344CB8AC3E}">
        <p14:creationId xmlns:p14="http://schemas.microsoft.com/office/powerpoint/2010/main" val="999657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10782"/>
          </a:xfrm>
        </p:spPr>
        <p:txBody>
          <a:bodyPr/>
          <a:lstStyle/>
          <a:p>
            <a:pPr algn="ctr"/>
            <a:r>
              <a:rPr lang="en-US" dirty="0" smtClean="0"/>
              <a:t>Backgroun</a:t>
            </a:r>
            <a:r>
              <a:rPr lang="en-US" altLang="zh-CN" dirty="0" smtClean="0"/>
              <a:t>d in TS38.101-1</a:t>
            </a:r>
            <a:endParaRPr lang="en-US" dirty="0"/>
          </a:p>
        </p:txBody>
      </p:sp>
      <p:sp>
        <p:nvSpPr>
          <p:cNvPr id="4" name="Content Placeholder 3"/>
          <p:cNvSpPr>
            <a:spLocks noGrp="1"/>
          </p:cNvSpPr>
          <p:nvPr>
            <p:ph idx="1"/>
          </p:nvPr>
        </p:nvSpPr>
        <p:spPr>
          <a:xfrm>
            <a:off x="297707" y="1690688"/>
            <a:ext cx="11622648" cy="5046995"/>
          </a:xfrm>
        </p:spPr>
        <p:txBody>
          <a:bodyPr>
            <a:normAutofit/>
          </a:bodyPr>
          <a:lstStyle/>
          <a:p>
            <a:r>
              <a:rPr lang="en-US" altLang="ko-KR" sz="2600" dirty="0"/>
              <a:t>Most companies would like to complete the NR V2X WI in this meeting to add the NR V2X WI feature in ITU submission. </a:t>
            </a:r>
          </a:p>
          <a:p>
            <a:r>
              <a:rPr lang="en-GB" altLang="zh-CN" sz="2600" dirty="0" smtClean="0"/>
              <a:t>However, still open issues are listed as follow</a:t>
            </a:r>
          </a:p>
          <a:p>
            <a:pPr lvl="1">
              <a:buFont typeface="Wingdings" panose="05000000000000000000" pitchFamily="2" charset="2"/>
              <a:buChar char="§"/>
            </a:pPr>
            <a:r>
              <a:rPr lang="en-GB" altLang="zh-CN" sz="2200" dirty="0" smtClean="0"/>
              <a:t>In </a:t>
            </a:r>
            <a:r>
              <a:rPr lang="en-US" altLang="zh-CN" sz="2200" dirty="0"/>
              <a:t>WF (R4-2008439), A-MPR for </a:t>
            </a:r>
            <a:r>
              <a:rPr lang="en-US" altLang="ko-KR" sz="2200" dirty="0"/>
              <a:t>PSSCH/PSCCH with NS_52</a:t>
            </a:r>
            <a:r>
              <a:rPr lang="en-US" altLang="zh-CN" sz="2200" dirty="0"/>
              <a:t> was not decided.</a:t>
            </a:r>
          </a:p>
          <a:p>
            <a:pPr lvl="1">
              <a:buFont typeface="Wingdings" panose="05000000000000000000" pitchFamily="2" charset="2"/>
              <a:buChar char="§"/>
            </a:pPr>
            <a:r>
              <a:rPr lang="en-US" altLang="ko-KR" sz="2200" dirty="0"/>
              <a:t>In WF (R4-2008440), A-MPR for simultaneous PSFCH for 2 regional regulation were not decided.</a:t>
            </a:r>
          </a:p>
          <a:p>
            <a:pPr lvl="1">
              <a:buFont typeface="Wingdings" panose="05000000000000000000" pitchFamily="2" charset="2"/>
              <a:buChar char="§"/>
            </a:pPr>
            <a:r>
              <a:rPr lang="en-US" altLang="ko-KR" sz="2200" dirty="0"/>
              <a:t>In WF (R4-2008441), A-MPR for S-SSB with NS_33 was not decided.</a:t>
            </a:r>
          </a:p>
          <a:p>
            <a:pPr lvl="1">
              <a:buFont typeface="Wingdings" panose="05000000000000000000" pitchFamily="2" charset="2"/>
              <a:buChar char="§"/>
            </a:pPr>
            <a:r>
              <a:rPr lang="en-US" altLang="ko-KR" sz="2200" dirty="0"/>
              <a:t>In WF (R4-2008446), “General part in TS” is still open how to specify the NR V2X UE RF </a:t>
            </a:r>
            <a:r>
              <a:rPr lang="en-US" altLang="ko-KR" sz="2200" dirty="0" smtClean="0"/>
              <a:t>requirements.</a:t>
            </a:r>
            <a:endParaRPr lang="en-US" altLang="ko-KR" sz="2200" dirty="0"/>
          </a:p>
          <a:p>
            <a:pPr lvl="1">
              <a:buFont typeface="Wingdings" panose="05000000000000000000" pitchFamily="2" charset="2"/>
              <a:buChar char="§"/>
            </a:pPr>
            <a:r>
              <a:rPr lang="en-US" altLang="ko-KR" sz="2200" dirty="0"/>
              <a:t>In draft CR (R4-2008450), there are still existed [ </a:t>
            </a:r>
            <a:r>
              <a:rPr lang="en-US" altLang="ko-KR" sz="2200" dirty="0" smtClean="0"/>
              <a:t>] in REFSENS and Max. input levels, </a:t>
            </a:r>
            <a:r>
              <a:rPr lang="en-US" altLang="ko-KR" sz="2200" dirty="0"/>
              <a:t>FFS and Annex </a:t>
            </a:r>
            <a:r>
              <a:rPr lang="en-US" altLang="ko-KR" sz="2200" dirty="0" err="1" smtClean="0"/>
              <a:t>A.x.x</a:t>
            </a:r>
            <a:r>
              <a:rPr lang="en-US" altLang="ko-KR" sz="2200" dirty="0" smtClean="0"/>
              <a:t>.</a:t>
            </a:r>
            <a:endParaRPr lang="en-US" altLang="ko-KR" sz="2200" dirty="0"/>
          </a:p>
          <a:p>
            <a:pPr marL="0" indent="0">
              <a:buNone/>
            </a:pPr>
            <a:endParaRPr lang="en-US" altLang="ko-KR" sz="2600" dirty="0"/>
          </a:p>
        </p:txBody>
      </p:sp>
    </p:spTree>
    <p:extLst>
      <p:ext uri="{BB962C8B-B14F-4D97-AF65-F5344CB8AC3E}">
        <p14:creationId xmlns:p14="http://schemas.microsoft.com/office/powerpoint/2010/main" val="3214404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10782"/>
          </a:xfrm>
        </p:spPr>
        <p:txBody>
          <a:bodyPr/>
          <a:lstStyle/>
          <a:p>
            <a:pPr algn="ctr"/>
            <a:r>
              <a:rPr lang="en-US" dirty="0" smtClean="0"/>
              <a:t>Backgroun</a:t>
            </a:r>
            <a:r>
              <a:rPr lang="en-US" altLang="zh-CN" dirty="0" smtClean="0"/>
              <a:t>d in TS38.101-3</a:t>
            </a:r>
            <a:endParaRPr lang="en-US" dirty="0"/>
          </a:p>
        </p:txBody>
      </p:sp>
      <p:sp>
        <p:nvSpPr>
          <p:cNvPr id="4" name="Content Placeholder 3"/>
          <p:cNvSpPr>
            <a:spLocks noGrp="1"/>
          </p:cNvSpPr>
          <p:nvPr>
            <p:ph idx="1"/>
          </p:nvPr>
        </p:nvSpPr>
        <p:spPr>
          <a:xfrm>
            <a:off x="297707" y="1690688"/>
            <a:ext cx="11622648" cy="5046995"/>
          </a:xfrm>
        </p:spPr>
        <p:txBody>
          <a:bodyPr>
            <a:normAutofit/>
          </a:bodyPr>
          <a:lstStyle/>
          <a:p>
            <a:r>
              <a:rPr lang="en-GB" altLang="ko-KR" sz="3200" dirty="0" smtClean="0"/>
              <a:t>Open issues for con-current operation</a:t>
            </a:r>
          </a:p>
          <a:p>
            <a:pPr lvl="1">
              <a:buFont typeface="Wingdings" panose="05000000000000000000" pitchFamily="2" charset="2"/>
              <a:buChar char="§"/>
            </a:pPr>
            <a:r>
              <a:rPr lang="en-GB" altLang="ko-KR" dirty="0"/>
              <a:t>General part: Con-current operation definition</a:t>
            </a:r>
          </a:p>
          <a:p>
            <a:pPr lvl="1">
              <a:buFont typeface="Wingdings" panose="05000000000000000000" pitchFamily="2" charset="2"/>
              <a:buChar char="§"/>
            </a:pPr>
            <a:r>
              <a:rPr lang="en-US" dirty="0"/>
              <a:t>Output power dynamics</a:t>
            </a:r>
          </a:p>
          <a:p>
            <a:pPr lvl="2">
              <a:buFont typeface="Wingdings" panose="05000000000000000000" pitchFamily="2" charset="2"/>
              <a:buChar char="ü"/>
            </a:pPr>
            <a:r>
              <a:rPr lang="en-US" dirty="0" smtClean="0"/>
              <a:t>Intra-band </a:t>
            </a:r>
            <a:r>
              <a:rPr lang="en-US" dirty="0"/>
              <a:t>Switching </a:t>
            </a:r>
            <a:r>
              <a:rPr lang="en-US" dirty="0" smtClean="0"/>
              <a:t>time : [150us]</a:t>
            </a:r>
          </a:p>
          <a:p>
            <a:pPr lvl="2">
              <a:buFont typeface="Wingdings" panose="05000000000000000000" pitchFamily="2" charset="2"/>
              <a:buChar char="ü"/>
            </a:pPr>
            <a:r>
              <a:rPr lang="en-US" dirty="0"/>
              <a:t>Switching period </a:t>
            </a:r>
            <a:r>
              <a:rPr lang="en-US" dirty="0" smtClean="0"/>
              <a:t>position: Two options</a:t>
            </a:r>
          </a:p>
          <a:p>
            <a:pPr lvl="1">
              <a:buFont typeface="Wingdings" panose="05000000000000000000" pitchFamily="2" charset="2"/>
              <a:buChar char="§"/>
            </a:pPr>
            <a:r>
              <a:rPr lang="en-US" altLang="ko-KR" dirty="0" smtClean="0"/>
              <a:t>Delta </a:t>
            </a:r>
            <a:r>
              <a:rPr lang="en-US" altLang="ko-KR" dirty="0"/>
              <a:t>Rib for </a:t>
            </a:r>
            <a:r>
              <a:rPr lang="en-US" altLang="ko-KR" dirty="0" smtClean="0"/>
              <a:t>V2X_20_n38</a:t>
            </a:r>
          </a:p>
          <a:p>
            <a:pPr lvl="2">
              <a:buFont typeface="Wingdings" panose="05000000000000000000" pitchFamily="2" charset="2"/>
              <a:buChar char="ü"/>
            </a:pPr>
            <a:r>
              <a:rPr lang="en-US" dirty="0"/>
              <a:t>FFS on Delta Rib in B20 by 3rd harmonic problem into n38</a:t>
            </a:r>
          </a:p>
          <a:p>
            <a:pPr lvl="2">
              <a:buFont typeface="Wingdings" panose="05000000000000000000" pitchFamily="2" charset="2"/>
              <a:buChar char="§"/>
            </a:pPr>
            <a:endParaRPr lang="en-US" altLang="ko-KR" dirty="0"/>
          </a:p>
          <a:p>
            <a:pPr marL="457200" lvl="1" indent="0">
              <a:buNone/>
            </a:pPr>
            <a:r>
              <a:rPr lang="en-US" altLang="ko-KR" dirty="0"/>
              <a:t>Note: options of the open issues are recorded in WF </a:t>
            </a:r>
            <a:r>
              <a:rPr lang="en-US" altLang="ko-KR" dirty="0" smtClean="0"/>
              <a:t>R4-2008451, these options will be further discussed in next RAN4 meeting. </a:t>
            </a:r>
            <a:endParaRPr lang="en-US" altLang="ko-KR" dirty="0"/>
          </a:p>
        </p:txBody>
      </p:sp>
    </p:spTree>
    <p:extLst>
      <p:ext uri="{BB962C8B-B14F-4D97-AF65-F5344CB8AC3E}">
        <p14:creationId xmlns:p14="http://schemas.microsoft.com/office/powerpoint/2010/main" val="3499426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5625" y="458967"/>
            <a:ext cx="9870463" cy="743110"/>
          </a:xfrm>
        </p:spPr>
        <p:txBody>
          <a:bodyPr/>
          <a:lstStyle/>
          <a:p>
            <a:pPr algn="ctr"/>
            <a:r>
              <a:rPr lang="en-US" dirty="0" smtClean="0"/>
              <a:t>WF1: NR V2X completion in RAN4 #95e</a:t>
            </a:r>
            <a:endParaRPr lang="en-US" dirty="0"/>
          </a:p>
        </p:txBody>
      </p:sp>
      <p:sp>
        <p:nvSpPr>
          <p:cNvPr id="3" name="내용 개체 틀 2"/>
          <p:cNvSpPr>
            <a:spLocks noGrp="1"/>
          </p:cNvSpPr>
          <p:nvPr>
            <p:ph idx="1"/>
          </p:nvPr>
        </p:nvSpPr>
        <p:spPr>
          <a:xfrm>
            <a:off x="756510" y="1713593"/>
            <a:ext cx="10706943" cy="4642601"/>
          </a:xfrm>
        </p:spPr>
        <p:txBody>
          <a:bodyPr/>
          <a:lstStyle/>
          <a:p>
            <a:pPr marL="459000" indent="-457200">
              <a:lnSpc>
                <a:spcPct val="100000"/>
              </a:lnSpc>
              <a:spcBef>
                <a:spcPts val="400"/>
              </a:spcBef>
              <a:spcAft>
                <a:spcPts val="400"/>
              </a:spcAft>
            </a:pPr>
            <a:r>
              <a:rPr lang="en-US" altLang="ko-KR" dirty="0" smtClean="0"/>
              <a:t>For </a:t>
            </a:r>
            <a:r>
              <a:rPr lang="en-US" altLang="ko-KR" dirty="0"/>
              <a:t>the remaining open </a:t>
            </a:r>
            <a:r>
              <a:rPr lang="en-US" altLang="ko-KR" dirty="0" smtClean="0"/>
              <a:t>issues of NR V2X WI, RAN4 specify the RF requirements with majority view.</a:t>
            </a:r>
          </a:p>
          <a:p>
            <a:pPr marL="459000" indent="-457200">
              <a:lnSpc>
                <a:spcPct val="100000"/>
              </a:lnSpc>
              <a:spcBef>
                <a:spcPts val="400"/>
              </a:spcBef>
              <a:spcAft>
                <a:spcPts val="400"/>
              </a:spcAft>
            </a:pPr>
            <a:r>
              <a:rPr lang="en-US" altLang="ko-KR" dirty="0" smtClean="0"/>
              <a:t>The proposed solution will be captured in TS38.101-1 and TS38.101-3 to complete NR V2X WI.</a:t>
            </a:r>
          </a:p>
          <a:p>
            <a:pPr marL="916200" lvl="1" indent="-457200">
              <a:lnSpc>
                <a:spcPct val="100000"/>
              </a:lnSpc>
              <a:spcBef>
                <a:spcPts val="400"/>
              </a:spcBef>
              <a:spcAft>
                <a:spcPts val="400"/>
              </a:spcAft>
              <a:buFont typeface="Wingdings" panose="05000000000000000000" pitchFamily="2" charset="2"/>
              <a:buChar char="§"/>
            </a:pPr>
            <a:r>
              <a:rPr lang="en-US" altLang="ko-KR" dirty="0" smtClean="0"/>
              <a:t>Remove [ ], FFS, TBD and Editor note</a:t>
            </a:r>
          </a:p>
          <a:p>
            <a:pPr marL="916200" lvl="1" indent="-457200">
              <a:lnSpc>
                <a:spcPct val="100000"/>
              </a:lnSpc>
              <a:spcBef>
                <a:spcPts val="400"/>
              </a:spcBef>
              <a:spcAft>
                <a:spcPts val="400"/>
              </a:spcAft>
              <a:buFont typeface="Wingdings" panose="05000000000000000000" pitchFamily="2" charset="2"/>
              <a:buChar char="§"/>
            </a:pPr>
            <a:r>
              <a:rPr lang="en-US" altLang="ko-KR" dirty="0" smtClean="0"/>
              <a:t>Reference measurement channel is FFS </a:t>
            </a:r>
            <a:r>
              <a:rPr lang="en-US" altLang="ko-KR" dirty="0" smtClean="0">
                <a:sym typeface="Wingdings" panose="05000000000000000000" pitchFamily="2" charset="2"/>
              </a:rPr>
              <a:t> </a:t>
            </a:r>
            <a:r>
              <a:rPr lang="en-US" altLang="ko-KR" dirty="0"/>
              <a:t>Reference measurement channel is </a:t>
            </a:r>
            <a:r>
              <a:rPr lang="en-US" altLang="ko-KR" dirty="0" smtClean="0"/>
              <a:t>A.8 </a:t>
            </a:r>
          </a:p>
          <a:p>
            <a:pPr marL="459000" indent="-457200">
              <a:lnSpc>
                <a:spcPct val="100000"/>
              </a:lnSpc>
              <a:spcBef>
                <a:spcPts val="400"/>
              </a:spcBef>
              <a:spcAft>
                <a:spcPts val="400"/>
              </a:spcAft>
            </a:pPr>
            <a:r>
              <a:rPr lang="en-US" altLang="zh-CN" dirty="0" smtClean="0"/>
              <a:t>All of listed open issues in the WF, RAN4 will revisit in next RAN4 meeting with technical discussion paper. </a:t>
            </a:r>
          </a:p>
          <a:p>
            <a:pPr marL="916200" lvl="1" indent="-457200">
              <a:lnSpc>
                <a:spcPct val="100000"/>
              </a:lnSpc>
              <a:spcBef>
                <a:spcPts val="400"/>
              </a:spcBef>
              <a:spcAft>
                <a:spcPts val="400"/>
              </a:spcAft>
            </a:pPr>
            <a:endParaRPr lang="en-US" altLang="ko-KR" dirty="0"/>
          </a:p>
          <a:p>
            <a:pPr marL="801900" lvl="1" indent="-342900">
              <a:lnSpc>
                <a:spcPct val="100000"/>
              </a:lnSpc>
              <a:spcBef>
                <a:spcPts val="400"/>
              </a:spcBef>
              <a:spcAft>
                <a:spcPts val="400"/>
              </a:spcAft>
              <a:buFont typeface="Wingdings" panose="05000000000000000000" pitchFamily="2" charset="2"/>
              <a:buChar char="§"/>
            </a:pPr>
            <a:endParaRPr lang="en-US" altLang="ko-KR" dirty="0"/>
          </a:p>
          <a:p>
            <a:pPr marL="459000" indent="-457200">
              <a:lnSpc>
                <a:spcPct val="100000"/>
              </a:lnSpc>
              <a:spcBef>
                <a:spcPts val="400"/>
              </a:spcBef>
              <a:spcAft>
                <a:spcPts val="400"/>
              </a:spcAft>
            </a:pPr>
            <a:endParaRPr lang="en-US" altLang="ko-KR" dirty="0" smtClean="0"/>
          </a:p>
        </p:txBody>
      </p:sp>
    </p:spTree>
    <p:extLst>
      <p:ext uri="{BB962C8B-B14F-4D97-AF65-F5344CB8AC3E}">
        <p14:creationId xmlns:p14="http://schemas.microsoft.com/office/powerpoint/2010/main" val="3841415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5625" y="458967"/>
            <a:ext cx="9870463" cy="743110"/>
          </a:xfrm>
        </p:spPr>
        <p:txBody>
          <a:bodyPr>
            <a:normAutofit fontScale="90000"/>
          </a:bodyPr>
          <a:lstStyle/>
          <a:p>
            <a:pPr algn="ctr"/>
            <a:r>
              <a:rPr lang="en-US" dirty="0" smtClean="0"/>
              <a:t>WF2-1: A-MPR for NR V2X UE in TS38.101-1</a:t>
            </a:r>
            <a:endParaRPr lang="en-US" dirty="0"/>
          </a:p>
        </p:txBody>
      </p:sp>
      <p:sp>
        <p:nvSpPr>
          <p:cNvPr id="3" name="내용 개체 틀 2"/>
          <p:cNvSpPr>
            <a:spLocks noGrp="1"/>
          </p:cNvSpPr>
          <p:nvPr>
            <p:ph idx="1"/>
          </p:nvPr>
        </p:nvSpPr>
        <p:spPr>
          <a:xfrm>
            <a:off x="756510" y="1575364"/>
            <a:ext cx="10706943" cy="4642601"/>
          </a:xfrm>
        </p:spPr>
        <p:txBody>
          <a:bodyPr/>
          <a:lstStyle/>
          <a:p>
            <a:pPr marL="459000" indent="-457200">
              <a:lnSpc>
                <a:spcPct val="100000"/>
              </a:lnSpc>
              <a:spcBef>
                <a:spcPts val="400"/>
              </a:spcBef>
              <a:spcAft>
                <a:spcPts val="400"/>
              </a:spcAft>
            </a:pPr>
            <a:r>
              <a:rPr lang="en-US" altLang="zh-CN" dirty="0" smtClean="0"/>
              <a:t>WF 2-1: A-MPR </a:t>
            </a:r>
            <a:r>
              <a:rPr lang="en-US" altLang="zh-CN" dirty="0"/>
              <a:t>for </a:t>
            </a:r>
            <a:r>
              <a:rPr lang="en-US" altLang="ko-KR" dirty="0"/>
              <a:t>PSSCH/PSCCH with NS_52</a:t>
            </a:r>
            <a:r>
              <a:rPr lang="en-US" altLang="zh-CN" dirty="0"/>
              <a:t> </a:t>
            </a:r>
            <a:endParaRPr lang="en-US" altLang="zh-CN" dirty="0" smtClean="0"/>
          </a:p>
          <a:p>
            <a:pPr marL="916200" lvl="1" indent="-457200">
              <a:lnSpc>
                <a:spcPct val="100000"/>
              </a:lnSpc>
              <a:spcBef>
                <a:spcPts val="400"/>
              </a:spcBef>
              <a:spcAft>
                <a:spcPts val="400"/>
              </a:spcAft>
            </a:pPr>
            <a:endParaRPr lang="en-US" altLang="ko-KR" dirty="0"/>
          </a:p>
          <a:p>
            <a:pPr marL="801900" lvl="1" indent="-342900">
              <a:lnSpc>
                <a:spcPct val="100000"/>
              </a:lnSpc>
              <a:spcBef>
                <a:spcPts val="400"/>
              </a:spcBef>
              <a:spcAft>
                <a:spcPts val="400"/>
              </a:spcAft>
              <a:buFont typeface="Wingdings" panose="05000000000000000000" pitchFamily="2" charset="2"/>
              <a:buChar char="§"/>
            </a:pPr>
            <a:endParaRPr lang="en-US" altLang="ko-KR" dirty="0"/>
          </a:p>
          <a:p>
            <a:pPr marL="459000" indent="-457200">
              <a:lnSpc>
                <a:spcPct val="100000"/>
              </a:lnSpc>
              <a:spcBef>
                <a:spcPts val="400"/>
              </a:spcBef>
              <a:spcAft>
                <a:spcPts val="400"/>
              </a:spcAft>
            </a:pPr>
            <a:endParaRPr lang="en-US" altLang="ko-KR" dirty="0" smtClean="0"/>
          </a:p>
        </p:txBody>
      </p:sp>
      <p:graphicFrame>
        <p:nvGraphicFramePr>
          <p:cNvPr id="9" name="표 8"/>
          <p:cNvGraphicFramePr>
            <a:graphicFrameLocks noGrp="1"/>
          </p:cNvGraphicFramePr>
          <p:nvPr>
            <p:extLst>
              <p:ext uri="{D42A27DB-BD31-4B8C-83A1-F6EECF244321}">
                <p14:modId xmlns:p14="http://schemas.microsoft.com/office/powerpoint/2010/main" val="2152198907"/>
              </p:ext>
            </p:extLst>
          </p:nvPr>
        </p:nvGraphicFramePr>
        <p:xfrm>
          <a:off x="1992320" y="2402183"/>
          <a:ext cx="7738711" cy="2781702"/>
        </p:xfrm>
        <a:graphic>
          <a:graphicData uri="http://schemas.openxmlformats.org/drawingml/2006/table">
            <a:tbl>
              <a:tblPr firstRow="1" firstCol="1" bandRow="1"/>
              <a:tblGrid>
                <a:gridCol w="1625998"/>
                <a:gridCol w="1331311"/>
                <a:gridCol w="1517326"/>
                <a:gridCol w="1632038"/>
                <a:gridCol w="1632038"/>
              </a:tblGrid>
              <a:tr h="347713">
                <a:tc rowSpan="2">
                  <a:txBody>
                    <a:bodyPr/>
                    <a:lstStyle/>
                    <a:p>
                      <a:pPr algn="ctr">
                        <a:spcAft>
                          <a:spcPts val="600"/>
                        </a:spcAft>
                      </a:pPr>
                      <a:r>
                        <a:rPr lang="en-GB" sz="1400" b="1" dirty="0">
                          <a:effectLst/>
                          <a:latin typeface="Arial" panose="020B0604020202020204" pitchFamily="34" charset="0"/>
                          <a:ea typeface="SimSun" panose="02010600030101010101" pitchFamily="2" charset="-122"/>
                          <a:cs typeface="Arial" panose="020B0604020202020204" pitchFamily="34" charset="0"/>
                        </a:rPr>
                        <a:t>Carrier frequency(MHz)</a:t>
                      </a:r>
                      <a:endParaRPr lang="ko-KR" sz="1400" dirty="0">
                        <a:effectLst/>
                        <a:latin typeface="Arial" panose="020B0604020202020204" pitchFamily="34" charset="0"/>
                        <a:ea typeface="맑은 고딕" panose="020B0503020000020004" pitchFamily="50" charset="-127"/>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600"/>
                        </a:spcAft>
                      </a:pPr>
                      <a:r>
                        <a:rPr lang="en-GB" sz="1400" b="1">
                          <a:effectLst/>
                          <a:latin typeface="Arial" panose="020B0604020202020204" pitchFamily="34" charset="0"/>
                          <a:ea typeface="SimSun" panose="02010600030101010101" pitchFamily="2" charset="-122"/>
                          <a:cs typeface="Arial" panose="020B0604020202020204" pitchFamily="34" charset="0"/>
                        </a:rPr>
                        <a:t>Modulation</a:t>
                      </a:r>
                      <a:endParaRPr lang="ko-KR" sz="1400">
                        <a:effectLst/>
                        <a:latin typeface="Arial" panose="020B0604020202020204" pitchFamily="34" charset="0"/>
                        <a:ea typeface="맑은 고딕" panose="020B0503020000020004" pitchFamily="50" charset="-127"/>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spcAft>
                          <a:spcPts val="600"/>
                        </a:spcAft>
                      </a:pPr>
                      <a:r>
                        <a:rPr lang="en-GB" sz="1400" b="1">
                          <a:effectLst/>
                          <a:latin typeface="Arial" panose="020B0604020202020204" pitchFamily="34" charset="0"/>
                          <a:ea typeface="SimSun" panose="02010600030101010101" pitchFamily="2" charset="-122"/>
                          <a:cs typeface="Arial" panose="020B0604020202020204" pitchFamily="34" charset="0"/>
                        </a:rPr>
                        <a:t>A-MPR(dB)</a:t>
                      </a:r>
                      <a:endParaRPr lang="ko-KR" sz="1400">
                        <a:effectLst/>
                        <a:latin typeface="Arial" panose="020B0604020202020204" pitchFamily="34" charset="0"/>
                        <a:ea typeface="맑은 고딕" panose="020B0503020000020004" pitchFamily="50" charset="-127"/>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r>
              <a:tr h="695424">
                <a:tc vMerge="1">
                  <a:txBody>
                    <a:bodyPr/>
                    <a:lstStyle/>
                    <a:p>
                      <a:pPr latinLnBrk="1"/>
                      <a:endParaRPr lang="ko-KR" altLang="en-US"/>
                    </a:p>
                  </a:txBody>
                  <a:tcPr/>
                </a:tc>
                <a:tc vMerge="1">
                  <a:txBody>
                    <a:bodyPr/>
                    <a:lstStyle/>
                    <a:p>
                      <a:pPr latinLnBrk="1"/>
                      <a:endParaRPr lang="ko-KR" altLang="en-US"/>
                    </a:p>
                  </a:txBody>
                  <a:tcPr/>
                </a:tc>
                <a:tc>
                  <a:txBody>
                    <a:bodyPr/>
                    <a:lstStyle/>
                    <a:p>
                      <a:pPr algn="ctr">
                        <a:spcAft>
                          <a:spcPts val="600"/>
                        </a:spcAft>
                      </a:pPr>
                      <a:r>
                        <a:rPr lang="en-GB" sz="1400" b="1" dirty="0" smtClean="0">
                          <a:effectLst/>
                          <a:latin typeface="Arial" panose="020B0604020202020204" pitchFamily="34" charset="0"/>
                          <a:ea typeface="SimSun" panose="02010600030101010101" pitchFamily="2" charset="-122"/>
                          <a:cs typeface="Arial" panose="020B0604020202020204" pitchFamily="34" charset="0"/>
                        </a:rPr>
                        <a:t>Region 1</a:t>
                      </a:r>
                      <a:endParaRPr lang="ko-KR" sz="1400">
                        <a:effectLst/>
                        <a:latin typeface="Arial" panose="020B0604020202020204" pitchFamily="34" charset="0"/>
                        <a:ea typeface="맑은 고딕" panose="020B0503020000020004" pitchFamily="50" charset="-127"/>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en-GB" sz="1400" b="1" dirty="0" smtClean="0">
                          <a:effectLst/>
                          <a:latin typeface="Arial" panose="020B0604020202020204" pitchFamily="34" charset="0"/>
                          <a:ea typeface="SimSun" panose="02010600030101010101" pitchFamily="2" charset="-122"/>
                          <a:cs typeface="Arial" panose="020B0604020202020204" pitchFamily="34" charset="0"/>
                        </a:rPr>
                        <a:t>Region 2</a:t>
                      </a:r>
                      <a:endParaRPr lang="ko-KR" sz="1400">
                        <a:effectLst/>
                        <a:latin typeface="Arial" panose="020B0604020202020204" pitchFamily="34" charset="0"/>
                        <a:ea typeface="맑은 고딕" panose="020B0503020000020004" pitchFamily="50" charset="-127"/>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en-GB" sz="1400" b="1" dirty="0" smtClean="0">
                          <a:effectLst/>
                          <a:latin typeface="Arial" panose="020B0604020202020204" pitchFamily="34" charset="0"/>
                          <a:ea typeface="SimSun" panose="02010600030101010101" pitchFamily="2" charset="-122"/>
                          <a:cs typeface="Arial" panose="020B0604020202020204" pitchFamily="34" charset="0"/>
                        </a:rPr>
                        <a:t>Region 3</a:t>
                      </a:r>
                      <a:endParaRPr lang="ko-KR" sz="1400">
                        <a:effectLst/>
                        <a:latin typeface="Arial" panose="020B0604020202020204" pitchFamily="34" charset="0"/>
                        <a:ea typeface="맑은 고딕" panose="020B0503020000020004" pitchFamily="50" charset="-127"/>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7713">
                <a:tc rowSpan="4">
                  <a:txBody>
                    <a:bodyPr/>
                    <a:lstStyle/>
                    <a:p>
                      <a:pPr algn="ctr">
                        <a:spcAft>
                          <a:spcPts val="600"/>
                        </a:spcAft>
                      </a:pPr>
                      <a:r>
                        <a:rPr lang="en-GB" sz="1400" dirty="0">
                          <a:effectLst/>
                          <a:latin typeface="Arial" panose="020B0604020202020204" pitchFamily="34" charset="0"/>
                          <a:ea typeface="SimSun" panose="02010600030101010101" pitchFamily="2" charset="-122"/>
                          <a:cs typeface="Arial" panose="020B0604020202020204" pitchFamily="34" charset="0"/>
                        </a:rPr>
                        <a:t>5885</a:t>
                      </a:r>
                      <a:endParaRPr lang="ko-KR" sz="1400">
                        <a:effectLst/>
                        <a:latin typeface="Arial" panose="020B0604020202020204" pitchFamily="34" charset="0"/>
                        <a:ea typeface="맑은 고딕" panose="020B0503020000020004" pitchFamily="50" charset="-127"/>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en-GB" sz="1400">
                          <a:effectLst/>
                          <a:latin typeface="Arial" panose="020B0604020202020204" pitchFamily="34" charset="0"/>
                          <a:ea typeface="SimSun" panose="02010600030101010101" pitchFamily="2" charset="-122"/>
                          <a:cs typeface="Arial" panose="020B0604020202020204" pitchFamily="34" charset="0"/>
                        </a:rPr>
                        <a:t>QPSK</a:t>
                      </a:r>
                      <a:endParaRPr lang="ko-KR" sz="1400">
                        <a:effectLst/>
                        <a:latin typeface="Arial" panose="020B0604020202020204" pitchFamily="34" charset="0"/>
                        <a:ea typeface="맑은 고딕" panose="020B0503020000020004" pitchFamily="50" charset="-127"/>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a:spcAft>
                          <a:spcPts val="600"/>
                        </a:spcAft>
                      </a:pPr>
                      <a:r>
                        <a:rPr lang="en-GB" sz="1400" dirty="0">
                          <a:effectLst/>
                          <a:latin typeface="Arial" panose="020B0604020202020204" pitchFamily="34" charset="0"/>
                          <a:ea typeface="SimSun" panose="02010600030101010101" pitchFamily="2" charset="-122"/>
                          <a:cs typeface="Arial" panose="020B0604020202020204" pitchFamily="34" charset="0"/>
                        </a:rPr>
                        <a:t>≤ </a:t>
                      </a:r>
                      <a:r>
                        <a:rPr lang="en-GB" sz="1400" dirty="0" smtClean="0">
                          <a:effectLst/>
                          <a:latin typeface="Arial" panose="020B0604020202020204" pitchFamily="34" charset="0"/>
                          <a:ea typeface="SimSun" panose="02010600030101010101" pitchFamily="2" charset="-122"/>
                          <a:cs typeface="Arial" panose="020B0604020202020204" pitchFamily="34" charset="0"/>
                        </a:rPr>
                        <a:t>(10.0 </a:t>
                      </a:r>
                      <a:r>
                        <a:rPr lang="en-GB" sz="1400" dirty="0">
                          <a:effectLst/>
                          <a:latin typeface="Arial" panose="020B0604020202020204" pitchFamily="34" charset="0"/>
                          <a:ea typeface="SimSun" panose="02010600030101010101" pitchFamily="2" charset="-122"/>
                          <a:cs typeface="Arial" panose="020B0604020202020204" pitchFamily="34" charset="0"/>
                        </a:rPr>
                        <a:t>+ Δ</a:t>
                      </a:r>
                      <a:r>
                        <a:rPr lang="en-GB" sz="1400" baseline="30000" dirty="0">
                          <a:effectLst/>
                          <a:latin typeface="Arial" panose="020B0604020202020204" pitchFamily="34" charset="0"/>
                          <a:ea typeface="SimSun" panose="02010600030101010101" pitchFamily="2" charset="-122"/>
                          <a:cs typeface="Arial" panose="020B0604020202020204" pitchFamily="34" charset="0"/>
                        </a:rPr>
                        <a:t>Note1</a:t>
                      </a:r>
                      <a:r>
                        <a:rPr lang="en-GB" sz="1400" dirty="0">
                          <a:effectLst/>
                          <a:latin typeface="Arial" panose="020B0604020202020204" pitchFamily="34" charset="0"/>
                          <a:ea typeface="SimSun" panose="02010600030101010101" pitchFamily="2" charset="-122"/>
                          <a:cs typeface="Arial" panose="020B0604020202020204" pitchFamily="34" charset="0"/>
                        </a:rPr>
                        <a:t>)</a:t>
                      </a:r>
                      <a:endParaRPr lang="ko-KR" sz="1400">
                        <a:effectLst/>
                        <a:latin typeface="Arial" panose="020B0604020202020204" pitchFamily="34" charset="0"/>
                        <a:ea typeface="맑은 고딕" panose="020B0503020000020004" pitchFamily="50" charset="-127"/>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en-GB" sz="1400" dirty="0" smtClean="0">
                          <a:effectLst/>
                          <a:latin typeface="Arial" panose="020B0604020202020204" pitchFamily="34" charset="0"/>
                          <a:ea typeface="SimSun" panose="02010600030101010101" pitchFamily="2" charset="-122"/>
                          <a:cs typeface="Arial" panose="020B0604020202020204" pitchFamily="34" charset="0"/>
                        </a:rPr>
                        <a:t>≤ 8.0</a:t>
                      </a:r>
                      <a:endParaRPr lang="ko-KR" sz="1400">
                        <a:effectLst/>
                        <a:latin typeface="Arial" panose="020B0604020202020204" pitchFamily="34" charset="0"/>
                        <a:ea typeface="맑은 고딕" panose="020B0503020000020004" pitchFamily="50" charset="-127"/>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en-GB" sz="1400" dirty="0" smtClean="0">
                          <a:solidFill>
                            <a:schemeClr val="tx1"/>
                          </a:solidFill>
                          <a:effectLst/>
                          <a:latin typeface="Arial" panose="020B0604020202020204" pitchFamily="34" charset="0"/>
                          <a:ea typeface="SimSun" panose="02010600030101010101" pitchFamily="2" charset="-122"/>
                          <a:cs typeface="Arial" panose="020B0604020202020204" pitchFamily="34" charset="0"/>
                        </a:rPr>
                        <a:t>≤ 5.5</a:t>
                      </a:r>
                      <a:endParaRPr lang="ko-KR" sz="1400">
                        <a:solidFill>
                          <a:schemeClr val="tx1"/>
                        </a:solidFill>
                        <a:effectLst/>
                        <a:latin typeface="Arial" panose="020B0604020202020204" pitchFamily="34" charset="0"/>
                        <a:ea typeface="맑은 고딕" panose="020B0503020000020004" pitchFamily="50" charset="-127"/>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7713">
                <a:tc vMerge="1">
                  <a:txBody>
                    <a:bodyPr/>
                    <a:lstStyle/>
                    <a:p>
                      <a:pPr latinLnBrk="1"/>
                      <a:endParaRPr lang="ko-KR" altLang="en-US"/>
                    </a:p>
                  </a:txBody>
                  <a:tcPr/>
                </a:tc>
                <a:tc>
                  <a:txBody>
                    <a:bodyPr/>
                    <a:lstStyle/>
                    <a:p>
                      <a:pPr algn="ctr">
                        <a:spcAft>
                          <a:spcPts val="600"/>
                        </a:spcAft>
                      </a:pPr>
                      <a:r>
                        <a:rPr lang="en-GB" sz="1400">
                          <a:effectLst/>
                          <a:latin typeface="Arial" panose="020B0604020202020204" pitchFamily="34" charset="0"/>
                          <a:ea typeface="SimSun" panose="02010600030101010101" pitchFamily="2" charset="-122"/>
                          <a:cs typeface="Arial" panose="020B0604020202020204" pitchFamily="34" charset="0"/>
                        </a:rPr>
                        <a:t>16QAM</a:t>
                      </a:r>
                      <a:endParaRPr lang="ko-KR" sz="1400">
                        <a:effectLst/>
                        <a:latin typeface="Arial" panose="020B0604020202020204" pitchFamily="34" charset="0"/>
                        <a:ea typeface="맑은 고딕" panose="020B0503020000020004" pitchFamily="50" charset="-127"/>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a:spcAft>
                          <a:spcPts val="600"/>
                        </a:spcAft>
                      </a:pPr>
                      <a:r>
                        <a:rPr lang="en-GB" sz="1400" dirty="0" smtClean="0">
                          <a:effectLst/>
                          <a:latin typeface="Arial" panose="020B0604020202020204" pitchFamily="34" charset="0"/>
                          <a:ea typeface="SimSun" panose="02010600030101010101" pitchFamily="2" charset="-122"/>
                          <a:cs typeface="Arial" panose="020B0604020202020204" pitchFamily="34" charset="0"/>
                        </a:rPr>
                        <a:t>≤ 8.0</a:t>
                      </a:r>
                      <a:endParaRPr lang="ko-KR" sz="1400">
                        <a:effectLst/>
                        <a:latin typeface="Arial" panose="020B0604020202020204" pitchFamily="34" charset="0"/>
                        <a:ea typeface="맑은 고딕" panose="020B0503020000020004" pitchFamily="50" charset="-127"/>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en-GB" sz="1400" dirty="0" smtClean="0">
                          <a:solidFill>
                            <a:schemeClr val="tx1"/>
                          </a:solidFill>
                          <a:effectLst/>
                          <a:latin typeface="Arial" panose="020B0604020202020204" pitchFamily="34" charset="0"/>
                          <a:ea typeface="SimSun" panose="02010600030101010101" pitchFamily="2" charset="-122"/>
                          <a:cs typeface="Arial" panose="020B0604020202020204" pitchFamily="34" charset="0"/>
                        </a:rPr>
                        <a:t>≤ 5.5</a:t>
                      </a:r>
                      <a:endParaRPr lang="ko-KR" sz="1400">
                        <a:solidFill>
                          <a:schemeClr val="tx1"/>
                        </a:solidFill>
                        <a:effectLst/>
                        <a:latin typeface="Arial" panose="020B0604020202020204" pitchFamily="34" charset="0"/>
                        <a:ea typeface="맑은 고딕" panose="020B0503020000020004" pitchFamily="50" charset="-127"/>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7713">
                <a:tc vMerge="1">
                  <a:txBody>
                    <a:bodyPr/>
                    <a:lstStyle/>
                    <a:p>
                      <a:pPr latinLnBrk="1"/>
                      <a:endParaRPr lang="ko-KR" altLang="en-US"/>
                    </a:p>
                  </a:txBody>
                  <a:tcPr/>
                </a:tc>
                <a:tc>
                  <a:txBody>
                    <a:bodyPr/>
                    <a:lstStyle/>
                    <a:p>
                      <a:pPr algn="ctr">
                        <a:spcAft>
                          <a:spcPts val="600"/>
                        </a:spcAft>
                      </a:pPr>
                      <a:r>
                        <a:rPr lang="en-GB" sz="1400">
                          <a:effectLst/>
                          <a:latin typeface="Arial" panose="020B0604020202020204" pitchFamily="34" charset="0"/>
                          <a:ea typeface="SimSun" panose="02010600030101010101" pitchFamily="2" charset="-122"/>
                          <a:cs typeface="Arial" panose="020B0604020202020204" pitchFamily="34" charset="0"/>
                        </a:rPr>
                        <a:t>64QAM</a:t>
                      </a:r>
                      <a:endParaRPr lang="ko-KR" sz="1400">
                        <a:effectLst/>
                        <a:latin typeface="Arial" panose="020B0604020202020204" pitchFamily="34" charset="0"/>
                        <a:ea typeface="맑은 고딕" panose="020B0503020000020004" pitchFamily="50" charset="-127"/>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a:spcAft>
                          <a:spcPts val="600"/>
                        </a:spcAft>
                      </a:pPr>
                      <a:r>
                        <a:rPr lang="en-GB" sz="1400" dirty="0" smtClean="0">
                          <a:effectLst/>
                          <a:latin typeface="Arial" panose="020B0604020202020204" pitchFamily="34" charset="0"/>
                          <a:ea typeface="SimSun" panose="02010600030101010101" pitchFamily="2" charset="-122"/>
                          <a:cs typeface="Arial" panose="020B0604020202020204" pitchFamily="34" charset="0"/>
                        </a:rPr>
                        <a:t>≤ 8.5</a:t>
                      </a:r>
                      <a:endParaRPr lang="ko-KR" sz="1400">
                        <a:effectLst/>
                        <a:latin typeface="Arial" panose="020B0604020202020204" pitchFamily="34" charset="0"/>
                        <a:ea typeface="맑은 고딕" panose="020B0503020000020004" pitchFamily="50" charset="-127"/>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en-GB" sz="1400" dirty="0" smtClean="0">
                          <a:solidFill>
                            <a:schemeClr val="tx1"/>
                          </a:solidFill>
                          <a:effectLst/>
                          <a:latin typeface="Arial" panose="020B0604020202020204" pitchFamily="34" charset="0"/>
                          <a:ea typeface="SimSun" panose="02010600030101010101" pitchFamily="2" charset="-122"/>
                          <a:cs typeface="Arial" panose="020B0604020202020204" pitchFamily="34" charset="0"/>
                        </a:rPr>
                        <a:t>≤ 5.5</a:t>
                      </a:r>
                      <a:endParaRPr lang="ko-KR" sz="1400">
                        <a:solidFill>
                          <a:schemeClr val="tx1"/>
                        </a:solidFill>
                        <a:effectLst/>
                        <a:latin typeface="Arial" panose="020B0604020202020204" pitchFamily="34" charset="0"/>
                        <a:ea typeface="맑은 고딕" panose="020B0503020000020004" pitchFamily="50" charset="-127"/>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7713">
                <a:tc vMerge="1">
                  <a:txBody>
                    <a:bodyPr/>
                    <a:lstStyle/>
                    <a:p>
                      <a:pPr latinLnBrk="1"/>
                      <a:endParaRPr lang="ko-KR" altLang="en-US"/>
                    </a:p>
                  </a:txBody>
                  <a:tcPr/>
                </a:tc>
                <a:tc>
                  <a:txBody>
                    <a:bodyPr/>
                    <a:lstStyle/>
                    <a:p>
                      <a:pPr algn="ctr">
                        <a:spcAft>
                          <a:spcPts val="600"/>
                        </a:spcAft>
                      </a:pPr>
                      <a:r>
                        <a:rPr lang="en-GB" sz="1400">
                          <a:effectLst/>
                          <a:latin typeface="Arial" panose="020B0604020202020204" pitchFamily="34" charset="0"/>
                          <a:ea typeface="SimSun" panose="02010600030101010101" pitchFamily="2" charset="-122"/>
                          <a:cs typeface="Arial" panose="020B0604020202020204" pitchFamily="34" charset="0"/>
                        </a:rPr>
                        <a:t>256QAM</a:t>
                      </a:r>
                      <a:endParaRPr lang="ko-KR" sz="1400">
                        <a:effectLst/>
                        <a:latin typeface="Arial" panose="020B0604020202020204" pitchFamily="34" charset="0"/>
                        <a:ea typeface="맑은 고딕" panose="020B0503020000020004" pitchFamily="50" charset="-127"/>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a:spcAft>
                          <a:spcPts val="600"/>
                        </a:spcAft>
                      </a:pPr>
                      <a:r>
                        <a:rPr lang="en-GB" sz="1400" dirty="0" smtClean="0">
                          <a:effectLst/>
                          <a:latin typeface="Arial" panose="020B0604020202020204" pitchFamily="34" charset="0"/>
                          <a:ea typeface="SimSun" panose="02010600030101010101" pitchFamily="2" charset="-122"/>
                          <a:cs typeface="Arial" panose="020B0604020202020204" pitchFamily="34" charset="0"/>
                        </a:rPr>
                        <a:t>≤ 8.5</a:t>
                      </a:r>
                      <a:endParaRPr lang="ko-KR" sz="1400">
                        <a:effectLst/>
                        <a:latin typeface="Arial" panose="020B0604020202020204" pitchFamily="34" charset="0"/>
                        <a:ea typeface="맑은 고딕" panose="020B0503020000020004" pitchFamily="50" charset="-127"/>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en-GB" sz="1400" dirty="0" smtClean="0">
                          <a:effectLst/>
                          <a:latin typeface="Arial" panose="020B0604020202020204" pitchFamily="34" charset="0"/>
                          <a:ea typeface="SimSun" panose="02010600030101010101" pitchFamily="2" charset="-122"/>
                          <a:cs typeface="Arial" panose="020B0604020202020204" pitchFamily="34" charset="0"/>
                        </a:rPr>
                        <a:t>≤ 6.0</a:t>
                      </a:r>
                      <a:endParaRPr lang="ko-KR" sz="1400">
                        <a:effectLst/>
                        <a:latin typeface="Arial" panose="020B0604020202020204" pitchFamily="34" charset="0"/>
                        <a:ea typeface="맑은 고딕" panose="020B0503020000020004" pitchFamily="50" charset="-127"/>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7713">
                <a:tc gridSpan="5">
                  <a:txBody>
                    <a:bodyPr/>
                    <a:lstStyle/>
                    <a:p>
                      <a:pPr algn="just">
                        <a:spcAft>
                          <a:spcPts val="600"/>
                        </a:spcAft>
                      </a:pPr>
                      <a:r>
                        <a:rPr lang="en-GB" sz="1400" dirty="0">
                          <a:effectLst/>
                          <a:latin typeface="Arial" panose="020B0604020202020204" pitchFamily="34" charset="0"/>
                          <a:ea typeface="SimSun" panose="02010600030101010101" pitchFamily="2" charset="-122"/>
                          <a:cs typeface="Arial" panose="020B0604020202020204" pitchFamily="34" charset="0"/>
                        </a:rPr>
                        <a:t>Note1: Δ is 0, 3, and 5 for 60kHz, 30kHz, and 15kHz SCS, respectively. </a:t>
                      </a:r>
                      <a:endParaRPr lang="ko-KR" sz="1400" dirty="0">
                        <a:effectLst/>
                        <a:latin typeface="Arial" panose="020B0604020202020204" pitchFamily="34" charset="0"/>
                        <a:ea typeface="맑은 고딕" panose="020B0503020000020004" pitchFamily="50" charset="-127"/>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bl>
          </a:graphicData>
        </a:graphic>
      </p:graphicFrame>
    </p:spTree>
    <p:extLst>
      <p:ext uri="{BB962C8B-B14F-4D97-AF65-F5344CB8AC3E}">
        <p14:creationId xmlns:p14="http://schemas.microsoft.com/office/powerpoint/2010/main" val="2517695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5625" y="458967"/>
            <a:ext cx="9870463" cy="743110"/>
          </a:xfrm>
        </p:spPr>
        <p:txBody>
          <a:bodyPr>
            <a:normAutofit fontScale="90000"/>
          </a:bodyPr>
          <a:lstStyle/>
          <a:p>
            <a:pPr algn="ctr"/>
            <a:r>
              <a:rPr lang="en-US" dirty="0" smtClean="0"/>
              <a:t>WF2-2: </a:t>
            </a:r>
            <a:r>
              <a:rPr lang="en-US" altLang="ko-KR" dirty="0"/>
              <a:t>A-MPR for NR V2X </a:t>
            </a:r>
            <a:r>
              <a:rPr lang="en-US" altLang="ko-KR" dirty="0" smtClean="0"/>
              <a:t>UE </a:t>
            </a:r>
            <a:r>
              <a:rPr lang="en-US" altLang="ko-KR" dirty="0"/>
              <a:t>in TS38.101-1</a:t>
            </a:r>
            <a:endParaRPr lang="en-US" dirty="0"/>
          </a:p>
        </p:txBody>
      </p:sp>
      <p:sp>
        <p:nvSpPr>
          <p:cNvPr id="3" name="내용 개체 틀 2"/>
          <p:cNvSpPr>
            <a:spLocks noGrp="1"/>
          </p:cNvSpPr>
          <p:nvPr>
            <p:ph idx="1"/>
          </p:nvPr>
        </p:nvSpPr>
        <p:spPr>
          <a:xfrm>
            <a:off x="756510" y="1329068"/>
            <a:ext cx="10706943" cy="5124893"/>
          </a:xfrm>
        </p:spPr>
        <p:txBody>
          <a:bodyPr>
            <a:normAutofit/>
          </a:bodyPr>
          <a:lstStyle/>
          <a:p>
            <a:pPr marL="230400" lvl="1" indent="-457200">
              <a:lnSpc>
                <a:spcPct val="100000"/>
              </a:lnSpc>
              <a:spcBef>
                <a:spcPts val="400"/>
              </a:spcBef>
              <a:spcAft>
                <a:spcPts val="400"/>
              </a:spcAft>
            </a:pPr>
            <a:r>
              <a:rPr lang="en-US" altLang="ko-KR" sz="2800" dirty="0" smtClean="0"/>
              <a:t>WF 2-2-1: </a:t>
            </a:r>
            <a:r>
              <a:rPr lang="en-US" altLang="zh-CN" sz="2800" dirty="0" smtClean="0"/>
              <a:t>A-MPR</a:t>
            </a:r>
            <a:r>
              <a:rPr lang="en-US" altLang="ko-KR" sz="2800" dirty="0" smtClean="0"/>
              <a:t> </a:t>
            </a:r>
            <a:r>
              <a:rPr lang="en-US" altLang="ko-KR" sz="2800" dirty="0"/>
              <a:t>for simultaneous PSFCH </a:t>
            </a:r>
            <a:r>
              <a:rPr lang="en-US" altLang="ko-KR" sz="2800" dirty="0" smtClean="0"/>
              <a:t>with NS_33</a:t>
            </a:r>
          </a:p>
          <a:p>
            <a:pPr marL="916200" lvl="1" indent="-457200">
              <a:lnSpc>
                <a:spcPct val="100000"/>
              </a:lnSpc>
              <a:spcBef>
                <a:spcPts val="400"/>
              </a:spcBef>
              <a:spcAft>
                <a:spcPts val="400"/>
              </a:spcAft>
            </a:pPr>
            <a:endParaRPr lang="en-US" altLang="zh-CN" sz="2800" dirty="0"/>
          </a:p>
          <a:p>
            <a:pPr marL="916200" lvl="1" indent="-457200">
              <a:lnSpc>
                <a:spcPct val="100000"/>
              </a:lnSpc>
              <a:spcBef>
                <a:spcPts val="400"/>
              </a:spcBef>
              <a:spcAft>
                <a:spcPts val="400"/>
              </a:spcAft>
            </a:pPr>
            <a:endParaRPr lang="en-US" altLang="zh-CN" sz="2800" dirty="0" smtClean="0"/>
          </a:p>
          <a:p>
            <a:pPr marL="916200" lvl="1" indent="-457200">
              <a:lnSpc>
                <a:spcPct val="100000"/>
              </a:lnSpc>
              <a:spcBef>
                <a:spcPts val="400"/>
              </a:spcBef>
              <a:spcAft>
                <a:spcPts val="400"/>
              </a:spcAft>
            </a:pPr>
            <a:endParaRPr lang="en-US" altLang="ko-KR" sz="2800" dirty="0" smtClean="0"/>
          </a:p>
          <a:p>
            <a:pPr marL="916200" lvl="1" indent="-457200">
              <a:lnSpc>
                <a:spcPct val="100000"/>
              </a:lnSpc>
              <a:spcBef>
                <a:spcPts val="400"/>
              </a:spcBef>
              <a:spcAft>
                <a:spcPts val="400"/>
              </a:spcAft>
            </a:pPr>
            <a:endParaRPr lang="en-US" altLang="ko-KR" dirty="0"/>
          </a:p>
          <a:p>
            <a:pPr marL="459000" lvl="1" indent="0">
              <a:lnSpc>
                <a:spcPct val="100000"/>
              </a:lnSpc>
              <a:spcBef>
                <a:spcPts val="400"/>
              </a:spcBef>
              <a:spcAft>
                <a:spcPts val="400"/>
              </a:spcAft>
              <a:buNone/>
            </a:pPr>
            <a:endParaRPr lang="en-US" altLang="ko-KR" sz="2000" dirty="0" smtClean="0"/>
          </a:p>
          <a:p>
            <a:pPr marL="459000" lvl="1" indent="0">
              <a:lnSpc>
                <a:spcPct val="100000"/>
              </a:lnSpc>
              <a:spcBef>
                <a:spcPts val="400"/>
              </a:spcBef>
              <a:spcAft>
                <a:spcPts val="400"/>
              </a:spcAft>
              <a:buNone/>
            </a:pPr>
            <a:endParaRPr lang="en-US" altLang="ko-KR" dirty="0" smtClean="0"/>
          </a:p>
          <a:p>
            <a:pPr marL="230400" lvl="1" indent="-457200">
              <a:lnSpc>
                <a:spcPct val="100000"/>
              </a:lnSpc>
              <a:spcBef>
                <a:spcPts val="400"/>
              </a:spcBef>
              <a:spcAft>
                <a:spcPts val="400"/>
              </a:spcAft>
            </a:pPr>
            <a:r>
              <a:rPr lang="en-US" altLang="ko-KR" sz="2800" dirty="0"/>
              <a:t>WF </a:t>
            </a:r>
            <a:r>
              <a:rPr lang="en-US" altLang="ko-KR" sz="2800" dirty="0" smtClean="0"/>
              <a:t>2-2-2: </a:t>
            </a:r>
            <a:r>
              <a:rPr lang="en-US" altLang="zh-CN" sz="2800" dirty="0"/>
              <a:t>A-MPR</a:t>
            </a:r>
            <a:r>
              <a:rPr lang="en-US" altLang="ko-KR" sz="2800" dirty="0"/>
              <a:t> for simultaneous PSFCH with NS_52</a:t>
            </a:r>
            <a:endParaRPr lang="en-US" altLang="zh-CN" sz="2800" dirty="0"/>
          </a:p>
          <a:p>
            <a:pPr marL="916200" lvl="1" indent="-457200">
              <a:lnSpc>
                <a:spcPct val="100000"/>
              </a:lnSpc>
              <a:spcBef>
                <a:spcPts val="400"/>
              </a:spcBef>
              <a:spcAft>
                <a:spcPts val="400"/>
              </a:spcAft>
            </a:pPr>
            <a:endParaRPr lang="en-US" altLang="zh-CN" dirty="0"/>
          </a:p>
          <a:p>
            <a:pPr marL="916200" lvl="1" indent="-457200">
              <a:lnSpc>
                <a:spcPct val="100000"/>
              </a:lnSpc>
              <a:spcBef>
                <a:spcPts val="400"/>
              </a:spcBef>
              <a:spcAft>
                <a:spcPts val="400"/>
              </a:spcAft>
            </a:pPr>
            <a:endParaRPr lang="en-US" altLang="zh-CN" dirty="0" smtClean="0"/>
          </a:p>
          <a:p>
            <a:pPr marL="916200" lvl="1" indent="-457200">
              <a:lnSpc>
                <a:spcPct val="100000"/>
              </a:lnSpc>
              <a:spcBef>
                <a:spcPts val="400"/>
              </a:spcBef>
              <a:spcAft>
                <a:spcPts val="400"/>
              </a:spcAft>
            </a:pPr>
            <a:endParaRPr lang="en-US" altLang="ko-KR" dirty="0"/>
          </a:p>
          <a:p>
            <a:pPr marL="801900" lvl="1" indent="-342900">
              <a:lnSpc>
                <a:spcPct val="100000"/>
              </a:lnSpc>
              <a:spcBef>
                <a:spcPts val="400"/>
              </a:spcBef>
              <a:spcAft>
                <a:spcPts val="400"/>
              </a:spcAft>
              <a:buFont typeface="Wingdings" panose="05000000000000000000" pitchFamily="2" charset="2"/>
              <a:buChar char="§"/>
            </a:pPr>
            <a:endParaRPr lang="en-US" altLang="ko-KR" dirty="0"/>
          </a:p>
          <a:p>
            <a:pPr marL="459000" indent="-457200">
              <a:lnSpc>
                <a:spcPct val="100000"/>
              </a:lnSpc>
              <a:spcBef>
                <a:spcPts val="400"/>
              </a:spcBef>
              <a:spcAft>
                <a:spcPts val="400"/>
              </a:spcAft>
            </a:pPr>
            <a:endParaRPr lang="en-US" altLang="ko-KR" dirty="0" smtClean="0"/>
          </a:p>
        </p:txBody>
      </p:sp>
      <p:graphicFrame>
        <p:nvGraphicFramePr>
          <p:cNvPr id="6" name="表格 3"/>
          <p:cNvGraphicFramePr>
            <a:graphicFrameLocks noGrp="1"/>
          </p:cNvGraphicFramePr>
          <p:nvPr>
            <p:extLst>
              <p:ext uri="{D42A27DB-BD31-4B8C-83A1-F6EECF244321}">
                <p14:modId xmlns:p14="http://schemas.microsoft.com/office/powerpoint/2010/main" val="3979660662"/>
              </p:ext>
            </p:extLst>
          </p:nvPr>
        </p:nvGraphicFramePr>
        <p:xfrm>
          <a:off x="2091905" y="1938532"/>
          <a:ext cx="7849538" cy="2590800"/>
        </p:xfrm>
        <a:graphic>
          <a:graphicData uri="http://schemas.openxmlformats.org/drawingml/2006/table">
            <a:tbl>
              <a:tblPr firstRow="1" bandRow="1">
                <a:tableStyleId>{5940675A-B579-460E-94D1-54222C63F5DA}</a:tableStyleId>
              </a:tblPr>
              <a:tblGrid>
                <a:gridCol w="1121363"/>
                <a:gridCol w="1121363"/>
                <a:gridCol w="1068752"/>
                <a:gridCol w="1173971"/>
                <a:gridCol w="1121363"/>
                <a:gridCol w="1173855"/>
                <a:gridCol w="1068871"/>
              </a:tblGrid>
              <a:tr h="299522">
                <a:tc rowSpan="2">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r>
                        <a:rPr lang="en-US" altLang="zh-CN" sz="1600" dirty="0" smtClean="0">
                          <a:solidFill>
                            <a:schemeClr val="tx1"/>
                          </a:solidFill>
                        </a:rPr>
                        <a:t>Channel Bandwidth, MHz</a:t>
                      </a:r>
                      <a:endParaRPr lang="zh-CN" altLang="en-US" sz="1600" dirty="0">
                        <a:solidFill>
                          <a:schemeClr val="tx1"/>
                        </a:solidFill>
                      </a:endParaRPr>
                    </a:p>
                  </a:txBody>
                  <a:tcPr anchor="ctr"/>
                </a:tc>
                <a:tc rowSpan="2">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r>
                        <a:rPr lang="en-US" altLang="zh-CN" sz="1600" dirty="0" smtClean="0">
                          <a:solidFill>
                            <a:schemeClr val="tx1"/>
                          </a:solidFill>
                        </a:rPr>
                        <a:t>Carrier Frequency (MHz)</a:t>
                      </a:r>
                      <a:endParaRPr lang="zh-CN" altLang="en-US" sz="1600" dirty="0">
                        <a:solidFill>
                          <a:schemeClr val="tx1"/>
                        </a:solidFill>
                      </a:endParaRPr>
                    </a:p>
                  </a:txBody>
                  <a:tcPr anchor="ctr"/>
                </a:tc>
                <a:tc gridSpan="3">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r>
                        <a:rPr lang="en-GB" altLang="zh-CN" sz="1600" u="sng" kern="1200" dirty="0" smtClean="0">
                          <a:solidFill>
                            <a:schemeClr val="tx1"/>
                          </a:solidFill>
                          <a:effectLst/>
                        </a:rPr>
                        <a:t>A-</a:t>
                      </a:r>
                      <a:r>
                        <a:rPr lang="en-GB" altLang="zh-CN" sz="1600" u="sng" kern="1200" dirty="0" err="1" smtClean="0">
                          <a:solidFill>
                            <a:schemeClr val="tx1"/>
                          </a:solidFill>
                          <a:effectLst/>
                        </a:rPr>
                        <a:t>MPR</a:t>
                      </a:r>
                      <a:r>
                        <a:rPr lang="en-GB" altLang="zh-CN" sz="1600" u="sng" kern="1200" baseline="-25000" dirty="0" err="1" smtClean="0">
                          <a:solidFill>
                            <a:schemeClr val="tx1"/>
                          </a:solidFill>
                          <a:effectLst/>
                        </a:rPr>
                        <a:t>base</a:t>
                      </a:r>
                      <a:r>
                        <a:rPr lang="en-GB" altLang="zh-CN" sz="1600" u="sng" kern="1200" dirty="0" smtClean="0">
                          <a:solidFill>
                            <a:schemeClr val="tx1"/>
                          </a:solidFill>
                          <a:effectLst/>
                        </a:rPr>
                        <a:t> (dB)</a:t>
                      </a:r>
                      <a:endParaRPr lang="zh-CN" altLang="en-US" sz="1600" dirty="0">
                        <a:solidFill>
                          <a:schemeClr val="tx1"/>
                        </a:solidFill>
                      </a:endParaRPr>
                    </a:p>
                  </a:txBody>
                  <a:tcPr/>
                </a:tc>
                <a:tc hMerge="1">
                  <a:txBody>
                    <a:bodyPr/>
                    <a:lstStyle/>
                    <a:p>
                      <a:endParaRPr lang="zh-CN" altLang="en-US" dirty="0"/>
                    </a:p>
                  </a:txBody>
                  <a:tcPr/>
                </a:tc>
                <a:tc hMerge="1">
                  <a:txBody>
                    <a:bodyPr/>
                    <a:lstStyle/>
                    <a:p>
                      <a:endParaRPr lang="zh-CN" altLang="en-US" dirty="0"/>
                    </a:p>
                  </a:txBody>
                  <a:tcPr/>
                </a:tc>
                <a:tc rowSpan="2">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r>
                        <a:rPr lang="en-GB" altLang="zh-CN" sz="1600" u="sng" kern="1200" dirty="0" smtClean="0">
                          <a:solidFill>
                            <a:schemeClr val="tx1"/>
                          </a:solidFill>
                          <a:effectLst/>
                        </a:rPr>
                        <a:t>A-</a:t>
                      </a:r>
                      <a:r>
                        <a:rPr lang="en-GB" altLang="zh-CN" sz="1600" u="sng" kern="1200" dirty="0" err="1" smtClean="0">
                          <a:solidFill>
                            <a:schemeClr val="tx1"/>
                          </a:solidFill>
                          <a:effectLst/>
                        </a:rPr>
                        <a:t>MPR</a:t>
                      </a:r>
                      <a:r>
                        <a:rPr lang="en-GB" altLang="zh-CN" sz="1600" u="sng" kern="1200" baseline="-25000" dirty="0" err="1" smtClean="0">
                          <a:solidFill>
                            <a:schemeClr val="tx1"/>
                          </a:solidFill>
                          <a:effectLst/>
                        </a:rPr>
                        <a:t>step</a:t>
                      </a:r>
                      <a:r>
                        <a:rPr lang="en-GB" altLang="zh-CN" sz="1600" u="sng" kern="1200" baseline="-25000" dirty="0" smtClean="0">
                          <a:solidFill>
                            <a:schemeClr val="tx1"/>
                          </a:solidFill>
                          <a:effectLst/>
                        </a:rPr>
                        <a:t> </a:t>
                      </a:r>
                      <a:r>
                        <a:rPr lang="en-GB" altLang="zh-CN" sz="1600" u="sng" kern="1200" dirty="0" smtClean="0">
                          <a:solidFill>
                            <a:schemeClr val="tx1"/>
                          </a:solidFill>
                          <a:effectLst/>
                        </a:rPr>
                        <a:t>(dB)</a:t>
                      </a:r>
                      <a:endParaRPr lang="zh-CN" altLang="en-US" sz="1600" dirty="0">
                        <a:solidFill>
                          <a:schemeClr val="tx1"/>
                        </a:solidFill>
                      </a:endParaRPr>
                    </a:p>
                  </a:txBody>
                  <a:tcPr anchor="ctr"/>
                </a:tc>
                <a:tc rowSpan="2">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r>
                        <a:rPr lang="en-US" altLang="zh-CN" sz="1600" dirty="0" smtClean="0">
                          <a:solidFill>
                            <a:schemeClr val="tx1"/>
                          </a:solidFill>
                        </a:rPr>
                        <a:t>Number</a:t>
                      </a:r>
                      <a:r>
                        <a:rPr lang="en-US" altLang="zh-CN" sz="1600" baseline="0" dirty="0" smtClean="0">
                          <a:solidFill>
                            <a:schemeClr val="tx1"/>
                          </a:solidFill>
                        </a:rPr>
                        <a:t> of RBs</a:t>
                      </a:r>
                      <a:endParaRPr lang="zh-CN" altLang="en-US" sz="1600" dirty="0">
                        <a:solidFill>
                          <a:schemeClr val="tx1"/>
                        </a:solidFill>
                      </a:endParaRPr>
                    </a:p>
                  </a:txBody>
                  <a:tcPr anchor="ctr"/>
                </a:tc>
              </a:tr>
              <a:tr h="435668">
                <a:tc vMerge="1">
                  <a:txBody>
                    <a:bodyPr/>
                    <a:lstStyle/>
                    <a:p>
                      <a:endParaRPr lang="zh-CN" altLang="en-US" dirty="0"/>
                    </a:p>
                  </a:txBody>
                  <a:tcPr/>
                </a:tc>
                <a:tc vMerge="1">
                  <a:txBody>
                    <a:bodyPr/>
                    <a:lstStyle/>
                    <a:p>
                      <a:endParaRPr lang="zh-CN" altLang="en-US" dirty="0"/>
                    </a:p>
                  </a:txBody>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altLang="zh-CN" sz="1200" u="sng" kern="1200" dirty="0" smtClean="0">
                          <a:solidFill>
                            <a:schemeClr val="tx1"/>
                          </a:solidFill>
                          <a:effectLst/>
                        </a:rPr>
                        <a:t>0 ≤ </a:t>
                      </a:r>
                      <a:r>
                        <a:rPr lang="en-GB" altLang="zh-CN" sz="1200" u="sng" kern="1200" dirty="0" err="1" smtClean="0">
                          <a:solidFill>
                            <a:schemeClr val="tx1"/>
                          </a:solidFill>
                          <a:effectLst/>
                        </a:rPr>
                        <a:t>N</a:t>
                      </a:r>
                      <a:r>
                        <a:rPr lang="en-GB" altLang="zh-CN" sz="1200" u="sng" kern="1200" baseline="-25000" dirty="0" err="1" smtClean="0">
                          <a:solidFill>
                            <a:schemeClr val="tx1"/>
                          </a:solidFill>
                          <a:effectLst/>
                        </a:rPr>
                        <a:t>Gap</a:t>
                      </a:r>
                      <a:r>
                        <a:rPr lang="en-GB" altLang="zh-CN" sz="1200" u="sng" kern="1200" dirty="0" smtClean="0">
                          <a:solidFill>
                            <a:schemeClr val="tx1"/>
                          </a:solidFill>
                          <a:effectLst/>
                        </a:rPr>
                        <a:t> / N</a:t>
                      </a:r>
                      <a:r>
                        <a:rPr lang="en-GB" altLang="zh-CN" sz="1200" u="sng" kern="1200" baseline="-25000" dirty="0" smtClean="0">
                          <a:solidFill>
                            <a:schemeClr val="tx1"/>
                          </a:solidFill>
                          <a:effectLst/>
                        </a:rPr>
                        <a:t>RB</a:t>
                      </a:r>
                      <a:r>
                        <a:rPr lang="en-GB" altLang="zh-CN" sz="1200" u="sng" kern="1200" dirty="0" smtClean="0">
                          <a:solidFill>
                            <a:schemeClr val="tx1"/>
                          </a:solidFill>
                          <a:effectLst/>
                        </a:rPr>
                        <a:t> &lt; 0.15</a:t>
                      </a:r>
                      <a:endParaRPr lang="zh-CN" altLang="en-US" sz="1200" dirty="0">
                        <a:solidFill>
                          <a:schemeClr val="tx1"/>
                        </a:solidFill>
                      </a:endParaRPr>
                    </a:p>
                  </a:txBody>
                  <a:tcPr anchor="ct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altLang="zh-CN" sz="1200" u="sng" kern="1200" dirty="0" smtClean="0">
                          <a:solidFill>
                            <a:schemeClr val="tx1"/>
                          </a:solidFill>
                          <a:effectLst/>
                        </a:rPr>
                        <a:t>0.15≤ </a:t>
                      </a:r>
                      <a:r>
                        <a:rPr lang="en-GB" altLang="zh-CN" sz="1200" u="sng" kern="1200" dirty="0" err="1" smtClean="0">
                          <a:solidFill>
                            <a:schemeClr val="tx1"/>
                          </a:solidFill>
                          <a:effectLst/>
                        </a:rPr>
                        <a:t>N</a:t>
                      </a:r>
                      <a:r>
                        <a:rPr lang="en-GB" altLang="zh-CN" sz="1200" u="sng" kern="1200" baseline="-25000" dirty="0" err="1" smtClean="0">
                          <a:solidFill>
                            <a:schemeClr val="tx1"/>
                          </a:solidFill>
                          <a:effectLst/>
                        </a:rPr>
                        <a:t>Gap</a:t>
                      </a:r>
                      <a:r>
                        <a:rPr lang="en-GB" altLang="zh-CN" sz="1200" u="sng" kern="1200" dirty="0" smtClean="0">
                          <a:solidFill>
                            <a:schemeClr val="tx1"/>
                          </a:solidFill>
                          <a:effectLst/>
                        </a:rPr>
                        <a:t> / N</a:t>
                      </a:r>
                      <a:r>
                        <a:rPr lang="en-GB" altLang="zh-CN" sz="1200" u="sng" kern="1200" baseline="-25000" dirty="0" smtClean="0">
                          <a:solidFill>
                            <a:schemeClr val="tx1"/>
                          </a:solidFill>
                          <a:effectLst/>
                        </a:rPr>
                        <a:t>RB</a:t>
                      </a:r>
                      <a:r>
                        <a:rPr lang="en-GB" altLang="zh-CN" sz="1200" u="sng" kern="1200" dirty="0" smtClean="0">
                          <a:solidFill>
                            <a:schemeClr val="tx1"/>
                          </a:solidFill>
                          <a:effectLst/>
                        </a:rPr>
                        <a:t> &lt; 0.3</a:t>
                      </a:r>
                      <a:endParaRPr lang="zh-CN" altLang="en-US" sz="1200" dirty="0">
                        <a:solidFill>
                          <a:schemeClr val="tx1"/>
                        </a:solidFill>
                      </a:endParaRPr>
                    </a:p>
                  </a:txBody>
                  <a:tcPr anchor="ct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altLang="zh-CN" sz="1200" u="sng" kern="1200" dirty="0" smtClean="0">
                          <a:solidFill>
                            <a:schemeClr val="tx1"/>
                          </a:solidFill>
                          <a:effectLst/>
                        </a:rPr>
                        <a:t>0.3≤ </a:t>
                      </a:r>
                      <a:r>
                        <a:rPr lang="en-GB" altLang="zh-CN" sz="1200" u="sng" kern="1200" dirty="0" err="1" smtClean="0">
                          <a:solidFill>
                            <a:schemeClr val="tx1"/>
                          </a:solidFill>
                          <a:effectLst/>
                        </a:rPr>
                        <a:t>N</a:t>
                      </a:r>
                      <a:r>
                        <a:rPr lang="en-GB" altLang="zh-CN" sz="1200" u="sng" kern="1200" baseline="-25000" dirty="0" err="1" smtClean="0">
                          <a:solidFill>
                            <a:schemeClr val="tx1"/>
                          </a:solidFill>
                          <a:effectLst/>
                        </a:rPr>
                        <a:t>Gap</a:t>
                      </a:r>
                      <a:r>
                        <a:rPr lang="en-GB" altLang="zh-CN" sz="1200" u="sng" kern="1200" dirty="0" smtClean="0">
                          <a:solidFill>
                            <a:schemeClr val="tx1"/>
                          </a:solidFill>
                          <a:effectLst/>
                        </a:rPr>
                        <a:t> / N</a:t>
                      </a:r>
                      <a:r>
                        <a:rPr lang="en-GB" altLang="zh-CN" sz="1200" u="sng" kern="1200" baseline="-25000" dirty="0" smtClean="0">
                          <a:solidFill>
                            <a:schemeClr val="tx1"/>
                          </a:solidFill>
                          <a:effectLst/>
                        </a:rPr>
                        <a:t>RB</a:t>
                      </a:r>
                      <a:r>
                        <a:rPr lang="en-GB" altLang="zh-CN" sz="1200" u="sng" kern="1200" dirty="0" smtClean="0">
                          <a:solidFill>
                            <a:schemeClr val="tx1"/>
                          </a:solidFill>
                          <a:effectLst/>
                        </a:rPr>
                        <a:t> ≤ 1</a:t>
                      </a:r>
                      <a:endParaRPr lang="zh-CN" altLang="en-US" sz="1200" dirty="0">
                        <a:solidFill>
                          <a:schemeClr val="tx1"/>
                        </a:solidFill>
                      </a:endParaRPr>
                    </a:p>
                  </a:txBody>
                  <a:tcPr anchor="ctr"/>
                </a:tc>
                <a:tc vMerge="1">
                  <a:txBody>
                    <a:bodyPr/>
                    <a:lstStyle/>
                    <a:p>
                      <a:pPr algn="ctr"/>
                      <a:endParaRPr lang="zh-CN" altLang="en-US" sz="1200" dirty="0"/>
                    </a:p>
                  </a:txBody>
                  <a:tcPr anchor="ctr"/>
                </a:tc>
                <a:tc vMerge="1">
                  <a:txBody>
                    <a:bodyPr/>
                    <a:lstStyle/>
                    <a:p>
                      <a:pPr algn="ctr"/>
                      <a:endParaRPr lang="zh-CN" altLang="en-US" sz="1200" dirty="0"/>
                    </a:p>
                  </a:txBody>
                  <a:tcPr anchor="ctr"/>
                </a:tc>
              </a:tr>
              <a:tr h="245063">
                <a:tc rowSpan="4">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altLang="zh-CN" sz="1200" dirty="0" smtClean="0"/>
                        <a:t>10 MHz</a:t>
                      </a:r>
                      <a:endParaRPr lang="zh-CN" altLang="en-US" sz="1200" dirty="0"/>
                    </a:p>
                  </a:txBody>
                  <a:tcPr anchor="ctr"/>
                </a:tc>
                <a:tc rowSpan="2">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altLang="zh-CN" sz="1200" u="sng" kern="1200" dirty="0" smtClean="0">
                          <a:effectLst/>
                        </a:rPr>
                        <a:t>5860</a:t>
                      </a:r>
                      <a:endParaRPr lang="zh-CN" altLang="en-US" sz="1200" dirty="0"/>
                    </a:p>
                  </a:txBody>
                  <a:tcPr anchor="ctr"/>
                </a:tc>
                <a:tc gridSpan="3">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altLang="zh-CN" sz="1200" dirty="0" smtClean="0"/>
                        <a:t>19</a:t>
                      </a:r>
                      <a:endParaRPr lang="zh-CN" altLang="en-US" sz="1200" dirty="0"/>
                    </a:p>
                  </a:txBody>
                  <a:tcPr anchor="ctr"/>
                </a:tc>
                <a:tc hMerge="1">
                  <a:txBody>
                    <a:bodyPr/>
                    <a:lstStyle/>
                    <a:p>
                      <a:endParaRPr lang="zh-CN" altLang="en-US"/>
                    </a:p>
                  </a:txBody>
                  <a:tcPr/>
                </a:tc>
                <a:tc hMerge="1">
                  <a:txBody>
                    <a:bodyPr/>
                    <a:lstStyle/>
                    <a:p>
                      <a:endParaRPr lang="zh-CN" altLang="en-US"/>
                    </a:p>
                  </a:txBody>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altLang="zh-CN" sz="1200" dirty="0" smtClean="0"/>
                        <a:t>1</a:t>
                      </a:r>
                      <a:endParaRPr lang="zh-CN" altLang="en-US" sz="1200" dirty="0"/>
                    </a:p>
                  </a:txBody>
                  <a:tcPr anchor="ct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altLang="zh-CN" sz="1200" dirty="0" smtClean="0"/>
                        <a:t>1</a:t>
                      </a:r>
                      <a:endParaRPr lang="zh-CN" altLang="en-US" sz="1200" dirty="0"/>
                    </a:p>
                  </a:txBody>
                  <a:tcPr anchor="ctr"/>
                </a:tc>
              </a:tr>
              <a:tr h="245063">
                <a:tc vMerge="1">
                  <a:txBody>
                    <a:bodyPr/>
                    <a:lstStyle/>
                    <a:p>
                      <a:pPr algn="ctr"/>
                      <a:endParaRPr lang="zh-CN" altLang="en-US" sz="1200" dirty="0"/>
                    </a:p>
                  </a:txBody>
                  <a:tcPr anchor="ctr"/>
                </a:tc>
                <a:tc vMerge="1">
                  <a:txBody>
                    <a:bodyPr/>
                    <a:lstStyle/>
                    <a:p>
                      <a:pPr algn="ctr"/>
                      <a:endParaRPr lang="zh-CN" altLang="en-US" sz="1200" dirty="0"/>
                    </a:p>
                  </a:txBody>
                  <a:tcPr anchor="ctr"/>
                </a:tc>
                <a:tc gridSpan="3">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altLang="zh-CN" sz="1200" u="sng" kern="1200" dirty="0" smtClean="0">
                          <a:effectLst/>
                        </a:rPr>
                        <a:t>22</a:t>
                      </a:r>
                      <a:endParaRPr lang="zh-CN" altLang="en-US" sz="1200" dirty="0"/>
                    </a:p>
                  </a:txBody>
                  <a:tcPr anchor="ctr"/>
                </a:tc>
                <a:tc hMerge="1">
                  <a:txBody>
                    <a:bodyPr/>
                    <a:lstStyle/>
                    <a:p>
                      <a:endParaRPr lang="zh-CN" altLang="en-US" dirty="0"/>
                    </a:p>
                  </a:txBody>
                  <a:tcPr/>
                </a:tc>
                <a:tc hMerge="1">
                  <a:txBody>
                    <a:bodyPr/>
                    <a:lstStyle/>
                    <a:p>
                      <a:endParaRPr lang="zh-CN" altLang="en-US" dirty="0"/>
                    </a:p>
                  </a:txBody>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altLang="zh-CN" sz="1200" dirty="0" smtClean="0"/>
                        <a:t>1</a:t>
                      </a:r>
                      <a:endParaRPr lang="zh-CN" altLang="en-US" sz="1200" dirty="0"/>
                    </a:p>
                  </a:txBody>
                  <a:tcPr anchor="ct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altLang="zh-CN" sz="1200" dirty="0" smtClean="0"/>
                        <a:t>&gt;1</a:t>
                      </a:r>
                      <a:endParaRPr lang="zh-CN" altLang="en-US" sz="1200" dirty="0"/>
                    </a:p>
                  </a:txBody>
                  <a:tcPr anchor="ctr"/>
                </a:tc>
              </a:tr>
              <a:tr h="245063">
                <a:tc vMerge="1">
                  <a:txBody>
                    <a:bodyPr/>
                    <a:lstStyle/>
                    <a:p>
                      <a:endParaRPr lang="zh-CN" altLang="en-US"/>
                    </a:p>
                  </a:txBody>
                  <a:tcPr/>
                </a:tc>
                <a:tc rowSpan="2">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altLang="zh-CN" sz="1200" u="sng" kern="1200" dirty="0" smtClean="0">
                          <a:effectLst/>
                        </a:rPr>
                        <a:t>5870,</a:t>
                      </a:r>
                      <a:r>
                        <a:rPr lang="en-US" altLang="zh-CN" sz="1200" u="none" kern="1200" baseline="0" dirty="0" smtClean="0">
                          <a:effectLst/>
                        </a:rPr>
                        <a:t> </a:t>
                      </a:r>
                      <a:r>
                        <a:rPr lang="en-GB" altLang="zh-CN" sz="1200" u="sng" kern="1200" dirty="0" smtClean="0">
                          <a:effectLst/>
                        </a:rPr>
                        <a:t>5880,</a:t>
                      </a:r>
                      <a:endParaRPr lang="zh-CN" altLang="zh-CN" sz="1200" kern="1200" dirty="0" smtClean="0">
                        <a:effectLst/>
                      </a:endParaRPr>
                    </a:p>
                    <a:p>
                      <a:pPr algn="ctr"/>
                      <a:r>
                        <a:rPr lang="en-GB" altLang="zh-CN" sz="1200" u="sng" kern="1200" dirty="0" smtClean="0">
                          <a:effectLst/>
                        </a:rPr>
                        <a:t>5890, 5900,</a:t>
                      </a:r>
                      <a:endParaRPr lang="zh-CN" altLang="zh-CN" sz="1200" kern="1200" dirty="0" smtClean="0">
                        <a:effectLst/>
                      </a:endParaRPr>
                    </a:p>
                    <a:p>
                      <a:pPr algn="ctr"/>
                      <a:r>
                        <a:rPr lang="en-GB" altLang="zh-CN" sz="1200" u="sng" kern="1200" dirty="0" smtClean="0">
                          <a:effectLst/>
                        </a:rPr>
                        <a:t>5910, 5920</a:t>
                      </a:r>
                      <a:endParaRPr lang="zh-CN" altLang="en-US" sz="1200" dirty="0"/>
                    </a:p>
                  </a:txBody>
                  <a:tcPr anchor="ctr"/>
                </a:tc>
                <a:tc gridSpan="3">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altLang="zh-CN" sz="1200" dirty="0" smtClean="0"/>
                        <a:t>5</a:t>
                      </a:r>
                      <a:endParaRPr lang="zh-CN" altLang="en-US" sz="1200" dirty="0">
                        <a:solidFill>
                          <a:schemeClr val="tx1"/>
                        </a:solidFill>
                      </a:endParaRPr>
                    </a:p>
                  </a:txBody>
                  <a:tcPr anchor="ctr"/>
                </a:tc>
                <a:tc hMerge="1">
                  <a:txBody>
                    <a:bodyPr/>
                    <a:lstStyle/>
                    <a:p>
                      <a:pPr algn="ctr"/>
                      <a:endParaRPr lang="zh-CN" altLang="en-US" sz="1200" dirty="0">
                        <a:solidFill>
                          <a:srgbClr val="FF0000"/>
                        </a:solidFill>
                      </a:endParaRP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200" dirty="0" smtClean="0">
                        <a:solidFill>
                          <a:srgbClr val="FF0000"/>
                        </a:solidFill>
                      </a:endParaRPr>
                    </a:p>
                  </a:txBody>
                  <a:tcPr anchor="ct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t>0.8</a:t>
                      </a:r>
                      <a:endParaRPr lang="zh-CN" altLang="en-US" sz="1200" dirty="0" smtClean="0">
                        <a:solidFill>
                          <a:schemeClr val="tx1"/>
                        </a:solidFill>
                      </a:endParaRPr>
                    </a:p>
                  </a:txBody>
                  <a:tcPr anchor="ct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t>1</a:t>
                      </a:r>
                      <a:endParaRPr lang="zh-CN" altLang="en-US" sz="1200" dirty="0" smtClean="0"/>
                    </a:p>
                  </a:txBody>
                  <a:tcPr anchor="ctr"/>
                </a:tc>
              </a:tr>
              <a:tr h="326751">
                <a:tc vMerge="1">
                  <a:txBody>
                    <a:bodyPr/>
                    <a:lstStyle/>
                    <a:p>
                      <a:endParaRPr lang="zh-CN" altLang="en-US" dirty="0"/>
                    </a:p>
                  </a:txBody>
                  <a:tcPr/>
                </a:tc>
                <a:tc vMerge="1">
                  <a:txBody>
                    <a:bodyPr/>
                    <a:lstStyle/>
                    <a:p>
                      <a:pPr algn="ctr"/>
                      <a:endParaRPr lang="zh-CN" altLang="en-US" sz="1200" dirty="0"/>
                    </a:p>
                  </a:txBody>
                  <a:tcPr anchor="ct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altLang="zh-CN" sz="1200" dirty="0" smtClean="0"/>
                        <a:t>14</a:t>
                      </a:r>
                      <a:endParaRPr lang="zh-CN" altLang="en-US" sz="1200" dirty="0">
                        <a:solidFill>
                          <a:schemeClr val="tx1"/>
                        </a:solidFill>
                      </a:endParaRPr>
                    </a:p>
                  </a:txBody>
                  <a:tcPr anchor="ct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altLang="zh-CN" sz="1200" dirty="0" smtClean="0"/>
                        <a:t>7</a:t>
                      </a:r>
                      <a:endParaRPr lang="zh-CN" altLang="en-US" sz="1200" dirty="0">
                        <a:solidFill>
                          <a:schemeClr val="tx1"/>
                        </a:solidFill>
                      </a:endParaRPr>
                    </a:p>
                  </a:txBody>
                  <a:tcPr anchor="ct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altLang="zh-CN" sz="1200" u="sng" kern="1200" dirty="0" smtClean="0">
                          <a:effectLst/>
                        </a:rPr>
                        <a:t>18.5</a:t>
                      </a:r>
                      <a:endParaRPr lang="zh-CN" altLang="en-US" sz="1200" dirty="0" smtClean="0">
                        <a:solidFill>
                          <a:schemeClr val="tx1"/>
                        </a:solidFill>
                      </a:endParaRPr>
                    </a:p>
                  </a:txBody>
                  <a:tcPr anchor="ct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t>0.8</a:t>
                      </a:r>
                      <a:endParaRPr lang="zh-CN" altLang="en-US" sz="1200" dirty="0" smtClean="0">
                        <a:solidFill>
                          <a:schemeClr val="tx1"/>
                        </a:solidFill>
                      </a:endParaRPr>
                    </a:p>
                  </a:txBody>
                  <a:tcPr anchor="ct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t>&gt;1</a:t>
                      </a:r>
                      <a:endParaRPr lang="zh-CN" altLang="en-US" sz="1200" dirty="0" smtClean="0"/>
                    </a:p>
                  </a:txBody>
                  <a:tcPr anchor="ctr"/>
                </a:tc>
              </a:tr>
              <a:tr h="517356">
                <a:tc gridSpan="7">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600" dirty="0" smtClean="0"/>
                        <a:t>Note 1: </a:t>
                      </a:r>
                      <a:r>
                        <a:rPr lang="en-US" altLang="zh-CN" sz="1600" dirty="0" err="1" smtClean="0"/>
                        <a:t>N</a:t>
                      </a:r>
                      <a:r>
                        <a:rPr lang="en-US" altLang="zh-CN" sz="1100" dirty="0" err="1" smtClean="0"/>
                        <a:t>Gap</a:t>
                      </a:r>
                      <a:r>
                        <a:rPr lang="en-US" altLang="zh-CN" sz="1600" dirty="0" smtClean="0"/>
                        <a:t> is the gap (in units of RBs) between </a:t>
                      </a:r>
                      <a:r>
                        <a:rPr lang="en-US" altLang="zh-CN" sz="1600" dirty="0" err="1" smtClean="0"/>
                        <a:t>RB</a:t>
                      </a:r>
                      <a:r>
                        <a:rPr lang="en-US" altLang="zh-CN" sz="1100" dirty="0" err="1" smtClean="0"/>
                        <a:t>start</a:t>
                      </a:r>
                      <a:r>
                        <a:rPr lang="en-US" altLang="zh-CN" sz="1600" dirty="0" smtClean="0"/>
                        <a:t> and </a:t>
                      </a:r>
                      <a:r>
                        <a:rPr lang="en-US" altLang="zh-CN" sz="1600" dirty="0" err="1" smtClean="0"/>
                        <a:t>RB</a:t>
                      </a:r>
                      <a:r>
                        <a:rPr lang="en-US" altLang="zh-CN" sz="1100" dirty="0" err="1" smtClean="0"/>
                        <a:t>end</a:t>
                      </a:r>
                      <a:r>
                        <a:rPr lang="en-US" altLang="zh-CN" sz="1600" dirty="0" smtClean="0"/>
                        <a:t> for simultaneous PSFCH transmission with contiguous and non-contiguous RB allocation. (</a:t>
                      </a:r>
                      <a:r>
                        <a:rPr lang="en-US" altLang="zh-CN" sz="1600" dirty="0" err="1" smtClean="0"/>
                        <a:t>N</a:t>
                      </a:r>
                      <a:r>
                        <a:rPr lang="en-US" altLang="zh-CN" sz="1100" dirty="0" err="1" smtClean="0"/>
                        <a:t>Gap</a:t>
                      </a:r>
                      <a:r>
                        <a:rPr lang="en-US" altLang="zh-CN" sz="1600" dirty="0" smtClean="0"/>
                        <a:t> = </a:t>
                      </a:r>
                      <a:r>
                        <a:rPr lang="en-US" altLang="zh-CN" sz="1600" dirty="0" err="1" smtClean="0"/>
                        <a:t>RB</a:t>
                      </a:r>
                      <a:r>
                        <a:rPr lang="en-US" altLang="zh-CN" sz="1100" dirty="0" err="1" smtClean="0"/>
                        <a:t>end</a:t>
                      </a:r>
                      <a:r>
                        <a:rPr lang="en-US" altLang="zh-CN" sz="1600" dirty="0" smtClean="0"/>
                        <a:t> - </a:t>
                      </a:r>
                      <a:r>
                        <a:rPr lang="en-US" altLang="zh-CN" sz="1600" dirty="0" err="1" smtClean="0"/>
                        <a:t>RB</a:t>
                      </a:r>
                      <a:r>
                        <a:rPr lang="en-US" altLang="zh-CN" sz="1100" dirty="0" err="1" smtClean="0"/>
                        <a:t>start</a:t>
                      </a:r>
                      <a:r>
                        <a:rPr lang="en-US" altLang="zh-CN" sz="1600" dirty="0" smtClean="0"/>
                        <a:t>)</a:t>
                      </a:r>
                    </a:p>
                  </a:txBody>
                  <a:tcPr anchor="ctr"/>
                </a:tc>
                <a:tc hMerge="1">
                  <a:txBody>
                    <a:bodyPr/>
                    <a:lstStyle/>
                    <a:p>
                      <a:endParaRPr lang="zh-CN" altLang="en-US" dirty="0"/>
                    </a:p>
                  </a:txBody>
                  <a:tcPr/>
                </a:tc>
                <a:tc hMerge="1">
                  <a:txBody>
                    <a:bodyPr/>
                    <a:lstStyle/>
                    <a:p>
                      <a:endParaRPr lang="zh-CN" altLang="en-US" dirty="0"/>
                    </a:p>
                  </a:txBody>
                  <a:tcPr/>
                </a:tc>
                <a:tc hMerge="1">
                  <a:txBody>
                    <a:bodyPr/>
                    <a:lstStyle/>
                    <a:p>
                      <a:endParaRPr lang="zh-CN" altLang="en-US" dirty="0"/>
                    </a:p>
                  </a:txBody>
                  <a:tcPr/>
                </a:tc>
                <a:tc hMerge="1">
                  <a:txBody>
                    <a:bodyPr/>
                    <a:lstStyle/>
                    <a:p>
                      <a:endParaRPr lang="zh-CN" altLang="en-US" dirty="0"/>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600" dirty="0" smtClean="0"/>
                    </a:p>
                  </a:txBody>
                  <a:tcPr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600" dirty="0" smtClean="0"/>
                    </a:p>
                  </a:txBody>
                  <a:tcPr anchor="ctr"/>
                </a:tc>
              </a:tr>
            </a:tbl>
          </a:graphicData>
        </a:graphic>
      </p:graphicFrame>
      <p:graphicFrame>
        <p:nvGraphicFramePr>
          <p:cNvPr id="7" name="表格 5"/>
          <p:cNvGraphicFramePr>
            <a:graphicFrameLocks noGrp="1"/>
          </p:cNvGraphicFramePr>
          <p:nvPr>
            <p:extLst>
              <p:ext uri="{D42A27DB-BD31-4B8C-83A1-F6EECF244321}">
                <p14:modId xmlns:p14="http://schemas.microsoft.com/office/powerpoint/2010/main" val="1631377660"/>
              </p:ext>
            </p:extLst>
          </p:nvPr>
        </p:nvGraphicFramePr>
        <p:xfrm>
          <a:off x="2126559" y="5420212"/>
          <a:ext cx="7814884" cy="949960"/>
        </p:xfrm>
        <a:graphic>
          <a:graphicData uri="http://schemas.openxmlformats.org/drawingml/2006/table">
            <a:tbl>
              <a:tblPr firstRow="1" bandRow="1">
                <a:tableStyleId>{5940675A-B579-460E-94D1-54222C63F5DA}</a:tableStyleId>
              </a:tblPr>
              <a:tblGrid>
                <a:gridCol w="2646347">
                  <a:extLst>
                    <a:ext uri="{9D8B030D-6E8A-4147-A177-3AD203B41FA5}">
                      <a16:colId xmlns="" xmlns:a16="http://schemas.microsoft.com/office/drawing/2014/main" val="20000"/>
                    </a:ext>
                  </a:extLst>
                </a:gridCol>
                <a:gridCol w="2646347">
                  <a:extLst>
                    <a:ext uri="{9D8B030D-6E8A-4147-A177-3AD203B41FA5}">
                      <a16:colId xmlns="" xmlns:a16="http://schemas.microsoft.com/office/drawing/2014/main" val="20001"/>
                    </a:ext>
                  </a:extLst>
                </a:gridCol>
                <a:gridCol w="2522190">
                  <a:extLst>
                    <a:ext uri="{9D8B030D-6E8A-4147-A177-3AD203B41FA5}">
                      <a16:colId xmlns="" xmlns:a16="http://schemas.microsoft.com/office/drawing/2014/main" val="20002"/>
                    </a:ext>
                  </a:extLst>
                </a:gridCol>
              </a:tblGrid>
              <a:tr h="370840">
                <a:tc>
                  <a:txBody>
                    <a:bodyPr/>
                    <a:lstStyle/>
                    <a:p>
                      <a:pPr algn="ctr"/>
                      <a:r>
                        <a:rPr lang="en-US" altLang="zh-CN" sz="1600" dirty="0" smtClean="0"/>
                        <a:t>Channel Bandwidth</a:t>
                      </a:r>
                      <a:r>
                        <a:rPr lang="en-US" altLang="zh-CN" sz="1600" baseline="0" dirty="0" smtClean="0"/>
                        <a:t> </a:t>
                      </a:r>
                    </a:p>
                    <a:p>
                      <a:pPr algn="ctr"/>
                      <a:r>
                        <a:rPr lang="en-US" altLang="zh-CN" sz="1600" baseline="0" dirty="0" smtClean="0"/>
                        <a:t>(</a:t>
                      </a:r>
                      <a:r>
                        <a:rPr lang="en-US" altLang="zh-CN" sz="1600" dirty="0" smtClean="0"/>
                        <a:t>MHz)</a:t>
                      </a:r>
                      <a:endParaRPr lang="zh-CN" altLang="en-US" sz="1600" dirty="0"/>
                    </a:p>
                  </a:txBody>
                  <a:tcPr anchor="ctr"/>
                </a:tc>
                <a:tc>
                  <a:txBody>
                    <a:bodyPr/>
                    <a:lstStyle/>
                    <a:p>
                      <a:pPr algn="ctr"/>
                      <a:r>
                        <a:rPr lang="en-US" altLang="zh-CN" sz="1600" dirty="0" smtClean="0"/>
                        <a:t>Carrier Frequency </a:t>
                      </a:r>
                    </a:p>
                    <a:p>
                      <a:pPr algn="ctr"/>
                      <a:r>
                        <a:rPr lang="en-US" altLang="zh-CN" sz="1600" dirty="0" smtClean="0"/>
                        <a:t>(MHz)</a:t>
                      </a:r>
                      <a:endParaRPr lang="zh-CN" altLang="en-US" sz="1600" dirty="0">
                        <a:solidFill>
                          <a:schemeClr val="bg1"/>
                        </a:solidFill>
                      </a:endParaRPr>
                    </a:p>
                  </a:txBody>
                  <a:tcPr anchor="ctr"/>
                </a:tc>
                <a:tc>
                  <a:txBody>
                    <a:bodyPr/>
                    <a:lstStyle/>
                    <a:p>
                      <a:pPr algn="ctr"/>
                      <a:r>
                        <a:rPr lang="en-GB" altLang="zh-CN" sz="1600" u="sng" kern="1200" dirty="0" smtClean="0">
                          <a:effectLst/>
                        </a:rPr>
                        <a:t>A-MPR </a:t>
                      </a:r>
                    </a:p>
                    <a:p>
                      <a:pPr algn="ctr"/>
                      <a:r>
                        <a:rPr lang="en-GB" altLang="zh-CN" sz="1600" u="sng" kern="1200" dirty="0" smtClean="0">
                          <a:effectLst/>
                        </a:rPr>
                        <a:t>(dB)</a:t>
                      </a:r>
                      <a:endParaRPr lang="zh-CN" altLang="en-US" sz="1600" dirty="0"/>
                    </a:p>
                  </a:txBody>
                  <a:tcPr/>
                </a:tc>
                <a:extLst>
                  <a:ext uri="{0D108BD9-81ED-4DB2-BD59-A6C34878D82A}">
                    <a16:rowId xmlns="" xmlns:a16="http://schemas.microsoft.com/office/drawing/2014/main" val="10000"/>
                  </a:ext>
                </a:extLst>
              </a:tr>
              <a:tr h="370840">
                <a:tc>
                  <a:txBody>
                    <a:bodyPr/>
                    <a:lstStyle/>
                    <a:p>
                      <a:pPr algn="ctr"/>
                      <a:r>
                        <a:rPr lang="en-US" altLang="zh-CN" sz="1200" dirty="0" smtClean="0"/>
                        <a:t>40 MHz</a:t>
                      </a:r>
                      <a:endParaRPr lang="zh-CN" altLang="en-US" sz="1200" dirty="0"/>
                    </a:p>
                  </a:txBody>
                  <a:tcPr anchor="ctr"/>
                </a:tc>
                <a:tc>
                  <a:txBody>
                    <a:bodyPr/>
                    <a:lstStyle/>
                    <a:p>
                      <a:pPr algn="ctr"/>
                      <a:r>
                        <a:rPr lang="en-GB" altLang="zh-CN" sz="1200" u="sng" kern="1200" dirty="0" smtClean="0">
                          <a:effectLst/>
                        </a:rPr>
                        <a:t>5885</a:t>
                      </a:r>
                      <a:endParaRPr lang="zh-CN" altLang="en-US" sz="1200" dirty="0">
                        <a:solidFill>
                          <a:schemeClr val="tx1"/>
                        </a:solidFill>
                      </a:endParaRPr>
                    </a:p>
                  </a:txBody>
                  <a:tcPr anchor="ctr"/>
                </a:tc>
                <a:tc>
                  <a:txBody>
                    <a:bodyPr/>
                    <a:lstStyle/>
                    <a:p>
                      <a:pPr algn="ctr"/>
                      <a:r>
                        <a:rPr lang="en-GB" altLang="zh-CN" sz="1200" u="sng" kern="1200" dirty="0" smtClean="0">
                          <a:effectLst/>
                        </a:rPr>
                        <a:t>23.5</a:t>
                      </a:r>
                      <a:endParaRPr lang="zh-CN" altLang="en-US" sz="1200" dirty="0"/>
                    </a:p>
                  </a:txBody>
                  <a:tcPr anchor="ct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19030508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5625" y="395467"/>
            <a:ext cx="9870463" cy="743110"/>
          </a:xfrm>
        </p:spPr>
        <p:txBody>
          <a:bodyPr>
            <a:normAutofit fontScale="90000"/>
          </a:bodyPr>
          <a:lstStyle/>
          <a:p>
            <a:pPr algn="ctr"/>
            <a:r>
              <a:rPr lang="en-US" altLang="ko-KR" dirty="0" smtClean="0"/>
              <a:t>WF2-3: </a:t>
            </a:r>
            <a:r>
              <a:rPr lang="en-US" altLang="ko-KR" dirty="0"/>
              <a:t>A-MPR for NR V2X </a:t>
            </a:r>
            <a:r>
              <a:rPr lang="en-US" altLang="ko-KR" dirty="0" smtClean="0"/>
              <a:t>UE </a:t>
            </a:r>
            <a:r>
              <a:rPr lang="en-US" altLang="ko-KR" dirty="0"/>
              <a:t>in TS38.101-1</a:t>
            </a:r>
            <a:endParaRPr lang="en-US" dirty="0"/>
          </a:p>
        </p:txBody>
      </p:sp>
      <p:sp>
        <p:nvSpPr>
          <p:cNvPr id="4" name="Content Placeholder 3"/>
          <p:cNvSpPr>
            <a:spLocks noGrp="1"/>
          </p:cNvSpPr>
          <p:nvPr>
            <p:ph idx="1"/>
          </p:nvPr>
        </p:nvSpPr>
        <p:spPr>
          <a:xfrm>
            <a:off x="411480" y="1347734"/>
            <a:ext cx="11231880" cy="5106233"/>
          </a:xfrm>
        </p:spPr>
        <p:txBody>
          <a:bodyPr>
            <a:normAutofit/>
          </a:bodyPr>
          <a:lstStyle/>
          <a:p>
            <a:pPr marL="230400" lvl="1" indent="-457200">
              <a:lnSpc>
                <a:spcPct val="100000"/>
              </a:lnSpc>
              <a:spcBef>
                <a:spcPts val="400"/>
              </a:spcBef>
              <a:spcAft>
                <a:spcPts val="400"/>
              </a:spcAft>
            </a:pPr>
            <a:r>
              <a:rPr lang="en-US" altLang="ko-KR" sz="2800" dirty="0"/>
              <a:t>WF </a:t>
            </a:r>
            <a:r>
              <a:rPr lang="en-US" altLang="ko-KR" sz="2800" dirty="0" smtClean="0"/>
              <a:t>2-3: </a:t>
            </a:r>
            <a:r>
              <a:rPr lang="en-US" altLang="zh-CN" sz="2800" dirty="0"/>
              <a:t>A-MPR</a:t>
            </a:r>
            <a:r>
              <a:rPr lang="en-US" altLang="ko-KR" sz="2800" dirty="0"/>
              <a:t> for </a:t>
            </a:r>
            <a:r>
              <a:rPr lang="en-US" altLang="ko-KR" sz="2800" dirty="0" smtClean="0"/>
              <a:t>S-SSB transmission </a:t>
            </a:r>
            <a:r>
              <a:rPr lang="en-US" altLang="ko-KR" sz="2800" dirty="0"/>
              <a:t>with NS_33</a:t>
            </a:r>
          </a:p>
          <a:p>
            <a:pPr marL="365760" indent="-365760"/>
            <a:endParaRPr lang="en-US" altLang="zh-CN" dirty="0"/>
          </a:p>
          <a:p>
            <a:pPr marL="365760" indent="-365760"/>
            <a:endParaRPr lang="en-US" altLang="zh-CN" dirty="0" smtClean="0"/>
          </a:p>
          <a:p>
            <a:pPr marL="365760" indent="-365760"/>
            <a:endParaRPr lang="en-US" altLang="zh-CN" dirty="0"/>
          </a:p>
          <a:p>
            <a:pPr marL="365760" indent="-365760"/>
            <a:endParaRPr lang="en-US" altLang="zh-CN" dirty="0" smtClean="0"/>
          </a:p>
          <a:p>
            <a:pPr marL="365760" indent="-365760"/>
            <a:endParaRPr lang="en-US" altLang="zh-CN" dirty="0"/>
          </a:p>
          <a:p>
            <a:pPr marL="365760" indent="-365760"/>
            <a:endParaRPr lang="en-US" altLang="zh-CN" dirty="0" smtClean="0"/>
          </a:p>
          <a:p>
            <a:pPr marL="365760" indent="-365760"/>
            <a:endParaRPr lang="en-US" altLang="zh-CN" dirty="0"/>
          </a:p>
          <a:p>
            <a:pPr marL="365760" indent="-365760"/>
            <a:endParaRPr lang="en-US" altLang="zh-CN" dirty="0" smtClean="0"/>
          </a:p>
        </p:txBody>
      </p:sp>
      <p:graphicFrame>
        <p:nvGraphicFramePr>
          <p:cNvPr id="5" name="표 4"/>
          <p:cNvGraphicFramePr>
            <a:graphicFrameLocks noGrp="1"/>
          </p:cNvGraphicFramePr>
          <p:nvPr>
            <p:extLst>
              <p:ext uri="{D42A27DB-BD31-4B8C-83A1-F6EECF244321}">
                <p14:modId xmlns:p14="http://schemas.microsoft.com/office/powerpoint/2010/main" val="307403751"/>
              </p:ext>
            </p:extLst>
          </p:nvPr>
        </p:nvGraphicFramePr>
        <p:xfrm>
          <a:off x="2093465" y="1959733"/>
          <a:ext cx="7142205" cy="4053017"/>
        </p:xfrm>
        <a:graphic>
          <a:graphicData uri="http://schemas.openxmlformats.org/drawingml/2006/table">
            <a:tbl>
              <a:tblPr firstRow="1" firstCol="1" bandRow="1">
                <a:tableStyleId>{5940675A-B579-460E-94D1-54222C63F5DA}</a:tableStyleId>
              </a:tblPr>
              <a:tblGrid>
                <a:gridCol w="2434902"/>
                <a:gridCol w="1569386"/>
                <a:gridCol w="1569386"/>
                <a:gridCol w="1568531"/>
              </a:tblGrid>
              <a:tr h="558207">
                <a:tc>
                  <a:txBody>
                    <a:bodyPr/>
                    <a:lstStyle/>
                    <a:p>
                      <a:pPr algn="ctr">
                        <a:spcAft>
                          <a:spcPts val="0"/>
                        </a:spcAft>
                      </a:pPr>
                      <a:r>
                        <a:rPr lang="en-GB" sz="1400" dirty="0">
                          <a:effectLst/>
                          <a:latin typeface="Arial" panose="020B0604020202020204" pitchFamily="34" charset="0"/>
                          <a:cs typeface="Arial" panose="020B0604020202020204" pitchFamily="34" charset="0"/>
                        </a:rPr>
                        <a:t>Carrier Frequency (MHz)</a:t>
                      </a:r>
                      <a:endParaRPr lang="ko-KR" sz="1800">
                        <a:effectLst/>
                        <a:latin typeface="Arial" panose="020B0604020202020204" pitchFamily="34" charset="0"/>
                        <a:ea typeface="SimSun" panose="02010600030101010101" pitchFamily="2" charset="-122"/>
                        <a:cs typeface="Arial" panose="020B0604020202020204" pitchFamily="34" charset="0"/>
                      </a:endParaRPr>
                    </a:p>
                  </a:txBody>
                  <a:tcPr marL="64126" marR="64126" marT="0" marB="0" anchor="ctr"/>
                </a:tc>
                <a:tc>
                  <a:txBody>
                    <a:bodyPr/>
                    <a:lstStyle/>
                    <a:p>
                      <a:pPr algn="ctr">
                        <a:spcAft>
                          <a:spcPts val="0"/>
                        </a:spcAft>
                      </a:pPr>
                      <a:r>
                        <a:rPr lang="en-GB" sz="1400" dirty="0" err="1">
                          <a:effectLst/>
                          <a:latin typeface="Arial" panose="020B0604020202020204" pitchFamily="34" charset="0"/>
                          <a:cs typeface="Arial" panose="020B0604020202020204" pitchFamily="34" charset="0"/>
                        </a:rPr>
                        <a:t>RB</a:t>
                      </a:r>
                      <a:r>
                        <a:rPr lang="en-GB" sz="1400" baseline="-25000" dirty="0" err="1">
                          <a:effectLst/>
                          <a:latin typeface="Arial" panose="020B0604020202020204" pitchFamily="34" charset="0"/>
                          <a:cs typeface="Arial" panose="020B0604020202020204" pitchFamily="34" charset="0"/>
                        </a:rPr>
                        <a:t>Start</a:t>
                      </a:r>
                      <a:r>
                        <a:rPr lang="en-GB" sz="1400" baseline="-25000" dirty="0">
                          <a:effectLst/>
                          <a:latin typeface="Arial" panose="020B0604020202020204" pitchFamily="34" charset="0"/>
                          <a:cs typeface="Arial" panose="020B0604020202020204" pitchFamily="34" charset="0"/>
                        </a:rPr>
                        <a:t> </a:t>
                      </a:r>
                      <a:r>
                        <a:rPr lang="en-GB" sz="1400" dirty="0">
                          <a:effectLst/>
                          <a:latin typeface="Arial" panose="020B0604020202020204" pitchFamily="34" charset="0"/>
                          <a:cs typeface="Arial" panose="020B0604020202020204" pitchFamily="34" charset="0"/>
                        </a:rPr>
                        <a:t>* 12*SCS</a:t>
                      </a:r>
                      <a:r>
                        <a:rPr lang="en-GB" sz="1400" baseline="-25000" dirty="0">
                          <a:effectLst/>
                          <a:latin typeface="Arial" panose="020B0604020202020204" pitchFamily="34" charset="0"/>
                          <a:cs typeface="Arial" panose="020B0604020202020204" pitchFamily="34" charset="0"/>
                        </a:rPr>
                        <a:t> </a:t>
                      </a:r>
                      <a:endParaRPr lang="ko-KR" sz="1800">
                        <a:effectLst/>
                        <a:latin typeface="Arial" panose="020B0604020202020204" pitchFamily="34" charset="0"/>
                        <a:cs typeface="Arial" panose="020B0604020202020204" pitchFamily="34" charset="0"/>
                      </a:endParaRPr>
                    </a:p>
                    <a:p>
                      <a:pPr algn="ctr">
                        <a:spcAft>
                          <a:spcPts val="600"/>
                        </a:spcAft>
                      </a:pPr>
                      <a:r>
                        <a:rPr lang="en-GB" sz="1400" dirty="0">
                          <a:effectLst/>
                          <a:latin typeface="Arial" panose="020B0604020202020204" pitchFamily="34" charset="0"/>
                          <a:cs typeface="Arial" panose="020B0604020202020204" pitchFamily="34" charset="0"/>
                        </a:rPr>
                        <a:t>[MHz]</a:t>
                      </a:r>
                      <a:endParaRPr lang="ko-KR" sz="1800">
                        <a:effectLst/>
                        <a:latin typeface="Arial" panose="020B0604020202020204" pitchFamily="34" charset="0"/>
                        <a:ea typeface="SimSun" panose="02010600030101010101" pitchFamily="2" charset="-122"/>
                        <a:cs typeface="Arial" panose="020B0604020202020204" pitchFamily="34" charset="0"/>
                      </a:endParaRPr>
                    </a:p>
                  </a:txBody>
                  <a:tcPr marL="64126" marR="64126" marT="0" marB="0" anchor="ctr"/>
                </a:tc>
                <a:tc>
                  <a:txBody>
                    <a:bodyPr/>
                    <a:lstStyle/>
                    <a:p>
                      <a:pPr algn="ctr">
                        <a:spcAft>
                          <a:spcPts val="600"/>
                        </a:spcAft>
                      </a:pPr>
                      <a:r>
                        <a:rPr lang="en-GB" sz="1400" dirty="0">
                          <a:effectLst/>
                          <a:latin typeface="Arial" panose="020B0604020202020204" pitchFamily="34" charset="0"/>
                          <a:cs typeface="Arial" panose="020B0604020202020204" pitchFamily="34" charset="0"/>
                        </a:rPr>
                        <a:t>A-</a:t>
                      </a:r>
                      <a:r>
                        <a:rPr lang="en-GB" sz="1400" dirty="0" err="1">
                          <a:effectLst/>
                          <a:latin typeface="Arial" panose="020B0604020202020204" pitchFamily="34" charset="0"/>
                          <a:cs typeface="Arial" panose="020B0604020202020204" pitchFamily="34" charset="0"/>
                        </a:rPr>
                        <a:t>MPR</a:t>
                      </a:r>
                      <a:r>
                        <a:rPr lang="en-GB" sz="1400" baseline="-25000" dirty="0" err="1">
                          <a:effectLst/>
                          <a:latin typeface="Arial" panose="020B0604020202020204" pitchFamily="34" charset="0"/>
                          <a:cs typeface="Arial" panose="020B0604020202020204" pitchFamily="34" charset="0"/>
                        </a:rPr>
                        <a:t>Base</a:t>
                      </a:r>
                      <a:r>
                        <a:rPr lang="en-GB" sz="1400" dirty="0">
                          <a:effectLst/>
                          <a:latin typeface="Arial" panose="020B0604020202020204" pitchFamily="34" charset="0"/>
                          <a:cs typeface="Arial" panose="020B0604020202020204" pitchFamily="34" charset="0"/>
                        </a:rPr>
                        <a:t> (dB)</a:t>
                      </a:r>
                      <a:endParaRPr lang="ko-KR" sz="1800">
                        <a:effectLst/>
                        <a:latin typeface="Arial" panose="020B0604020202020204" pitchFamily="34" charset="0"/>
                        <a:ea typeface="SimSun" panose="02010600030101010101" pitchFamily="2" charset="-122"/>
                        <a:cs typeface="Arial" panose="020B0604020202020204" pitchFamily="34" charset="0"/>
                      </a:endParaRPr>
                    </a:p>
                  </a:txBody>
                  <a:tcPr marL="64126" marR="64126" marT="0" marB="0" anchor="ctr"/>
                </a:tc>
                <a:tc>
                  <a:txBody>
                    <a:bodyPr/>
                    <a:lstStyle/>
                    <a:p>
                      <a:pPr algn="ctr">
                        <a:spcAft>
                          <a:spcPts val="600"/>
                        </a:spcAft>
                      </a:pPr>
                      <a:r>
                        <a:rPr lang="en-GB" sz="1400">
                          <a:effectLst/>
                          <a:latin typeface="Arial" panose="020B0604020202020204" pitchFamily="34" charset="0"/>
                          <a:cs typeface="Arial" panose="020B0604020202020204" pitchFamily="34" charset="0"/>
                        </a:rPr>
                        <a:t>AMPR</a:t>
                      </a:r>
                      <a:r>
                        <a:rPr lang="en-GB" sz="1400" baseline="-25000">
                          <a:effectLst/>
                          <a:latin typeface="Arial" panose="020B0604020202020204" pitchFamily="34" charset="0"/>
                          <a:cs typeface="Arial" panose="020B0604020202020204" pitchFamily="34" charset="0"/>
                        </a:rPr>
                        <a:t>Step</a:t>
                      </a:r>
                      <a:r>
                        <a:rPr lang="en-GB" sz="1400">
                          <a:effectLst/>
                          <a:latin typeface="Arial" panose="020B0604020202020204" pitchFamily="34" charset="0"/>
                          <a:cs typeface="Arial" panose="020B0604020202020204" pitchFamily="34" charset="0"/>
                        </a:rPr>
                        <a:t> (dB)</a:t>
                      </a:r>
                      <a:endParaRPr lang="ko-KR" sz="1800">
                        <a:effectLst/>
                        <a:latin typeface="Arial" panose="020B0604020202020204" pitchFamily="34" charset="0"/>
                        <a:ea typeface="SimSun" panose="02010600030101010101" pitchFamily="2" charset="-122"/>
                        <a:cs typeface="Arial" panose="020B0604020202020204" pitchFamily="34" charset="0"/>
                      </a:endParaRPr>
                    </a:p>
                  </a:txBody>
                  <a:tcPr marL="64126" marR="64126" marT="0" marB="0" anchor="ctr"/>
                </a:tc>
              </a:tr>
              <a:tr h="317710">
                <a:tc rowSpan="5">
                  <a:txBody>
                    <a:bodyPr/>
                    <a:lstStyle/>
                    <a:p>
                      <a:pPr algn="ctr">
                        <a:lnSpc>
                          <a:spcPts val="1200"/>
                        </a:lnSpc>
                        <a:spcAft>
                          <a:spcPts val="0"/>
                        </a:spcAft>
                      </a:pPr>
                      <a:r>
                        <a:rPr lang="en-GB" sz="1400">
                          <a:effectLst/>
                          <a:latin typeface="Arial" panose="020B0604020202020204" pitchFamily="34" charset="0"/>
                          <a:cs typeface="Arial" panose="020B0604020202020204" pitchFamily="34" charset="0"/>
                        </a:rPr>
                        <a:t>5860</a:t>
                      </a:r>
                      <a:endParaRPr lang="ko-KR" sz="1800">
                        <a:effectLst/>
                        <a:latin typeface="Arial" panose="020B0604020202020204" pitchFamily="34" charset="0"/>
                        <a:ea typeface="SimSun" panose="02010600030101010101" pitchFamily="2" charset="-122"/>
                        <a:cs typeface="Arial" panose="020B0604020202020204" pitchFamily="34" charset="0"/>
                      </a:endParaRPr>
                    </a:p>
                  </a:txBody>
                  <a:tcPr marL="64126" marR="64126" marT="0" marB="0" anchor="ctr"/>
                </a:tc>
                <a:tc>
                  <a:txBody>
                    <a:bodyPr/>
                    <a:lstStyle/>
                    <a:p>
                      <a:pPr algn="ctr">
                        <a:lnSpc>
                          <a:spcPts val="1200"/>
                        </a:lnSpc>
                        <a:spcAft>
                          <a:spcPts val="0"/>
                        </a:spcAft>
                      </a:pPr>
                      <a:r>
                        <a:rPr lang="en-GB" sz="1400" dirty="0">
                          <a:effectLst/>
                          <a:latin typeface="Arial" panose="020B0604020202020204" pitchFamily="34" charset="0"/>
                          <a:cs typeface="Arial" panose="020B0604020202020204" pitchFamily="34" charset="0"/>
                        </a:rPr>
                        <a:t>≤0.54</a:t>
                      </a:r>
                      <a:endParaRPr lang="ko-KR" sz="1800">
                        <a:effectLst/>
                        <a:latin typeface="Arial" panose="020B0604020202020204" pitchFamily="34" charset="0"/>
                        <a:ea typeface="SimSun" panose="02010600030101010101" pitchFamily="2" charset="-122"/>
                        <a:cs typeface="Arial" panose="020B0604020202020204" pitchFamily="34" charset="0"/>
                      </a:endParaRPr>
                    </a:p>
                  </a:txBody>
                  <a:tcPr marL="64126" marR="64126" marT="0" marB="0" anchor="ctr"/>
                </a:tc>
                <a:tc>
                  <a:txBody>
                    <a:bodyPr/>
                    <a:lstStyle/>
                    <a:p>
                      <a:pPr algn="ctr">
                        <a:lnSpc>
                          <a:spcPts val="1200"/>
                        </a:lnSpc>
                        <a:spcAft>
                          <a:spcPts val="0"/>
                        </a:spcAft>
                      </a:pPr>
                      <a:r>
                        <a:rPr lang="en-GB" sz="1400" dirty="0">
                          <a:effectLst/>
                          <a:latin typeface="Arial" panose="020B0604020202020204" pitchFamily="34" charset="0"/>
                          <a:cs typeface="Arial" panose="020B0604020202020204" pitchFamily="34" charset="0"/>
                        </a:rPr>
                        <a:t>≤ 25</a:t>
                      </a:r>
                      <a:endParaRPr lang="ko-KR" sz="1800">
                        <a:effectLst/>
                        <a:latin typeface="Arial" panose="020B0604020202020204" pitchFamily="34" charset="0"/>
                        <a:ea typeface="SimSun" panose="02010600030101010101" pitchFamily="2" charset="-122"/>
                        <a:cs typeface="Arial" panose="020B0604020202020204" pitchFamily="34" charset="0"/>
                      </a:endParaRPr>
                    </a:p>
                  </a:txBody>
                  <a:tcPr marL="64126" marR="64126" marT="0" marB="0" anchor="ctr"/>
                </a:tc>
                <a:tc rowSpan="5">
                  <a:txBody>
                    <a:bodyPr/>
                    <a:lstStyle/>
                    <a:p>
                      <a:pPr algn="ctr">
                        <a:lnSpc>
                          <a:spcPts val="1200"/>
                        </a:lnSpc>
                        <a:spcAft>
                          <a:spcPts val="0"/>
                        </a:spcAft>
                      </a:pPr>
                      <a:r>
                        <a:rPr lang="en-GB" sz="1400" dirty="0">
                          <a:effectLst/>
                          <a:latin typeface="Arial" panose="020B0604020202020204" pitchFamily="34" charset="0"/>
                          <a:cs typeface="Arial" panose="020B0604020202020204" pitchFamily="34" charset="0"/>
                        </a:rPr>
                        <a:t>1.0</a:t>
                      </a:r>
                      <a:endParaRPr lang="ko-KR" sz="1800">
                        <a:effectLst/>
                        <a:latin typeface="Arial" panose="020B0604020202020204" pitchFamily="34" charset="0"/>
                        <a:ea typeface="SimSun" panose="02010600030101010101" pitchFamily="2" charset="-122"/>
                        <a:cs typeface="Arial" panose="020B0604020202020204" pitchFamily="34" charset="0"/>
                      </a:endParaRPr>
                    </a:p>
                  </a:txBody>
                  <a:tcPr marL="64126" marR="64126" marT="0" marB="0" anchor="ctr"/>
                </a:tc>
              </a:tr>
              <a:tr h="317710">
                <a:tc vMerge="1">
                  <a:txBody>
                    <a:bodyPr/>
                    <a:lstStyle/>
                    <a:p>
                      <a:pPr latinLnBrk="1"/>
                      <a:endParaRPr lang="ko-KR" altLang="en-US"/>
                    </a:p>
                  </a:txBody>
                  <a:tcPr/>
                </a:tc>
                <a:tc>
                  <a:txBody>
                    <a:bodyPr/>
                    <a:lstStyle/>
                    <a:p>
                      <a:pPr algn="ctr">
                        <a:lnSpc>
                          <a:spcPts val="1200"/>
                        </a:lnSpc>
                        <a:spcAft>
                          <a:spcPts val="0"/>
                        </a:spcAft>
                      </a:pPr>
                      <a:r>
                        <a:rPr lang="en-GB" sz="1400" dirty="0">
                          <a:effectLst/>
                          <a:latin typeface="Arial" panose="020B0604020202020204" pitchFamily="34" charset="0"/>
                          <a:cs typeface="Arial" panose="020B0604020202020204" pitchFamily="34" charset="0"/>
                        </a:rPr>
                        <a:t>&gt;0.54 and </a:t>
                      </a:r>
                      <a:r>
                        <a:rPr lang="en-US" sz="1400" dirty="0">
                          <a:effectLst/>
                          <a:latin typeface="Arial" panose="020B0604020202020204" pitchFamily="34" charset="0"/>
                          <a:cs typeface="Arial" panose="020B0604020202020204" pitchFamily="34" charset="0"/>
                        </a:rPr>
                        <a:t>≤</a:t>
                      </a:r>
                      <a:r>
                        <a:rPr lang="en-GB" sz="1400" dirty="0">
                          <a:effectLst/>
                          <a:latin typeface="Arial" panose="020B0604020202020204" pitchFamily="34" charset="0"/>
                          <a:cs typeface="Arial" panose="020B0604020202020204" pitchFamily="34" charset="0"/>
                        </a:rPr>
                        <a:t>3.06</a:t>
                      </a:r>
                      <a:endParaRPr lang="ko-KR" sz="1800">
                        <a:effectLst/>
                        <a:latin typeface="Arial" panose="020B0604020202020204" pitchFamily="34" charset="0"/>
                        <a:ea typeface="SimSun" panose="02010600030101010101" pitchFamily="2" charset="-122"/>
                        <a:cs typeface="Arial" panose="020B0604020202020204" pitchFamily="34" charset="0"/>
                      </a:endParaRPr>
                    </a:p>
                  </a:txBody>
                  <a:tcPr marL="64126" marR="64126" marT="0" marB="0" anchor="ctr"/>
                </a:tc>
                <a:tc>
                  <a:txBody>
                    <a:bodyPr/>
                    <a:lstStyle/>
                    <a:p>
                      <a:pPr algn="ctr">
                        <a:lnSpc>
                          <a:spcPts val="1200"/>
                        </a:lnSpc>
                        <a:spcAft>
                          <a:spcPts val="0"/>
                        </a:spcAft>
                      </a:pPr>
                      <a:r>
                        <a:rPr lang="en-US" sz="1400" dirty="0">
                          <a:effectLst/>
                          <a:latin typeface="Arial" panose="020B0604020202020204" pitchFamily="34" charset="0"/>
                          <a:cs typeface="Arial" panose="020B0604020202020204" pitchFamily="34" charset="0"/>
                        </a:rPr>
                        <a:t>≤ </a:t>
                      </a:r>
                      <a:r>
                        <a:rPr lang="en-GB" sz="1400" dirty="0">
                          <a:effectLst/>
                          <a:latin typeface="Arial" panose="020B0604020202020204" pitchFamily="34" charset="0"/>
                          <a:cs typeface="Arial" panose="020B0604020202020204" pitchFamily="34" charset="0"/>
                        </a:rPr>
                        <a:t>17</a:t>
                      </a:r>
                      <a:endParaRPr lang="ko-KR" sz="1800">
                        <a:effectLst/>
                        <a:latin typeface="Arial" panose="020B0604020202020204" pitchFamily="34" charset="0"/>
                        <a:ea typeface="SimSun" panose="02010600030101010101" pitchFamily="2" charset="-122"/>
                        <a:cs typeface="Arial" panose="020B0604020202020204" pitchFamily="34" charset="0"/>
                      </a:endParaRPr>
                    </a:p>
                  </a:txBody>
                  <a:tcPr marL="64126" marR="64126" marT="0" marB="0" anchor="ctr"/>
                </a:tc>
                <a:tc vMerge="1">
                  <a:txBody>
                    <a:bodyPr/>
                    <a:lstStyle/>
                    <a:p>
                      <a:pPr latinLnBrk="1"/>
                      <a:endParaRPr lang="ko-KR" altLang="en-US"/>
                    </a:p>
                  </a:txBody>
                  <a:tcPr/>
                </a:tc>
              </a:tr>
              <a:tr h="317710">
                <a:tc vMerge="1">
                  <a:txBody>
                    <a:bodyPr/>
                    <a:lstStyle/>
                    <a:p>
                      <a:pPr latinLnBrk="1"/>
                      <a:endParaRPr lang="ko-KR" altLang="en-US"/>
                    </a:p>
                  </a:txBody>
                  <a:tcPr/>
                </a:tc>
                <a:tc>
                  <a:txBody>
                    <a:bodyPr/>
                    <a:lstStyle/>
                    <a:p>
                      <a:pPr algn="ctr">
                        <a:lnSpc>
                          <a:spcPts val="1200"/>
                        </a:lnSpc>
                        <a:spcAft>
                          <a:spcPts val="0"/>
                        </a:spcAft>
                      </a:pPr>
                      <a:r>
                        <a:rPr lang="en-GB" sz="1400" dirty="0">
                          <a:effectLst/>
                          <a:latin typeface="Arial" panose="020B0604020202020204" pitchFamily="34" charset="0"/>
                          <a:cs typeface="Arial" panose="020B0604020202020204" pitchFamily="34" charset="0"/>
                        </a:rPr>
                        <a:t>&gt;3.06 and </a:t>
                      </a:r>
                      <a:r>
                        <a:rPr lang="en-US" sz="1400" dirty="0">
                          <a:effectLst/>
                          <a:latin typeface="Arial" panose="020B0604020202020204" pitchFamily="34" charset="0"/>
                          <a:cs typeface="Arial" panose="020B0604020202020204" pitchFamily="34" charset="0"/>
                        </a:rPr>
                        <a:t>≤</a:t>
                      </a:r>
                      <a:r>
                        <a:rPr lang="en-GB" sz="1400" dirty="0">
                          <a:effectLst/>
                          <a:latin typeface="Arial" panose="020B0604020202020204" pitchFamily="34" charset="0"/>
                          <a:cs typeface="Arial" panose="020B0604020202020204" pitchFamily="34" charset="0"/>
                        </a:rPr>
                        <a:t>3.24</a:t>
                      </a:r>
                      <a:endParaRPr lang="ko-KR" sz="1800" dirty="0">
                        <a:effectLst/>
                        <a:latin typeface="Arial" panose="020B0604020202020204" pitchFamily="34" charset="0"/>
                        <a:ea typeface="SimSun" panose="02010600030101010101" pitchFamily="2" charset="-122"/>
                        <a:cs typeface="Arial" panose="020B0604020202020204" pitchFamily="34" charset="0"/>
                      </a:endParaRPr>
                    </a:p>
                  </a:txBody>
                  <a:tcPr marL="64126" marR="64126" marT="0" marB="0" anchor="ctr"/>
                </a:tc>
                <a:tc>
                  <a:txBody>
                    <a:bodyPr/>
                    <a:lstStyle/>
                    <a:p>
                      <a:pPr algn="ctr">
                        <a:lnSpc>
                          <a:spcPts val="1200"/>
                        </a:lnSpc>
                        <a:spcAft>
                          <a:spcPts val="0"/>
                        </a:spcAft>
                      </a:pPr>
                      <a:r>
                        <a:rPr lang="en-US" sz="1400" dirty="0">
                          <a:effectLst/>
                          <a:latin typeface="Arial" panose="020B0604020202020204" pitchFamily="34" charset="0"/>
                          <a:cs typeface="Arial" panose="020B0604020202020204" pitchFamily="34" charset="0"/>
                        </a:rPr>
                        <a:t>≤ </a:t>
                      </a:r>
                      <a:r>
                        <a:rPr lang="en-GB" sz="1400" dirty="0">
                          <a:effectLst/>
                          <a:latin typeface="Arial" panose="020B0604020202020204" pitchFamily="34" charset="0"/>
                          <a:cs typeface="Arial" panose="020B0604020202020204" pitchFamily="34" charset="0"/>
                        </a:rPr>
                        <a:t>11</a:t>
                      </a:r>
                      <a:endParaRPr lang="ko-KR" sz="1800">
                        <a:effectLst/>
                        <a:latin typeface="Arial" panose="020B0604020202020204" pitchFamily="34" charset="0"/>
                        <a:ea typeface="SimSun" panose="02010600030101010101" pitchFamily="2" charset="-122"/>
                        <a:cs typeface="Arial" panose="020B0604020202020204" pitchFamily="34" charset="0"/>
                      </a:endParaRPr>
                    </a:p>
                  </a:txBody>
                  <a:tcPr marL="64126" marR="64126" marT="0" marB="0" anchor="ctr"/>
                </a:tc>
                <a:tc vMerge="1">
                  <a:txBody>
                    <a:bodyPr/>
                    <a:lstStyle/>
                    <a:p>
                      <a:pPr latinLnBrk="1"/>
                      <a:endParaRPr lang="ko-KR" altLang="en-US"/>
                    </a:p>
                  </a:txBody>
                  <a:tcPr/>
                </a:tc>
              </a:tr>
              <a:tr h="317710">
                <a:tc vMerge="1">
                  <a:txBody>
                    <a:bodyPr/>
                    <a:lstStyle/>
                    <a:p>
                      <a:pPr latinLnBrk="1"/>
                      <a:endParaRPr lang="ko-KR" altLang="en-US"/>
                    </a:p>
                  </a:txBody>
                  <a:tcPr/>
                </a:tc>
                <a:tc>
                  <a:txBody>
                    <a:bodyPr/>
                    <a:lstStyle/>
                    <a:p>
                      <a:pPr algn="ctr">
                        <a:lnSpc>
                          <a:spcPts val="1200"/>
                        </a:lnSpc>
                        <a:spcAft>
                          <a:spcPts val="0"/>
                        </a:spcAft>
                      </a:pPr>
                      <a:r>
                        <a:rPr lang="en-GB" sz="1400">
                          <a:effectLst/>
                          <a:latin typeface="Arial" panose="020B0604020202020204" pitchFamily="34" charset="0"/>
                          <a:cs typeface="Arial" panose="020B0604020202020204" pitchFamily="34" charset="0"/>
                        </a:rPr>
                        <a:t>&gt;3.24 and </a:t>
                      </a:r>
                      <a:r>
                        <a:rPr lang="en-US" sz="1400">
                          <a:effectLst/>
                          <a:latin typeface="Arial" panose="020B0604020202020204" pitchFamily="34" charset="0"/>
                          <a:cs typeface="Arial" panose="020B0604020202020204" pitchFamily="34" charset="0"/>
                        </a:rPr>
                        <a:t>≤</a:t>
                      </a:r>
                      <a:r>
                        <a:rPr lang="en-GB" sz="1400">
                          <a:effectLst/>
                          <a:latin typeface="Arial" panose="020B0604020202020204" pitchFamily="34" charset="0"/>
                          <a:cs typeface="Arial" panose="020B0604020202020204" pitchFamily="34" charset="0"/>
                        </a:rPr>
                        <a:t>3.6</a:t>
                      </a:r>
                      <a:endParaRPr lang="ko-KR" sz="1800">
                        <a:effectLst/>
                        <a:latin typeface="Arial" panose="020B0604020202020204" pitchFamily="34" charset="0"/>
                        <a:ea typeface="SimSun" panose="02010600030101010101" pitchFamily="2" charset="-122"/>
                        <a:cs typeface="Arial" panose="020B0604020202020204" pitchFamily="34" charset="0"/>
                      </a:endParaRPr>
                    </a:p>
                  </a:txBody>
                  <a:tcPr marL="64126" marR="64126" marT="0" marB="0" anchor="ctr"/>
                </a:tc>
                <a:tc>
                  <a:txBody>
                    <a:bodyPr/>
                    <a:lstStyle/>
                    <a:p>
                      <a:pPr algn="ctr">
                        <a:lnSpc>
                          <a:spcPts val="1200"/>
                        </a:lnSpc>
                        <a:spcAft>
                          <a:spcPts val="0"/>
                        </a:spcAft>
                      </a:pPr>
                      <a:r>
                        <a:rPr lang="en-US" sz="1400" dirty="0">
                          <a:effectLst/>
                          <a:latin typeface="Arial" panose="020B0604020202020204" pitchFamily="34" charset="0"/>
                          <a:cs typeface="Arial" panose="020B0604020202020204" pitchFamily="34" charset="0"/>
                        </a:rPr>
                        <a:t>≤ </a:t>
                      </a:r>
                      <a:r>
                        <a:rPr lang="en-GB" sz="1400" dirty="0">
                          <a:effectLst/>
                          <a:latin typeface="Arial" panose="020B0604020202020204" pitchFamily="34" charset="0"/>
                          <a:cs typeface="Arial" panose="020B0604020202020204" pitchFamily="34" charset="0"/>
                        </a:rPr>
                        <a:t>8</a:t>
                      </a:r>
                      <a:endParaRPr lang="ko-KR" sz="1800">
                        <a:effectLst/>
                        <a:latin typeface="Arial" panose="020B0604020202020204" pitchFamily="34" charset="0"/>
                        <a:ea typeface="SimSun" panose="02010600030101010101" pitchFamily="2" charset="-122"/>
                        <a:cs typeface="Arial" panose="020B0604020202020204" pitchFamily="34" charset="0"/>
                      </a:endParaRPr>
                    </a:p>
                  </a:txBody>
                  <a:tcPr marL="64126" marR="64126" marT="0" marB="0" anchor="ctr"/>
                </a:tc>
                <a:tc vMerge="1">
                  <a:txBody>
                    <a:bodyPr/>
                    <a:lstStyle/>
                    <a:p>
                      <a:pPr latinLnBrk="1"/>
                      <a:endParaRPr lang="ko-KR" altLang="en-US"/>
                    </a:p>
                  </a:txBody>
                  <a:tcPr/>
                </a:tc>
              </a:tr>
              <a:tr h="317710">
                <a:tc vMerge="1">
                  <a:txBody>
                    <a:bodyPr/>
                    <a:lstStyle/>
                    <a:p>
                      <a:pPr latinLnBrk="1"/>
                      <a:endParaRPr lang="ko-KR" altLang="en-US"/>
                    </a:p>
                  </a:txBody>
                  <a:tcPr/>
                </a:tc>
                <a:tc>
                  <a:txBody>
                    <a:bodyPr/>
                    <a:lstStyle/>
                    <a:p>
                      <a:pPr algn="ctr">
                        <a:lnSpc>
                          <a:spcPts val="1200"/>
                        </a:lnSpc>
                        <a:spcAft>
                          <a:spcPts val="0"/>
                        </a:spcAft>
                      </a:pPr>
                      <a:r>
                        <a:rPr lang="en-GB" sz="1400">
                          <a:effectLst/>
                          <a:latin typeface="Arial" panose="020B0604020202020204" pitchFamily="34" charset="0"/>
                          <a:cs typeface="Arial" panose="020B0604020202020204" pitchFamily="34" charset="0"/>
                        </a:rPr>
                        <a:t>&gt;3.6 and </a:t>
                      </a:r>
                      <a:r>
                        <a:rPr lang="en-US" sz="1400">
                          <a:effectLst/>
                          <a:latin typeface="Arial" panose="020B0604020202020204" pitchFamily="34" charset="0"/>
                          <a:cs typeface="Arial" panose="020B0604020202020204" pitchFamily="34" charset="0"/>
                        </a:rPr>
                        <a:t>≤</a:t>
                      </a:r>
                      <a:r>
                        <a:rPr lang="en-GB" sz="1400">
                          <a:effectLst/>
                          <a:latin typeface="Arial" panose="020B0604020202020204" pitchFamily="34" charset="0"/>
                          <a:cs typeface="Arial" panose="020B0604020202020204" pitchFamily="34" charset="0"/>
                        </a:rPr>
                        <a:t>7.2</a:t>
                      </a:r>
                      <a:endParaRPr lang="ko-KR" sz="1800">
                        <a:effectLst/>
                        <a:latin typeface="Arial" panose="020B0604020202020204" pitchFamily="34" charset="0"/>
                        <a:ea typeface="SimSun" panose="02010600030101010101" pitchFamily="2" charset="-122"/>
                        <a:cs typeface="Arial" panose="020B0604020202020204" pitchFamily="34" charset="0"/>
                      </a:endParaRPr>
                    </a:p>
                  </a:txBody>
                  <a:tcPr marL="64126" marR="64126" marT="0" marB="0" anchor="ctr"/>
                </a:tc>
                <a:tc>
                  <a:txBody>
                    <a:bodyPr/>
                    <a:lstStyle/>
                    <a:p>
                      <a:pPr algn="ctr">
                        <a:lnSpc>
                          <a:spcPts val="1200"/>
                        </a:lnSpc>
                        <a:spcAft>
                          <a:spcPts val="0"/>
                        </a:spcAft>
                      </a:pPr>
                      <a:r>
                        <a:rPr lang="en-US" sz="1400" dirty="0">
                          <a:effectLst/>
                          <a:latin typeface="Arial" panose="020B0604020202020204" pitchFamily="34" charset="0"/>
                          <a:cs typeface="Arial" panose="020B0604020202020204" pitchFamily="34" charset="0"/>
                        </a:rPr>
                        <a:t>≤ </a:t>
                      </a:r>
                      <a:r>
                        <a:rPr lang="en-GB" sz="1400" dirty="0">
                          <a:effectLst/>
                          <a:latin typeface="Arial" panose="020B0604020202020204" pitchFamily="34" charset="0"/>
                          <a:cs typeface="Arial" panose="020B0604020202020204" pitchFamily="34" charset="0"/>
                        </a:rPr>
                        <a:t>7</a:t>
                      </a:r>
                      <a:endParaRPr lang="ko-KR" sz="1800">
                        <a:effectLst/>
                        <a:latin typeface="Arial" panose="020B0604020202020204" pitchFamily="34" charset="0"/>
                        <a:ea typeface="SimSun" panose="02010600030101010101" pitchFamily="2" charset="-122"/>
                        <a:cs typeface="Arial" panose="020B0604020202020204" pitchFamily="34" charset="0"/>
                      </a:endParaRPr>
                    </a:p>
                  </a:txBody>
                  <a:tcPr marL="64126" marR="64126" marT="0" marB="0" anchor="ctr"/>
                </a:tc>
                <a:tc vMerge="1">
                  <a:txBody>
                    <a:bodyPr/>
                    <a:lstStyle/>
                    <a:p>
                      <a:pPr latinLnBrk="1"/>
                      <a:endParaRPr lang="ko-KR" altLang="en-US"/>
                    </a:p>
                  </a:txBody>
                  <a:tcPr/>
                </a:tc>
              </a:tr>
              <a:tr h="317710">
                <a:tc rowSpan="6">
                  <a:txBody>
                    <a:bodyPr/>
                    <a:lstStyle/>
                    <a:p>
                      <a:pPr algn="ctr">
                        <a:lnSpc>
                          <a:spcPts val="1200"/>
                        </a:lnSpc>
                        <a:spcAft>
                          <a:spcPts val="0"/>
                        </a:spcAft>
                      </a:pPr>
                      <a:r>
                        <a:rPr lang="en-GB" sz="1400" dirty="0">
                          <a:effectLst/>
                          <a:latin typeface="Arial" panose="020B0604020202020204" pitchFamily="34" charset="0"/>
                          <a:cs typeface="Arial" panose="020B0604020202020204" pitchFamily="34" charset="0"/>
                        </a:rPr>
                        <a:t>5870, 5880, 5890, </a:t>
                      </a:r>
                      <a:r>
                        <a:rPr lang="en-GB" sz="1400" dirty="0" smtClean="0">
                          <a:effectLst/>
                          <a:latin typeface="Arial" panose="020B0604020202020204" pitchFamily="34" charset="0"/>
                          <a:cs typeface="Arial" panose="020B0604020202020204" pitchFamily="34" charset="0"/>
                        </a:rPr>
                        <a:t>5900, 5910</a:t>
                      </a:r>
                      <a:r>
                        <a:rPr lang="en-GB" sz="1400" dirty="0">
                          <a:effectLst/>
                          <a:latin typeface="Arial" panose="020B0604020202020204" pitchFamily="34" charset="0"/>
                          <a:cs typeface="Arial" panose="020B0604020202020204" pitchFamily="34" charset="0"/>
                        </a:rPr>
                        <a:t>, 5920</a:t>
                      </a:r>
                      <a:endParaRPr lang="ko-KR" sz="1800">
                        <a:effectLst/>
                        <a:latin typeface="Arial" panose="020B0604020202020204" pitchFamily="34" charset="0"/>
                        <a:ea typeface="SimSun" panose="02010600030101010101" pitchFamily="2" charset="-122"/>
                        <a:cs typeface="Arial" panose="020B0604020202020204" pitchFamily="34" charset="0"/>
                      </a:endParaRPr>
                    </a:p>
                  </a:txBody>
                  <a:tcPr marL="64126" marR="64126" marT="0" marB="0" anchor="ctr"/>
                </a:tc>
                <a:tc>
                  <a:txBody>
                    <a:bodyPr/>
                    <a:lstStyle/>
                    <a:p>
                      <a:pPr algn="ctr">
                        <a:lnSpc>
                          <a:spcPts val="1200"/>
                        </a:lnSpc>
                        <a:spcAft>
                          <a:spcPts val="0"/>
                        </a:spcAft>
                      </a:pPr>
                      <a:r>
                        <a:rPr lang="en-GB" sz="1400">
                          <a:effectLst/>
                          <a:latin typeface="Arial" panose="020B0604020202020204" pitchFamily="34" charset="0"/>
                          <a:cs typeface="Arial" panose="020B0604020202020204" pitchFamily="34" charset="0"/>
                        </a:rPr>
                        <a:t>≤0.36</a:t>
                      </a:r>
                      <a:endParaRPr lang="ko-KR" sz="1800">
                        <a:effectLst/>
                        <a:latin typeface="Arial" panose="020B0604020202020204" pitchFamily="34" charset="0"/>
                        <a:ea typeface="SimSun" panose="02010600030101010101" pitchFamily="2" charset="-122"/>
                        <a:cs typeface="Arial" panose="020B0604020202020204" pitchFamily="34" charset="0"/>
                      </a:endParaRPr>
                    </a:p>
                  </a:txBody>
                  <a:tcPr marL="64126" marR="64126" marT="0" marB="0" anchor="ctr"/>
                </a:tc>
                <a:tc>
                  <a:txBody>
                    <a:bodyPr/>
                    <a:lstStyle/>
                    <a:p>
                      <a:pPr algn="ctr">
                        <a:lnSpc>
                          <a:spcPts val="1200"/>
                        </a:lnSpc>
                        <a:spcAft>
                          <a:spcPts val="0"/>
                        </a:spcAft>
                      </a:pPr>
                      <a:r>
                        <a:rPr lang="en-GB" sz="1400" dirty="0">
                          <a:effectLst/>
                          <a:latin typeface="Arial" panose="020B0604020202020204" pitchFamily="34" charset="0"/>
                          <a:cs typeface="Arial" panose="020B0604020202020204" pitchFamily="34" charset="0"/>
                        </a:rPr>
                        <a:t>≤ 6.5</a:t>
                      </a:r>
                      <a:endParaRPr lang="ko-KR" sz="1800">
                        <a:effectLst/>
                        <a:latin typeface="Arial" panose="020B0604020202020204" pitchFamily="34" charset="0"/>
                        <a:ea typeface="SimSun" panose="02010600030101010101" pitchFamily="2" charset="-122"/>
                        <a:cs typeface="Arial" panose="020B0604020202020204" pitchFamily="34" charset="0"/>
                      </a:endParaRPr>
                    </a:p>
                  </a:txBody>
                  <a:tcPr marL="64126" marR="64126" marT="0" marB="0" anchor="ctr"/>
                </a:tc>
                <a:tc rowSpan="6">
                  <a:txBody>
                    <a:bodyPr/>
                    <a:lstStyle/>
                    <a:p>
                      <a:pPr algn="ctr">
                        <a:lnSpc>
                          <a:spcPts val="1200"/>
                        </a:lnSpc>
                        <a:spcAft>
                          <a:spcPts val="0"/>
                        </a:spcAft>
                      </a:pPr>
                      <a:r>
                        <a:rPr lang="en-GB" sz="1400" dirty="0">
                          <a:effectLst/>
                          <a:latin typeface="Arial" panose="020B0604020202020204" pitchFamily="34" charset="0"/>
                          <a:cs typeface="Arial" panose="020B0604020202020204" pitchFamily="34" charset="0"/>
                        </a:rPr>
                        <a:t>0.5</a:t>
                      </a:r>
                      <a:endParaRPr lang="ko-KR" sz="1800">
                        <a:effectLst/>
                        <a:latin typeface="Arial" panose="020B0604020202020204" pitchFamily="34" charset="0"/>
                        <a:ea typeface="SimSun" panose="02010600030101010101" pitchFamily="2" charset="-122"/>
                        <a:cs typeface="Arial" panose="020B0604020202020204" pitchFamily="34" charset="0"/>
                      </a:endParaRPr>
                    </a:p>
                  </a:txBody>
                  <a:tcPr marL="64126" marR="64126" marT="0" marB="0" anchor="ctr"/>
                </a:tc>
              </a:tr>
              <a:tr h="317710">
                <a:tc vMerge="1">
                  <a:txBody>
                    <a:bodyPr/>
                    <a:lstStyle/>
                    <a:p>
                      <a:pPr latinLnBrk="1"/>
                      <a:endParaRPr lang="ko-KR" altLang="en-US"/>
                    </a:p>
                  </a:txBody>
                  <a:tcPr/>
                </a:tc>
                <a:tc>
                  <a:txBody>
                    <a:bodyPr/>
                    <a:lstStyle/>
                    <a:p>
                      <a:pPr algn="ctr">
                        <a:lnSpc>
                          <a:spcPts val="1200"/>
                        </a:lnSpc>
                        <a:spcAft>
                          <a:spcPts val="0"/>
                        </a:spcAft>
                      </a:pPr>
                      <a:r>
                        <a:rPr lang="en-GB" sz="1400">
                          <a:effectLst/>
                          <a:latin typeface="Arial" panose="020B0604020202020204" pitchFamily="34" charset="0"/>
                          <a:cs typeface="Arial" panose="020B0604020202020204" pitchFamily="34" charset="0"/>
                        </a:rPr>
                        <a:t>&gt;0.36 and </a:t>
                      </a:r>
                      <a:r>
                        <a:rPr lang="en-US" sz="1400">
                          <a:effectLst/>
                          <a:latin typeface="Arial" panose="020B0604020202020204" pitchFamily="34" charset="0"/>
                          <a:cs typeface="Arial" panose="020B0604020202020204" pitchFamily="34" charset="0"/>
                        </a:rPr>
                        <a:t>≤</a:t>
                      </a:r>
                      <a:r>
                        <a:rPr lang="en-GB" sz="1400">
                          <a:effectLst/>
                          <a:latin typeface="Arial" panose="020B0604020202020204" pitchFamily="34" charset="0"/>
                          <a:cs typeface="Arial" panose="020B0604020202020204" pitchFamily="34" charset="0"/>
                        </a:rPr>
                        <a:t>1.44</a:t>
                      </a:r>
                      <a:endParaRPr lang="ko-KR" sz="1800">
                        <a:effectLst/>
                        <a:latin typeface="Arial" panose="020B0604020202020204" pitchFamily="34" charset="0"/>
                        <a:ea typeface="SimSun" panose="02010600030101010101" pitchFamily="2" charset="-122"/>
                        <a:cs typeface="Arial" panose="020B0604020202020204" pitchFamily="34" charset="0"/>
                      </a:endParaRPr>
                    </a:p>
                  </a:txBody>
                  <a:tcPr marL="64126" marR="64126" marT="0" marB="0" anchor="ctr"/>
                </a:tc>
                <a:tc>
                  <a:txBody>
                    <a:bodyPr/>
                    <a:lstStyle/>
                    <a:p>
                      <a:pPr algn="ctr">
                        <a:lnSpc>
                          <a:spcPts val="1200"/>
                        </a:lnSpc>
                        <a:spcAft>
                          <a:spcPts val="0"/>
                        </a:spcAft>
                      </a:pPr>
                      <a:r>
                        <a:rPr lang="en-US" sz="1400" dirty="0">
                          <a:effectLst/>
                          <a:latin typeface="Arial" panose="020B0604020202020204" pitchFamily="34" charset="0"/>
                          <a:cs typeface="Arial" panose="020B0604020202020204" pitchFamily="34" charset="0"/>
                        </a:rPr>
                        <a:t>≤ </a:t>
                      </a:r>
                      <a:r>
                        <a:rPr lang="en-GB" sz="1400" dirty="0">
                          <a:effectLst/>
                          <a:latin typeface="Arial" panose="020B0604020202020204" pitchFamily="34" charset="0"/>
                          <a:cs typeface="Arial" panose="020B0604020202020204" pitchFamily="34" charset="0"/>
                        </a:rPr>
                        <a:t>5.5</a:t>
                      </a:r>
                      <a:endParaRPr lang="ko-KR" sz="1800">
                        <a:effectLst/>
                        <a:latin typeface="Arial" panose="020B0604020202020204" pitchFamily="34" charset="0"/>
                        <a:ea typeface="SimSun" panose="02010600030101010101" pitchFamily="2" charset="-122"/>
                        <a:cs typeface="Arial" panose="020B0604020202020204" pitchFamily="34" charset="0"/>
                      </a:endParaRPr>
                    </a:p>
                  </a:txBody>
                  <a:tcPr marL="64126" marR="64126" marT="0" marB="0" anchor="ctr"/>
                </a:tc>
                <a:tc vMerge="1">
                  <a:txBody>
                    <a:bodyPr/>
                    <a:lstStyle/>
                    <a:p>
                      <a:pPr latinLnBrk="1"/>
                      <a:endParaRPr lang="ko-KR" altLang="en-US"/>
                    </a:p>
                  </a:txBody>
                  <a:tcPr/>
                </a:tc>
              </a:tr>
              <a:tr h="317710">
                <a:tc vMerge="1">
                  <a:txBody>
                    <a:bodyPr/>
                    <a:lstStyle/>
                    <a:p>
                      <a:pPr latinLnBrk="1"/>
                      <a:endParaRPr lang="ko-KR" altLang="en-US"/>
                    </a:p>
                  </a:txBody>
                  <a:tcPr/>
                </a:tc>
                <a:tc>
                  <a:txBody>
                    <a:bodyPr/>
                    <a:lstStyle/>
                    <a:p>
                      <a:pPr algn="ctr">
                        <a:lnSpc>
                          <a:spcPts val="1200"/>
                        </a:lnSpc>
                        <a:spcAft>
                          <a:spcPts val="0"/>
                        </a:spcAft>
                      </a:pPr>
                      <a:r>
                        <a:rPr lang="en-GB" sz="1400">
                          <a:effectLst/>
                          <a:latin typeface="Arial" panose="020B0604020202020204" pitchFamily="34" charset="0"/>
                          <a:cs typeface="Arial" panose="020B0604020202020204" pitchFamily="34" charset="0"/>
                        </a:rPr>
                        <a:t>&gt;1.44 and </a:t>
                      </a:r>
                      <a:r>
                        <a:rPr lang="en-US" sz="1400">
                          <a:effectLst/>
                          <a:latin typeface="Arial" panose="020B0604020202020204" pitchFamily="34" charset="0"/>
                          <a:cs typeface="Arial" panose="020B0604020202020204" pitchFamily="34" charset="0"/>
                        </a:rPr>
                        <a:t>≤</a:t>
                      </a:r>
                      <a:r>
                        <a:rPr lang="en-GB" sz="1400">
                          <a:effectLst/>
                          <a:latin typeface="Arial" panose="020B0604020202020204" pitchFamily="34" charset="0"/>
                          <a:cs typeface="Arial" panose="020B0604020202020204" pitchFamily="34" charset="0"/>
                        </a:rPr>
                        <a:t>2.16</a:t>
                      </a:r>
                      <a:endParaRPr lang="ko-KR" sz="1800">
                        <a:effectLst/>
                        <a:latin typeface="Arial" panose="020B0604020202020204" pitchFamily="34" charset="0"/>
                        <a:ea typeface="SimSun" panose="02010600030101010101" pitchFamily="2" charset="-122"/>
                        <a:cs typeface="Arial" panose="020B0604020202020204" pitchFamily="34" charset="0"/>
                      </a:endParaRPr>
                    </a:p>
                  </a:txBody>
                  <a:tcPr marL="64126" marR="64126" marT="0" marB="0" anchor="ctr"/>
                </a:tc>
                <a:tc>
                  <a:txBody>
                    <a:bodyPr/>
                    <a:lstStyle/>
                    <a:p>
                      <a:pPr algn="ctr">
                        <a:lnSpc>
                          <a:spcPts val="1200"/>
                        </a:lnSpc>
                        <a:spcAft>
                          <a:spcPts val="0"/>
                        </a:spcAft>
                      </a:pPr>
                      <a:r>
                        <a:rPr lang="en-US" sz="1400" dirty="0">
                          <a:effectLst/>
                          <a:latin typeface="Arial" panose="020B0604020202020204" pitchFamily="34" charset="0"/>
                          <a:cs typeface="Arial" panose="020B0604020202020204" pitchFamily="34" charset="0"/>
                        </a:rPr>
                        <a:t>≤ </a:t>
                      </a:r>
                      <a:r>
                        <a:rPr lang="en-GB" sz="1400" dirty="0">
                          <a:effectLst/>
                          <a:latin typeface="Arial" panose="020B0604020202020204" pitchFamily="34" charset="0"/>
                          <a:cs typeface="Arial" panose="020B0604020202020204" pitchFamily="34" charset="0"/>
                        </a:rPr>
                        <a:t>4.0</a:t>
                      </a:r>
                      <a:endParaRPr lang="ko-KR" sz="1800">
                        <a:effectLst/>
                        <a:latin typeface="Arial" panose="020B0604020202020204" pitchFamily="34" charset="0"/>
                        <a:ea typeface="SimSun" panose="02010600030101010101" pitchFamily="2" charset="-122"/>
                        <a:cs typeface="Arial" panose="020B0604020202020204" pitchFamily="34" charset="0"/>
                      </a:endParaRPr>
                    </a:p>
                  </a:txBody>
                  <a:tcPr marL="64126" marR="64126" marT="0" marB="0" anchor="ctr"/>
                </a:tc>
                <a:tc vMerge="1">
                  <a:txBody>
                    <a:bodyPr/>
                    <a:lstStyle/>
                    <a:p>
                      <a:pPr latinLnBrk="1"/>
                      <a:endParaRPr lang="ko-KR" altLang="en-US"/>
                    </a:p>
                  </a:txBody>
                  <a:tcPr/>
                </a:tc>
              </a:tr>
              <a:tr h="317710">
                <a:tc vMerge="1">
                  <a:txBody>
                    <a:bodyPr/>
                    <a:lstStyle/>
                    <a:p>
                      <a:pPr latinLnBrk="1"/>
                      <a:endParaRPr lang="ko-KR" altLang="en-US"/>
                    </a:p>
                  </a:txBody>
                  <a:tcPr/>
                </a:tc>
                <a:tc>
                  <a:txBody>
                    <a:bodyPr/>
                    <a:lstStyle/>
                    <a:p>
                      <a:pPr algn="ctr">
                        <a:lnSpc>
                          <a:spcPts val="1200"/>
                        </a:lnSpc>
                        <a:spcAft>
                          <a:spcPts val="0"/>
                        </a:spcAft>
                      </a:pPr>
                      <a:r>
                        <a:rPr lang="en-GB" sz="1400">
                          <a:effectLst/>
                          <a:latin typeface="Arial" panose="020B0604020202020204" pitchFamily="34" charset="0"/>
                          <a:cs typeface="Arial" panose="020B0604020202020204" pitchFamily="34" charset="0"/>
                        </a:rPr>
                        <a:t>&gt;2.16 and </a:t>
                      </a:r>
                      <a:r>
                        <a:rPr lang="en-US" sz="1400">
                          <a:effectLst/>
                          <a:latin typeface="Arial" panose="020B0604020202020204" pitchFamily="34" charset="0"/>
                          <a:cs typeface="Arial" panose="020B0604020202020204" pitchFamily="34" charset="0"/>
                        </a:rPr>
                        <a:t>≤</a:t>
                      </a:r>
                      <a:r>
                        <a:rPr lang="en-GB" sz="1400">
                          <a:effectLst/>
                          <a:latin typeface="Arial" panose="020B0604020202020204" pitchFamily="34" charset="0"/>
                          <a:cs typeface="Arial" panose="020B0604020202020204" pitchFamily="34" charset="0"/>
                        </a:rPr>
                        <a:t>3.24</a:t>
                      </a:r>
                      <a:endParaRPr lang="ko-KR" sz="1800">
                        <a:effectLst/>
                        <a:latin typeface="Arial" panose="020B0604020202020204" pitchFamily="34" charset="0"/>
                        <a:ea typeface="SimSun" panose="02010600030101010101" pitchFamily="2" charset="-122"/>
                        <a:cs typeface="Arial" panose="020B0604020202020204" pitchFamily="34" charset="0"/>
                      </a:endParaRPr>
                    </a:p>
                  </a:txBody>
                  <a:tcPr marL="64126" marR="64126" marT="0" marB="0" anchor="ctr"/>
                </a:tc>
                <a:tc>
                  <a:txBody>
                    <a:bodyPr/>
                    <a:lstStyle/>
                    <a:p>
                      <a:pPr algn="ctr">
                        <a:lnSpc>
                          <a:spcPts val="1200"/>
                        </a:lnSpc>
                        <a:spcAft>
                          <a:spcPts val="0"/>
                        </a:spcAft>
                      </a:pPr>
                      <a:r>
                        <a:rPr lang="en-US" sz="1400" dirty="0">
                          <a:effectLst/>
                          <a:latin typeface="Arial" panose="020B0604020202020204" pitchFamily="34" charset="0"/>
                          <a:cs typeface="Arial" panose="020B0604020202020204" pitchFamily="34" charset="0"/>
                        </a:rPr>
                        <a:t>≤ </a:t>
                      </a:r>
                      <a:r>
                        <a:rPr lang="en-GB" sz="1400" dirty="0">
                          <a:effectLst/>
                          <a:latin typeface="Arial" panose="020B0604020202020204" pitchFamily="34" charset="0"/>
                          <a:cs typeface="Arial" panose="020B0604020202020204" pitchFamily="34" charset="0"/>
                        </a:rPr>
                        <a:t>3.0</a:t>
                      </a:r>
                      <a:endParaRPr lang="ko-KR" sz="1800">
                        <a:effectLst/>
                        <a:latin typeface="Arial" panose="020B0604020202020204" pitchFamily="34" charset="0"/>
                        <a:ea typeface="SimSun" panose="02010600030101010101" pitchFamily="2" charset="-122"/>
                        <a:cs typeface="Arial" panose="020B0604020202020204" pitchFamily="34" charset="0"/>
                      </a:endParaRPr>
                    </a:p>
                  </a:txBody>
                  <a:tcPr marL="64126" marR="64126" marT="0" marB="0" anchor="ctr"/>
                </a:tc>
                <a:tc vMerge="1">
                  <a:txBody>
                    <a:bodyPr/>
                    <a:lstStyle/>
                    <a:p>
                      <a:pPr latinLnBrk="1"/>
                      <a:endParaRPr lang="ko-KR" altLang="en-US"/>
                    </a:p>
                  </a:txBody>
                  <a:tcPr/>
                </a:tc>
              </a:tr>
              <a:tr h="317710">
                <a:tc vMerge="1">
                  <a:txBody>
                    <a:bodyPr/>
                    <a:lstStyle/>
                    <a:p>
                      <a:pPr latinLnBrk="1"/>
                      <a:endParaRPr lang="ko-KR" altLang="en-US"/>
                    </a:p>
                  </a:txBody>
                  <a:tcPr/>
                </a:tc>
                <a:tc>
                  <a:txBody>
                    <a:bodyPr/>
                    <a:lstStyle/>
                    <a:p>
                      <a:pPr algn="ctr">
                        <a:lnSpc>
                          <a:spcPts val="1200"/>
                        </a:lnSpc>
                        <a:spcAft>
                          <a:spcPts val="0"/>
                        </a:spcAft>
                      </a:pPr>
                      <a:r>
                        <a:rPr lang="en-GB" sz="1400">
                          <a:effectLst/>
                          <a:latin typeface="Arial" panose="020B0604020202020204" pitchFamily="34" charset="0"/>
                          <a:cs typeface="Arial" panose="020B0604020202020204" pitchFamily="34" charset="0"/>
                        </a:rPr>
                        <a:t>&gt;3.24 and </a:t>
                      </a:r>
                      <a:r>
                        <a:rPr lang="en-US" sz="1400">
                          <a:effectLst/>
                          <a:latin typeface="Arial" panose="020B0604020202020204" pitchFamily="34" charset="0"/>
                          <a:cs typeface="Arial" panose="020B0604020202020204" pitchFamily="34" charset="0"/>
                        </a:rPr>
                        <a:t>≤</a:t>
                      </a:r>
                      <a:r>
                        <a:rPr lang="en-GB" sz="1400">
                          <a:effectLst/>
                          <a:latin typeface="Arial" panose="020B0604020202020204" pitchFamily="34" charset="0"/>
                          <a:cs typeface="Arial" panose="020B0604020202020204" pitchFamily="34" charset="0"/>
                        </a:rPr>
                        <a:t>4.32</a:t>
                      </a:r>
                      <a:endParaRPr lang="ko-KR" sz="1800">
                        <a:effectLst/>
                        <a:latin typeface="Arial" panose="020B0604020202020204" pitchFamily="34" charset="0"/>
                        <a:ea typeface="SimSun" panose="02010600030101010101" pitchFamily="2" charset="-122"/>
                        <a:cs typeface="Arial" panose="020B0604020202020204" pitchFamily="34" charset="0"/>
                      </a:endParaRPr>
                    </a:p>
                  </a:txBody>
                  <a:tcPr marL="64126" marR="64126" marT="0" marB="0" anchor="ctr"/>
                </a:tc>
                <a:tc>
                  <a:txBody>
                    <a:bodyPr/>
                    <a:lstStyle/>
                    <a:p>
                      <a:pPr algn="ctr">
                        <a:lnSpc>
                          <a:spcPts val="1200"/>
                        </a:lnSpc>
                        <a:spcAft>
                          <a:spcPts val="0"/>
                        </a:spcAft>
                      </a:pPr>
                      <a:r>
                        <a:rPr lang="en-US" sz="1400" dirty="0">
                          <a:effectLst/>
                          <a:latin typeface="Arial" panose="020B0604020202020204" pitchFamily="34" charset="0"/>
                          <a:cs typeface="Arial" panose="020B0604020202020204" pitchFamily="34" charset="0"/>
                        </a:rPr>
                        <a:t>≤ </a:t>
                      </a:r>
                      <a:r>
                        <a:rPr lang="en-GB" sz="1400" dirty="0">
                          <a:effectLst/>
                          <a:latin typeface="Arial" panose="020B0604020202020204" pitchFamily="34" charset="0"/>
                          <a:cs typeface="Arial" panose="020B0604020202020204" pitchFamily="34" charset="0"/>
                        </a:rPr>
                        <a:t>5.5</a:t>
                      </a:r>
                      <a:endParaRPr lang="ko-KR" sz="1800">
                        <a:effectLst/>
                        <a:latin typeface="Arial" panose="020B0604020202020204" pitchFamily="34" charset="0"/>
                        <a:ea typeface="SimSun" panose="02010600030101010101" pitchFamily="2" charset="-122"/>
                        <a:cs typeface="Arial" panose="020B0604020202020204" pitchFamily="34" charset="0"/>
                      </a:endParaRPr>
                    </a:p>
                  </a:txBody>
                  <a:tcPr marL="64126" marR="64126" marT="0" marB="0" anchor="ctr"/>
                </a:tc>
                <a:tc vMerge="1">
                  <a:txBody>
                    <a:bodyPr/>
                    <a:lstStyle/>
                    <a:p>
                      <a:pPr latinLnBrk="1"/>
                      <a:endParaRPr lang="ko-KR" altLang="en-US"/>
                    </a:p>
                  </a:txBody>
                  <a:tcPr/>
                </a:tc>
              </a:tr>
              <a:tr h="317710">
                <a:tc vMerge="1">
                  <a:txBody>
                    <a:bodyPr/>
                    <a:lstStyle/>
                    <a:p>
                      <a:pPr latinLnBrk="1"/>
                      <a:endParaRPr lang="ko-KR" altLang="en-US"/>
                    </a:p>
                  </a:txBody>
                  <a:tcPr/>
                </a:tc>
                <a:tc>
                  <a:txBody>
                    <a:bodyPr/>
                    <a:lstStyle/>
                    <a:p>
                      <a:pPr algn="ctr">
                        <a:lnSpc>
                          <a:spcPts val="1200"/>
                        </a:lnSpc>
                        <a:spcAft>
                          <a:spcPts val="0"/>
                        </a:spcAft>
                      </a:pPr>
                      <a:r>
                        <a:rPr lang="en-GB" sz="1400" dirty="0">
                          <a:effectLst/>
                          <a:latin typeface="Arial" panose="020B0604020202020204" pitchFamily="34" charset="0"/>
                          <a:cs typeface="Arial" panose="020B0604020202020204" pitchFamily="34" charset="0"/>
                        </a:rPr>
                        <a:t>&gt;4.32 and </a:t>
                      </a:r>
                      <a:r>
                        <a:rPr lang="en-US" sz="1400" dirty="0">
                          <a:effectLst/>
                          <a:latin typeface="Arial" panose="020B0604020202020204" pitchFamily="34" charset="0"/>
                          <a:cs typeface="Arial" panose="020B0604020202020204" pitchFamily="34" charset="0"/>
                        </a:rPr>
                        <a:t>≤</a:t>
                      </a:r>
                      <a:r>
                        <a:rPr lang="en-GB" sz="1400" dirty="0">
                          <a:effectLst/>
                          <a:latin typeface="Arial" panose="020B0604020202020204" pitchFamily="34" charset="0"/>
                          <a:cs typeface="Arial" panose="020B0604020202020204" pitchFamily="34" charset="0"/>
                        </a:rPr>
                        <a:t>7.2</a:t>
                      </a:r>
                      <a:endParaRPr lang="ko-KR" sz="1800">
                        <a:effectLst/>
                        <a:latin typeface="Arial" panose="020B0604020202020204" pitchFamily="34" charset="0"/>
                        <a:ea typeface="SimSun" panose="02010600030101010101" pitchFamily="2" charset="-122"/>
                        <a:cs typeface="Arial" panose="020B0604020202020204" pitchFamily="34" charset="0"/>
                      </a:endParaRPr>
                    </a:p>
                  </a:txBody>
                  <a:tcPr marL="64126" marR="64126" marT="0" marB="0" anchor="ctr"/>
                </a:tc>
                <a:tc>
                  <a:txBody>
                    <a:bodyPr/>
                    <a:lstStyle/>
                    <a:p>
                      <a:pPr algn="ctr">
                        <a:lnSpc>
                          <a:spcPts val="1200"/>
                        </a:lnSpc>
                        <a:spcAft>
                          <a:spcPts val="0"/>
                        </a:spcAft>
                      </a:pPr>
                      <a:r>
                        <a:rPr lang="en-US" sz="1400" dirty="0">
                          <a:effectLst/>
                          <a:latin typeface="Arial" panose="020B0604020202020204" pitchFamily="34" charset="0"/>
                          <a:cs typeface="Arial" panose="020B0604020202020204" pitchFamily="34" charset="0"/>
                        </a:rPr>
                        <a:t>≤ </a:t>
                      </a:r>
                      <a:r>
                        <a:rPr lang="en-GB" sz="1400" dirty="0">
                          <a:effectLst/>
                          <a:latin typeface="Arial" panose="020B0604020202020204" pitchFamily="34" charset="0"/>
                          <a:cs typeface="Arial" panose="020B0604020202020204" pitchFamily="34" charset="0"/>
                        </a:rPr>
                        <a:t>6.5</a:t>
                      </a:r>
                      <a:endParaRPr lang="ko-KR" sz="1800" dirty="0">
                        <a:effectLst/>
                        <a:latin typeface="Arial" panose="020B0604020202020204" pitchFamily="34" charset="0"/>
                        <a:ea typeface="SimSun" panose="02010600030101010101" pitchFamily="2" charset="-122"/>
                        <a:cs typeface="Arial" panose="020B0604020202020204" pitchFamily="34" charset="0"/>
                      </a:endParaRPr>
                    </a:p>
                  </a:txBody>
                  <a:tcPr marL="64126" marR="64126" marT="0" marB="0" anchor="ctr"/>
                </a:tc>
                <a:tc vMerge="1">
                  <a:txBody>
                    <a:bodyPr/>
                    <a:lstStyle/>
                    <a:p>
                      <a:pPr latinLnBrk="1"/>
                      <a:endParaRPr lang="ko-KR" altLang="en-US"/>
                    </a:p>
                  </a:txBody>
                  <a:tcPr/>
                </a:tc>
              </a:tr>
            </a:tbl>
          </a:graphicData>
        </a:graphic>
      </p:graphicFrame>
    </p:spTree>
    <p:extLst>
      <p:ext uri="{BB962C8B-B14F-4D97-AF65-F5344CB8AC3E}">
        <p14:creationId xmlns:p14="http://schemas.microsoft.com/office/powerpoint/2010/main" val="16989532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073" y="365125"/>
            <a:ext cx="10827834" cy="1325563"/>
          </a:xfrm>
        </p:spPr>
        <p:txBody>
          <a:bodyPr>
            <a:normAutofit/>
          </a:bodyPr>
          <a:lstStyle/>
          <a:p>
            <a:r>
              <a:rPr lang="en-US" altLang="ko-KR" dirty="0" smtClean="0"/>
              <a:t>WF3</a:t>
            </a:r>
            <a:r>
              <a:rPr lang="en-US" altLang="ko-KR" dirty="0"/>
              <a:t>: Output power </a:t>
            </a:r>
            <a:r>
              <a:rPr lang="en-US" altLang="ko-KR" dirty="0" smtClean="0"/>
              <a:t>dynamics in TS38.101-3</a:t>
            </a:r>
            <a:endParaRPr lang="en-US" dirty="0"/>
          </a:p>
        </p:txBody>
      </p:sp>
      <p:sp>
        <p:nvSpPr>
          <p:cNvPr id="4" name="Rectangle 2"/>
          <p:cNvSpPr>
            <a:spLocks noChangeArrowheads="1"/>
          </p:cNvSpPr>
          <p:nvPr/>
        </p:nvSpPr>
        <p:spPr bwMode="auto">
          <a:xfrm>
            <a:off x="838200" y="196734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Content Placeholder 3"/>
          <p:cNvSpPr>
            <a:spLocks noGrp="1"/>
          </p:cNvSpPr>
          <p:nvPr>
            <p:ph idx="1"/>
          </p:nvPr>
        </p:nvSpPr>
        <p:spPr>
          <a:xfrm>
            <a:off x="411480" y="1436942"/>
            <a:ext cx="11231880" cy="5106233"/>
          </a:xfrm>
        </p:spPr>
        <p:txBody>
          <a:bodyPr>
            <a:normAutofit/>
          </a:bodyPr>
          <a:lstStyle/>
          <a:p>
            <a:pPr marL="230400" lvl="1" indent="-457200">
              <a:lnSpc>
                <a:spcPct val="100000"/>
              </a:lnSpc>
              <a:spcBef>
                <a:spcPts val="400"/>
              </a:spcBef>
              <a:spcAft>
                <a:spcPts val="400"/>
              </a:spcAft>
            </a:pPr>
            <a:r>
              <a:rPr lang="en-US" altLang="ko-KR" sz="2800" dirty="0"/>
              <a:t>WF </a:t>
            </a:r>
            <a:r>
              <a:rPr lang="en-US" altLang="ko-KR" sz="2800" dirty="0" smtClean="0"/>
              <a:t>3: Time mask for TDM operation between NR V2X and LTE V2X at n47 is FFS, not specified in the CR before consensus is </a:t>
            </a:r>
            <a:r>
              <a:rPr lang="en-US" altLang="ko-KR" sz="2800" dirty="0" smtClean="0"/>
              <a:t>reached</a:t>
            </a:r>
            <a:endParaRPr lang="en-US" altLang="zh-CN" dirty="0"/>
          </a:p>
          <a:p>
            <a:pPr marL="365760" indent="-365760"/>
            <a:endParaRPr lang="en-US" altLang="zh-CN" dirty="0" smtClean="0"/>
          </a:p>
          <a:p>
            <a:pPr marL="365760" indent="-365760"/>
            <a:endParaRPr lang="en-US" altLang="zh-CN" dirty="0"/>
          </a:p>
          <a:p>
            <a:pPr marL="365760" indent="-365760"/>
            <a:endParaRPr lang="en-US" altLang="zh-CN" dirty="0" smtClean="0"/>
          </a:p>
          <a:p>
            <a:pPr marL="365760" indent="-365760"/>
            <a:endParaRPr lang="en-US" altLang="zh-CN" dirty="0"/>
          </a:p>
          <a:p>
            <a:pPr marL="365760" indent="-365760"/>
            <a:endParaRPr lang="en-US" altLang="zh-CN" dirty="0" smtClean="0"/>
          </a:p>
          <a:p>
            <a:pPr marL="365760" indent="-365760"/>
            <a:endParaRPr lang="en-US" altLang="zh-CN" dirty="0"/>
          </a:p>
          <a:p>
            <a:pPr marL="365760" indent="-365760"/>
            <a:endParaRPr lang="en-US" altLang="zh-CN" dirty="0" smtClean="0"/>
          </a:p>
        </p:txBody>
      </p:sp>
    </p:spTree>
    <p:extLst>
      <p:ext uri="{BB962C8B-B14F-4D97-AF65-F5344CB8AC3E}">
        <p14:creationId xmlns:p14="http://schemas.microsoft.com/office/powerpoint/2010/main" val="18997113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5625" y="458967"/>
            <a:ext cx="9870463" cy="743110"/>
          </a:xfrm>
        </p:spPr>
        <p:txBody>
          <a:bodyPr>
            <a:normAutofit fontScale="90000"/>
          </a:bodyPr>
          <a:lstStyle/>
          <a:p>
            <a:pPr algn="ctr"/>
            <a:r>
              <a:rPr lang="en-US" dirty="0" smtClean="0"/>
              <a:t>WF4: </a:t>
            </a:r>
            <a:r>
              <a:rPr lang="en-US" altLang="ko-KR" dirty="0"/>
              <a:t>Delta Rib for </a:t>
            </a:r>
            <a:r>
              <a:rPr lang="en-US" altLang="ko-KR" dirty="0" smtClean="0"/>
              <a:t>V2X_20_n38 in TS38.101-3 </a:t>
            </a:r>
            <a:endParaRPr lang="en-US" dirty="0"/>
          </a:p>
        </p:txBody>
      </p:sp>
      <p:sp>
        <p:nvSpPr>
          <p:cNvPr id="4" name="Content Placeholder 3"/>
          <p:cNvSpPr>
            <a:spLocks noGrp="1"/>
          </p:cNvSpPr>
          <p:nvPr>
            <p:ph idx="1"/>
          </p:nvPr>
        </p:nvSpPr>
        <p:spPr>
          <a:xfrm>
            <a:off x="382772" y="1325365"/>
            <a:ext cx="11270512" cy="5376517"/>
          </a:xfrm>
        </p:spPr>
        <p:txBody>
          <a:bodyPr>
            <a:normAutofit fontScale="85000" lnSpcReduction="20000"/>
          </a:bodyPr>
          <a:lstStyle/>
          <a:p>
            <a:pPr marL="365760" indent="-365760">
              <a:lnSpc>
                <a:spcPct val="100000"/>
              </a:lnSpc>
              <a:spcBef>
                <a:spcPts val="400"/>
              </a:spcBef>
              <a:spcAft>
                <a:spcPts val="400"/>
              </a:spcAft>
            </a:pPr>
            <a:r>
              <a:rPr lang="en-US" altLang="zh-CN" sz="3100" dirty="0" smtClean="0"/>
              <a:t>RAN4 need to remove FFS in TS38.101-3. In WF (R4-2009170), candidate options are listed as follow</a:t>
            </a:r>
          </a:p>
          <a:p>
            <a:pPr lvl="1">
              <a:lnSpc>
                <a:spcPct val="120000"/>
              </a:lnSpc>
            </a:pPr>
            <a:r>
              <a:rPr lang="en-GB" altLang="zh-CN" dirty="0"/>
              <a:t>Option 1: Use the HTF to reduce the 3</a:t>
            </a:r>
            <a:r>
              <a:rPr lang="en-GB" altLang="zh-CN" baseline="30000" dirty="0"/>
              <a:t>rd</a:t>
            </a:r>
            <a:r>
              <a:rPr lang="en-GB" altLang="zh-CN" dirty="0"/>
              <a:t> harmonic impact into n38. </a:t>
            </a:r>
            <a:r>
              <a:rPr lang="en-GB" altLang="zh-CN" dirty="0" err="1"/>
              <a:t>ΔR</a:t>
            </a:r>
            <a:r>
              <a:rPr lang="en-GB" altLang="zh-CN" baseline="-25000" dirty="0" err="1"/>
              <a:t>IB,c</a:t>
            </a:r>
            <a:r>
              <a:rPr lang="en-GB" altLang="zh-CN" dirty="0"/>
              <a:t> is 0.2dB as use shared pain approach. </a:t>
            </a:r>
            <a:endParaRPr lang="zh-CN" altLang="zh-CN" dirty="0"/>
          </a:p>
          <a:p>
            <a:pPr lvl="1">
              <a:lnSpc>
                <a:spcPct val="120000"/>
              </a:lnSpc>
            </a:pPr>
            <a:r>
              <a:rPr lang="en-GB" altLang="zh-CN" dirty="0"/>
              <a:t>Option 2: Keep the </a:t>
            </a:r>
            <a:r>
              <a:rPr lang="en-GB" altLang="zh-CN" dirty="0" err="1"/>
              <a:t>ΔR</a:t>
            </a:r>
            <a:r>
              <a:rPr lang="en-GB" altLang="zh-CN" baseline="-25000" dirty="0" err="1"/>
              <a:t>IB,c</a:t>
            </a:r>
            <a:r>
              <a:rPr lang="en-GB" altLang="zh-CN" dirty="0"/>
              <a:t> is TBD in TR.</a:t>
            </a:r>
            <a:endParaRPr lang="zh-CN" altLang="zh-CN" dirty="0"/>
          </a:p>
          <a:p>
            <a:pPr lvl="1">
              <a:lnSpc>
                <a:spcPct val="120000"/>
              </a:lnSpc>
              <a:spcAft>
                <a:spcPts val="400"/>
              </a:spcAft>
            </a:pPr>
            <a:r>
              <a:rPr lang="en-GB" altLang="zh-CN" dirty="0"/>
              <a:t>Option 3: A note should be placed either saying “No requirements apply for the case that there is at least one individual RE within the uplink transmission bandwidth of the relative higher band and when the frequency range of relative higher band’s uplink channel bandwidth or uplink 1st adjacent channel bandwidth is fully or partially overlapped with the 3 times of the frequency range of the relative lower band’s downlink channel bandwidth. The reference sensitivity is only verified when this is not the case” or a MSD number should be put into the spec to account for sensitivity degradation when 3rd harmonic of B20 falls into the operating band of n38. A trap filter cannot reduce the 3rd harmonic sufficiently to give only 0.2 dB of REFSENS degradation if a 3rd order harmonic from B20 falls inside band n38.</a:t>
            </a:r>
            <a:endParaRPr lang="zh-CN" altLang="zh-CN" dirty="0"/>
          </a:p>
          <a:p>
            <a:pPr lvl="0"/>
            <a:r>
              <a:rPr lang="en-US" altLang="ko-KR" sz="3100" dirty="0" smtClean="0"/>
              <a:t>WF4: In TS38.101-3, RAN4 specify the </a:t>
            </a:r>
            <a:r>
              <a:rPr lang="en-GB" altLang="zh-CN" sz="3100" dirty="0" err="1"/>
              <a:t>ΔR</a:t>
            </a:r>
            <a:r>
              <a:rPr lang="en-GB" altLang="zh-CN" sz="3100" baseline="-25000" dirty="0" err="1"/>
              <a:t>IB,c</a:t>
            </a:r>
            <a:r>
              <a:rPr lang="en-GB" altLang="zh-CN" sz="3100" dirty="0"/>
              <a:t> =</a:t>
            </a:r>
            <a:r>
              <a:rPr lang="en-GB" altLang="zh-CN" sz="3100" dirty="0" smtClean="0"/>
              <a:t> 0.2dB in Band 20. And MSD level will be specified in next RAN4 meeting.  </a:t>
            </a:r>
            <a:endParaRPr lang="en-US" altLang="ko-KR" sz="3100" dirty="0">
              <a:solidFill>
                <a:srgbClr val="FF0000"/>
              </a:solidFill>
            </a:endParaRPr>
          </a:p>
          <a:p>
            <a:pPr marL="365760" indent="-365760">
              <a:lnSpc>
                <a:spcPct val="100000"/>
              </a:lnSpc>
              <a:spcBef>
                <a:spcPts val="600"/>
              </a:spcBef>
              <a:spcAft>
                <a:spcPts val="600"/>
              </a:spcAft>
            </a:pPr>
            <a:endParaRPr lang="en-US" altLang="zh-CN" dirty="0" smtClean="0"/>
          </a:p>
          <a:p>
            <a:pPr marL="365760" indent="-365760"/>
            <a:endParaRPr lang="en-US" altLang="zh-CN" dirty="0"/>
          </a:p>
        </p:txBody>
      </p:sp>
    </p:spTree>
    <p:extLst>
      <p:ext uri="{BB962C8B-B14F-4D97-AF65-F5344CB8AC3E}">
        <p14:creationId xmlns:p14="http://schemas.microsoft.com/office/powerpoint/2010/main" val="22106364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29b35b928c485af2a9a6937f2baa004c">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a764867d0b792f6ea12d91a489ea7e7c"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B3268F8-267B-4DC1-832A-6C4C97839620}">
  <ds:schemaRefs>
    <ds:schemaRef ds:uri="http://schemas.microsoft.com/sharepoint/v3/contenttype/forms"/>
  </ds:schemaRefs>
</ds:datastoreItem>
</file>

<file path=customXml/itemProps2.xml><?xml version="1.0" encoding="utf-8"?>
<ds:datastoreItem xmlns:ds="http://schemas.openxmlformats.org/officeDocument/2006/customXml" ds:itemID="{B827FE3B-8884-4F9D-8189-510ECA3BDC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3890521-FF2A-4C09-BE8E-6D0D576D3702}">
  <ds:schemaRefs>
    <ds:schemaRef ds:uri="http://www.w3.org/XML/1998/namespace"/>
    <ds:schemaRef ds:uri="http://purl.org/dc/terms/"/>
    <ds:schemaRef ds:uri="http://schemas.microsoft.com/office/2006/documentManagement/types"/>
    <ds:schemaRef ds:uri="http://schemas.microsoft.com/office/infopath/2007/PartnerControls"/>
    <ds:schemaRef ds:uri="http://purl.org/dc/elements/1.1/"/>
    <ds:schemaRef ds:uri="http://purl.org/dc/dcmitype/"/>
    <ds:schemaRef ds:uri="ba37140e-f4c5-4a6c-a9b4-20a691ce6c8a"/>
    <ds:schemaRef ds:uri="http://schemas.openxmlformats.org/package/2006/metadata/core-properties"/>
    <ds:schemaRef ds:uri="cc9c437c-ae0c-4066-8d90-a0f7de786127"/>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12410</TotalTime>
  <Words>1097</Words>
  <Application>Microsoft Office PowerPoint</Application>
  <PresentationFormat>와이드스크린</PresentationFormat>
  <Paragraphs>165</Paragraphs>
  <Slides>10</Slides>
  <Notes>2</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10</vt:i4>
      </vt:variant>
    </vt:vector>
  </HeadingPairs>
  <TitlesOfParts>
    <vt:vector size="18" baseType="lpstr">
      <vt:lpstr>SimSun</vt:lpstr>
      <vt:lpstr>SimSun</vt:lpstr>
      <vt:lpstr>맑은 고딕</vt:lpstr>
      <vt:lpstr>Arial</vt:lpstr>
      <vt:lpstr>Calibri</vt:lpstr>
      <vt:lpstr>Calibri Light</vt:lpstr>
      <vt:lpstr>Wingdings</vt:lpstr>
      <vt:lpstr>Office Theme</vt:lpstr>
      <vt:lpstr>WF on remaining issues for TS38.101-1 and TS38.101-3 for NR V2X</vt:lpstr>
      <vt:lpstr>Background in TS38.101-1</vt:lpstr>
      <vt:lpstr>Background in TS38.101-3</vt:lpstr>
      <vt:lpstr>WF1: NR V2X completion in RAN4 #95e</vt:lpstr>
      <vt:lpstr>WF2-1: A-MPR for NR V2X UE in TS38.101-1</vt:lpstr>
      <vt:lpstr>WF2-2: A-MPR for NR V2X UE in TS38.101-1</vt:lpstr>
      <vt:lpstr>WF2-3: A-MPR for NR V2X UE in TS38.101-1</vt:lpstr>
      <vt:lpstr>WF3: Output power dynamics in TS38.101-3</vt:lpstr>
      <vt:lpstr>WF4: Delta Rib for V2X_20_n38 in TS38.101-3 </vt:lpstr>
      <vt:lpstr>WF5: “General part in TS”</vt:lpstr>
    </vt:vector>
  </TitlesOfParts>
  <Company>Mediatek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flexible carrier BW for NR</dc:title>
  <dc:creator>Suhwan Lim</dc:creator>
  <cp:lastModifiedBy>Suhwan Lim</cp:lastModifiedBy>
  <cp:revision>331</cp:revision>
  <dcterms:created xsi:type="dcterms:W3CDTF">2017-01-18T06:26:21Z</dcterms:created>
  <dcterms:modified xsi:type="dcterms:W3CDTF">2020-06-09T09:55:51Z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0x010100EB28163D68FE8E4D9361964FDD814FC4</vt:lpwstr>
  </property>
  <property fmtid="{D5CDD505-2E9C-101B-9397-08002B2CF9AE}" pid="4" name="_2015_ms_pID_725343">
    <vt:lpwstr>(2)8WrdSW/LC68qyRvh22Kn7mZQxNEj8H55fMJ0QfOqQuWttASrV0EQAv2VJd1+dcxdJ1vNIQy4
0aN/Q6e+9wyJh3GKgmNnfWloFihAHhQCatwuNhn8arggIV+acNMN7ml4aR8OJIbtYCuiAlIp
wLKvkaKUf7+Sd9U/rQ0WeR8HIkrWkFG0zvt23I2nFW8QqIYctS5doynAyNdXyPmY5kCTKn8P
GBmBf8TX5D/b3tB3nh</vt:lpwstr>
  </property>
  <property fmtid="{D5CDD505-2E9C-101B-9397-08002B2CF9AE}" pid="5" name="_2015_ms_pID_7253431">
    <vt:lpwstr>tpQt0284hICX8HcInK6eE2fNj/Z3pCgH00bMwlSjXj2CCKXgmfsrsT
WGnlP0Vq4A5N5ClqEnj6w4lZbUqvteSL9niRLJY2luhomny9+56AcqjKrFpb7q+Pu1iwt7MS
gVrhYYyISaqc5woNOEKwqVkCx/U0+4nrj8+xe2GDdW1BC5M3U97f54DMKWYEfXW4dX4dvOWf
+UlgoZJ6X+dS/zlT</vt:lpwstr>
  </property>
</Properties>
</file>