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4"/>
  </p:notesMasterIdLst>
  <p:sldIdLst>
    <p:sldId id="256" r:id="rId5"/>
    <p:sldId id="266" r:id="rId6"/>
    <p:sldId id="270" r:id="rId7"/>
    <p:sldId id="275" r:id="rId8"/>
    <p:sldId id="278" r:id="rId9"/>
    <p:sldId id="272" r:id="rId10"/>
    <p:sldId id="277" r:id="rId11"/>
    <p:sldId id="276" r:id="rId12"/>
    <p:sldId id="27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 Coan" initials="PC" lastIdx="0" clrIdx="0">
    <p:extLst>
      <p:ext uri="{19B8F6BF-5375-455C-9EA6-DF929625EA0E}">
        <p15:presenceInfo xmlns:p15="http://schemas.microsoft.com/office/powerpoint/2012/main" userId="S-1-5-21-945540591-4024260831-3861152641-957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06E83-A4F0-4036-B6AA-0B83DE1EF351}" type="datetimeFigureOut">
              <a:rPr lang="zh-CN" altLang="en-US" smtClean="0"/>
              <a:pPr/>
              <a:t>2020/6/2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711F3-6A42-4C0C-99C4-F13856A258E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082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11F3-6A42-4C0C-99C4-F13856A258EC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6705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11F3-6A42-4C0C-99C4-F13856A258EC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5693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11F3-6A42-4C0C-99C4-F13856A258EC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3004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11F3-6A42-4C0C-99C4-F13856A258EC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9606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11F3-6A42-4C0C-99C4-F13856A258EC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417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11F3-6A42-4C0C-99C4-F13856A258EC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5847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11F3-6A42-4C0C-99C4-F13856A258EC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172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11F3-6A42-4C0C-99C4-F13856A258EC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682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62664" cy="1470025"/>
          </a:xfrm>
        </p:spPr>
        <p:txBody>
          <a:bodyPr>
            <a:normAutofit/>
          </a:bodyPr>
          <a:lstStyle/>
          <a:p>
            <a:r>
              <a:rPr lang="en-US" altLang="zh-CN" dirty="0"/>
              <a:t>WF on </a:t>
            </a:r>
            <a:r>
              <a:rPr lang="en-US" altLang="zh-CN" dirty="0" smtClean="0"/>
              <a:t>A-MPR </a:t>
            </a:r>
            <a:r>
              <a:rPr lang="en-US" altLang="zh-CN" dirty="0"/>
              <a:t>requirements for simultaneous PSFCH transmission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Agenda item: 6.4.1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Source: Huawei, </a:t>
            </a:r>
            <a:r>
              <a:rPr lang="en-US" altLang="zh-CN" dirty="0" err="1" smtClean="0">
                <a:solidFill>
                  <a:schemeClr val="tx1"/>
                </a:solidFill>
              </a:rPr>
              <a:t>HiSilicon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正方形/長方形 4"/>
          <p:cNvSpPr/>
          <p:nvPr/>
        </p:nvSpPr>
        <p:spPr>
          <a:xfrm>
            <a:off x="164942" y="116632"/>
            <a:ext cx="88244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sz="2400" b="1" dirty="0"/>
              <a:t>3GPP TSG-RAN WG4 Meeting #</a:t>
            </a:r>
            <a:r>
              <a:rPr lang="en-GB" altLang="zh-CN" sz="2400" b="1" dirty="0" smtClean="0"/>
              <a:t>9</a:t>
            </a:r>
            <a:r>
              <a:rPr lang="en-US" altLang="zh-CN" sz="2400" b="1" dirty="0" smtClean="0"/>
              <a:t>5-</a:t>
            </a:r>
            <a:r>
              <a:rPr lang="en-GB" altLang="zh-CN" sz="2400" b="1" dirty="0" smtClean="0"/>
              <a:t>e</a:t>
            </a:r>
            <a:r>
              <a:rPr lang="en-GB" altLang="zh-CN" sz="2400" b="1" dirty="0"/>
              <a:t>	</a:t>
            </a:r>
            <a:r>
              <a:rPr lang="en-GB" altLang="zh-CN" sz="2400" b="1" dirty="0" smtClean="0"/>
              <a:t>                                     R4-2008440</a:t>
            </a:r>
            <a:endParaRPr lang="zh-CN" altLang="zh-CN" sz="2400" dirty="0"/>
          </a:p>
          <a:p>
            <a:r>
              <a:rPr lang="en-GB" altLang="zh-CN" sz="2400" b="1" dirty="0"/>
              <a:t>Electronic Meeting, 25 May – 5 June, 2020</a:t>
            </a:r>
            <a:endParaRPr lang="zh-CN" altLang="zh-CN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00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altLang="zh-CN" sz="2400" dirty="0" smtClean="0"/>
              <a:t>In RAN4#94e, in order to be aligned with each other, the simulation assumption and parameters for PSFCH are proposed in a WF [1].</a:t>
            </a:r>
          </a:p>
          <a:p>
            <a:pPr algn="just"/>
            <a:r>
              <a:rPr lang="en-US" altLang="zh-CN" sz="2400" dirty="0" smtClean="0"/>
              <a:t>In RAN4#94bis-e</a:t>
            </a:r>
            <a:r>
              <a:rPr lang="en-US" altLang="zh-CN" sz="2400" dirty="0"/>
              <a:t>, MPR for </a:t>
            </a:r>
            <a:r>
              <a:rPr lang="en-US" altLang="zh-CN" sz="2400" dirty="0" smtClean="0"/>
              <a:t>PSFCH was approved based on WF [5]. AMPR will be decided in this meeting.</a:t>
            </a:r>
          </a:p>
          <a:p>
            <a:pPr lvl="1" algn="just"/>
            <a:r>
              <a:rPr lang="en-US" altLang="zh-CN" sz="2000" dirty="0" smtClean="0"/>
              <a:t>Qualcomm </a:t>
            </a:r>
            <a:r>
              <a:rPr lang="en-US" altLang="zh-CN" sz="2000" dirty="0"/>
              <a:t>and Huawei provided AMPR simulations results for simultaneous PSFCH transmission </a:t>
            </a:r>
            <a:r>
              <a:rPr lang="en-US" altLang="zh-CN" sz="2000" dirty="0" smtClean="0"/>
              <a:t>in </a:t>
            </a:r>
            <a:r>
              <a:rPr lang="en-US" altLang="zh-CN" sz="2000" dirty="0"/>
              <a:t>RAN4#94bis-e. </a:t>
            </a:r>
            <a:r>
              <a:rPr lang="en-US" altLang="zh-CN" sz="2000" dirty="0" smtClean="0"/>
              <a:t>[2~4]</a:t>
            </a:r>
            <a:endParaRPr lang="en-US" altLang="zh-CN" sz="2000" dirty="0"/>
          </a:p>
          <a:p>
            <a:pPr algn="just"/>
            <a:r>
              <a:rPr lang="en-US" altLang="zh-CN" sz="2400" dirty="0" smtClean="0"/>
              <a:t>This WF is proposed to derive the AMPR requirements </a:t>
            </a:r>
            <a:r>
              <a:rPr lang="en-US" altLang="zh-CN" sz="2400" dirty="0"/>
              <a:t>for simultaneous </a:t>
            </a:r>
            <a:r>
              <a:rPr lang="en-US" altLang="zh-CN" sz="2400" dirty="0" smtClean="0"/>
              <a:t>PSFCH transmission, with 1 PSFCH transmission per RB, considering </a:t>
            </a:r>
            <a:r>
              <a:rPr lang="en-US" altLang="zh-CN" sz="2400" dirty="0"/>
              <a:t>the worst </a:t>
            </a:r>
            <a:r>
              <a:rPr lang="en-US" altLang="zh-CN" sz="2400" dirty="0" smtClean="0"/>
              <a:t>AMPR values.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0785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417638"/>
            <a:ext cx="8435280" cy="5184576"/>
          </a:xfrm>
        </p:spPr>
        <p:txBody>
          <a:bodyPr>
            <a:normAutofit fontScale="92500"/>
          </a:bodyPr>
          <a:lstStyle/>
          <a:p>
            <a:r>
              <a:rPr lang="en-US" altLang="ko-KR" sz="2600" dirty="0" smtClean="0"/>
              <a:t>[1] R4-2002758 </a:t>
            </a:r>
            <a:r>
              <a:rPr lang="en-US" altLang="ko-KR" sz="2600" dirty="0"/>
              <a:t>WF on MPR/A-MPR simulation assumptions and parameters for simultaneous PSFCH transmission, </a:t>
            </a:r>
            <a:r>
              <a:rPr lang="en-US" altLang="ko-KR" sz="2600" dirty="0" smtClean="0"/>
              <a:t>Huawei</a:t>
            </a:r>
          </a:p>
          <a:p>
            <a:r>
              <a:rPr lang="en-US" altLang="ko-KR" sz="2600" dirty="0" smtClean="0"/>
              <a:t>[2] </a:t>
            </a:r>
            <a:r>
              <a:rPr lang="en-US" altLang="ko-KR" sz="2600" dirty="0"/>
              <a:t>R4-2004201 MPR\AMPR simulation results and discussion for PC3 PSFCH NR V2X in band n47, </a:t>
            </a:r>
            <a:r>
              <a:rPr lang="de-DE" altLang="zh-CN" sz="2600" dirty="0"/>
              <a:t>Huawei, HiSilicon</a:t>
            </a:r>
          </a:p>
          <a:p>
            <a:r>
              <a:rPr lang="en-US" altLang="ko-KR" sz="2600" dirty="0" smtClean="0"/>
              <a:t>[3] </a:t>
            </a:r>
            <a:r>
              <a:rPr lang="en-US" altLang="ko-KR" sz="2600" dirty="0"/>
              <a:t>R4-2003437 A-MPR for 40MHz V2X PSFCH transmission TP</a:t>
            </a:r>
            <a:r>
              <a:rPr lang="en-US" altLang="zh-CN" sz="2600" dirty="0" smtClean="0"/>
              <a:t>, </a:t>
            </a:r>
            <a:r>
              <a:rPr lang="en-US" altLang="ko-KR" sz="2600" dirty="0"/>
              <a:t>Qualcomm </a:t>
            </a:r>
            <a:r>
              <a:rPr lang="en-US" altLang="ko-KR" sz="2600" dirty="0" smtClean="0"/>
              <a:t>Incorporated</a:t>
            </a:r>
            <a:endParaRPr lang="en-US" altLang="ko-KR" sz="2600" dirty="0"/>
          </a:p>
          <a:p>
            <a:r>
              <a:rPr lang="en-US" altLang="zh-CN" sz="2600" dirty="0" smtClean="0"/>
              <a:t>[4] </a:t>
            </a:r>
            <a:r>
              <a:rPr lang="en-US" altLang="zh-CN" sz="2600" dirty="0"/>
              <a:t>R4-2003439 A-MPR for 10MHz V2X PSFCH transmission TP</a:t>
            </a:r>
            <a:r>
              <a:rPr lang="de-DE" altLang="zh-CN" sz="2600" dirty="0" smtClean="0"/>
              <a:t>, </a:t>
            </a:r>
            <a:r>
              <a:rPr lang="en-US" altLang="ko-KR" sz="2600" dirty="0"/>
              <a:t>Qualcomm </a:t>
            </a:r>
            <a:r>
              <a:rPr lang="en-US" altLang="ko-KR" sz="2600" dirty="0" smtClean="0"/>
              <a:t>Incorporated</a:t>
            </a:r>
          </a:p>
          <a:p>
            <a:r>
              <a:rPr lang="en-US" altLang="ko-KR" sz="2600" dirty="0"/>
              <a:t>[5] R4-2005224 WF on MPR AMPR requirements for simultaneous PSFCH </a:t>
            </a:r>
            <a:r>
              <a:rPr lang="en-US" altLang="ko-KR" sz="2600" dirty="0" smtClean="0"/>
              <a:t>transmission</a:t>
            </a:r>
            <a:r>
              <a:rPr lang="en-US" altLang="ko-KR" sz="2600" dirty="0"/>
              <a:t>, </a:t>
            </a:r>
            <a:r>
              <a:rPr lang="de-DE" altLang="zh-CN" sz="2600" dirty="0"/>
              <a:t>Huawei, </a:t>
            </a:r>
            <a:r>
              <a:rPr lang="de-DE" altLang="zh-CN" sz="2600" dirty="0" smtClean="0"/>
              <a:t>HiSilicon</a:t>
            </a:r>
          </a:p>
          <a:p>
            <a:r>
              <a:rPr lang="de-DE" altLang="zh-CN" sz="2600" dirty="0" smtClean="0"/>
              <a:t>[6</a:t>
            </a:r>
            <a:r>
              <a:rPr lang="de-DE" altLang="zh-CN" sz="2600" dirty="0"/>
              <a:t>] </a:t>
            </a:r>
            <a:r>
              <a:rPr lang="de-DE" altLang="zh-CN" sz="2600" dirty="0" smtClean="0"/>
              <a:t>R4-2007881 </a:t>
            </a:r>
            <a:r>
              <a:rPr lang="en-US" altLang="zh-CN" sz="2600" dirty="0" smtClean="0"/>
              <a:t>TP </a:t>
            </a:r>
            <a:r>
              <a:rPr lang="en-US" altLang="zh-CN" sz="2600" dirty="0"/>
              <a:t>to TR38.886 A-MPR for 10 and 40MHz V2X </a:t>
            </a:r>
            <a:r>
              <a:rPr lang="en-US" altLang="zh-CN" sz="2600" dirty="0" smtClean="0"/>
              <a:t>PSFCH</a:t>
            </a:r>
            <a:endParaRPr lang="en-US" altLang="zh-CN" dirty="0" smtClean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4646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WF on ESTI NS_33 AMPR for </a:t>
            </a:r>
            <a:r>
              <a:rPr lang="en-US" altLang="zh-CN" dirty="0" smtClean="0"/>
              <a:t>PSFCH</a:t>
            </a:r>
            <a:br>
              <a:rPr lang="en-US" altLang="zh-CN" dirty="0" smtClean="0"/>
            </a:br>
            <a:r>
              <a:rPr lang="en-US" altLang="zh-CN" dirty="0" smtClean="0"/>
              <a:t>Option 1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598227"/>
              </p:ext>
            </p:extLst>
          </p:nvPr>
        </p:nvGraphicFramePr>
        <p:xfrm>
          <a:off x="539552" y="3356992"/>
          <a:ext cx="7787207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2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4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2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4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03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Channel Bandwidth, MHz</a:t>
                      </a:r>
                      <a:endParaRPr lang="zh-CN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bg1"/>
                          </a:solidFill>
                        </a:rPr>
                        <a:t>Carrier Frequency (MHz)</a:t>
                      </a:r>
                      <a:endParaRPr lang="zh-CN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zh-CN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PSFCH A-</a:t>
                      </a:r>
                      <a:r>
                        <a:rPr lang="en-GB" altLang="zh-CN" sz="1600" b="1" u="sng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MPR</a:t>
                      </a:r>
                      <a:r>
                        <a:rPr lang="en-GB" altLang="zh-CN" sz="1600" b="1" u="sng" kern="1200" baseline="-250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</a:t>
                      </a:r>
                      <a:r>
                        <a:rPr lang="en-GB" altLang="zh-CN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(dB)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altLang="zh-CN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A-</a:t>
                      </a:r>
                      <a:r>
                        <a:rPr lang="en-GB" altLang="zh-CN" sz="1600" b="1" u="sng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MPR</a:t>
                      </a:r>
                      <a:r>
                        <a:rPr lang="en-GB" altLang="zh-CN" sz="1600" b="1" u="sng" kern="1200" baseline="-250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step</a:t>
                      </a:r>
                      <a:r>
                        <a:rPr lang="en-GB" altLang="zh-CN" sz="1600" b="1" u="sng" kern="1200" baseline="-25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altLang="zh-CN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(dB)</a:t>
                      </a:r>
                      <a:endParaRPr lang="zh-CN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Number</a:t>
                      </a:r>
                      <a:r>
                        <a:rPr lang="en-US" altLang="zh-CN" sz="1600" baseline="0" dirty="0" smtClean="0"/>
                        <a:t> of RBs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 ≤ </a:t>
                      </a:r>
                      <a:r>
                        <a:rPr lang="en-GB" altLang="zh-CN" sz="12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GB" altLang="zh-CN" sz="1200" u="sng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Gap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N</a:t>
                      </a:r>
                      <a:r>
                        <a:rPr lang="en-GB" altLang="zh-CN" sz="1200" u="sng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RB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 0.15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0.15≤ </a:t>
                      </a:r>
                      <a:r>
                        <a:rPr lang="en-GB" altLang="zh-CN" sz="12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GB" altLang="zh-CN" sz="1200" u="sng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Gap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N</a:t>
                      </a:r>
                      <a:r>
                        <a:rPr lang="en-GB" altLang="zh-CN" sz="1200" u="sng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RB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 0.3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0.3≤ </a:t>
                      </a:r>
                      <a:r>
                        <a:rPr lang="en-GB" altLang="zh-CN" sz="12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GB" altLang="zh-CN" sz="1200" u="sng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Gap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N</a:t>
                      </a:r>
                      <a:r>
                        <a:rPr lang="en-GB" altLang="zh-CN" sz="1200" u="sng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RB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≤ 1</a:t>
                      </a:r>
                      <a:endParaRPr lang="zh-CN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10 MHz</a:t>
                      </a:r>
                      <a:endParaRPr lang="zh-CN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5860</a:t>
                      </a:r>
                      <a:endParaRPr lang="zh-CN" altLang="en-US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19</a:t>
                      </a:r>
                      <a:endParaRPr lang="zh-CN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zh-CN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&gt;1</a:t>
                      </a: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5870,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5880,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5890,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5900,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5910,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5920</a:t>
                      </a:r>
                      <a:endParaRPr lang="zh-CN" altLang="en-US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0.8</a:t>
                      </a:r>
                      <a:endParaRPr lang="zh-CN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</a:t>
                      </a:r>
                      <a:endParaRPr lang="zh-CN" altLang="en-US" sz="12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18.5</a:t>
                      </a:r>
                      <a:endParaRPr lang="zh-CN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0.8</a:t>
                      </a:r>
                      <a:endParaRPr lang="zh-CN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&gt;1</a:t>
                      </a:r>
                      <a:endParaRPr lang="zh-CN" altLang="en-US" sz="12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Note 1: </a:t>
                      </a:r>
                      <a:r>
                        <a:rPr lang="en-US" altLang="zh-CN" sz="1600" dirty="0" err="1" smtClean="0"/>
                        <a:t>N</a:t>
                      </a:r>
                      <a:r>
                        <a:rPr lang="en-US" altLang="zh-CN" sz="1100" dirty="0" err="1" smtClean="0"/>
                        <a:t>Gap</a:t>
                      </a:r>
                      <a:r>
                        <a:rPr lang="en-US" altLang="zh-CN" sz="1600" dirty="0" smtClean="0"/>
                        <a:t> is the gap (in units of RBs) between </a:t>
                      </a:r>
                      <a:r>
                        <a:rPr lang="en-US" altLang="zh-CN" sz="1600" dirty="0" err="1" smtClean="0"/>
                        <a:t>RB</a:t>
                      </a:r>
                      <a:r>
                        <a:rPr lang="en-US" altLang="zh-CN" sz="1100" dirty="0" err="1" smtClean="0"/>
                        <a:t>start</a:t>
                      </a:r>
                      <a:r>
                        <a:rPr lang="en-US" altLang="zh-CN" sz="1600" dirty="0" smtClean="0"/>
                        <a:t> and </a:t>
                      </a:r>
                      <a:r>
                        <a:rPr lang="en-US" altLang="zh-CN" sz="1600" dirty="0" err="1" smtClean="0"/>
                        <a:t>RB</a:t>
                      </a:r>
                      <a:r>
                        <a:rPr lang="en-US" altLang="zh-CN" sz="1100" dirty="0" err="1" smtClean="0"/>
                        <a:t>end</a:t>
                      </a:r>
                      <a:r>
                        <a:rPr lang="en-US" altLang="zh-CN" sz="1600" dirty="0" smtClean="0"/>
                        <a:t> for simultaneous PSFCH transmission with contiguous and non-contiguous RB allocation. (</a:t>
                      </a:r>
                      <a:r>
                        <a:rPr lang="en-US" altLang="zh-CN" sz="1600" dirty="0" err="1" smtClean="0"/>
                        <a:t>N</a:t>
                      </a:r>
                      <a:r>
                        <a:rPr lang="en-US" altLang="zh-CN" sz="1100" dirty="0" err="1" smtClean="0"/>
                        <a:t>Gap</a:t>
                      </a:r>
                      <a:r>
                        <a:rPr lang="en-US" altLang="zh-CN" sz="1600" dirty="0" smtClean="0"/>
                        <a:t> = </a:t>
                      </a:r>
                      <a:r>
                        <a:rPr lang="en-US" altLang="zh-CN" sz="1600" dirty="0" err="1" smtClean="0"/>
                        <a:t>RB</a:t>
                      </a:r>
                      <a:r>
                        <a:rPr lang="en-US" altLang="zh-CN" sz="1100" dirty="0" err="1" smtClean="0"/>
                        <a:t>end</a:t>
                      </a:r>
                      <a:r>
                        <a:rPr lang="en-US" altLang="zh-CN" sz="1600" dirty="0" smtClean="0"/>
                        <a:t> - </a:t>
                      </a:r>
                      <a:r>
                        <a:rPr lang="en-US" altLang="zh-CN" sz="1600" dirty="0" err="1" smtClean="0"/>
                        <a:t>RB</a:t>
                      </a:r>
                      <a:r>
                        <a:rPr lang="en-US" altLang="zh-CN" sz="1100" dirty="0" err="1" smtClean="0"/>
                        <a:t>start</a:t>
                      </a:r>
                      <a:r>
                        <a:rPr lang="en-US" altLang="zh-CN" sz="1600" dirty="0" smtClean="0"/>
                        <a:t>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498375" y="1556792"/>
            <a:ext cx="78695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The additional maximum </a:t>
            </a:r>
            <a:r>
              <a:rPr lang="en-US" altLang="zh-CN" dirty="0"/>
              <a:t>output power reduction specified as</a:t>
            </a:r>
          </a:p>
          <a:p>
            <a:pPr algn="ctr"/>
            <a:r>
              <a:rPr lang="en-US" altLang="zh-CN" dirty="0"/>
              <a:t>A-MPR = CEIL {M</a:t>
            </a:r>
            <a:r>
              <a:rPr lang="en-US" altLang="zh-CN" sz="1100" dirty="0"/>
              <a:t>A</a:t>
            </a:r>
            <a:r>
              <a:rPr lang="en-US" altLang="zh-CN" dirty="0"/>
              <a:t>, 0.5}</a:t>
            </a:r>
          </a:p>
          <a:p>
            <a:r>
              <a:rPr lang="en-US" altLang="zh-CN" dirty="0"/>
              <a:t>Where M</a:t>
            </a:r>
            <a:r>
              <a:rPr lang="en-US" altLang="zh-CN" sz="1100" dirty="0"/>
              <a:t>A</a:t>
            </a:r>
            <a:r>
              <a:rPr lang="en-US" altLang="zh-CN" dirty="0" smtClean="0"/>
              <a:t> </a:t>
            </a:r>
            <a:r>
              <a:rPr lang="en-US" altLang="zh-CN" dirty="0"/>
              <a:t>is defined as follows</a:t>
            </a:r>
          </a:p>
          <a:p>
            <a:pPr algn="ctr"/>
            <a:r>
              <a:rPr lang="en-US" altLang="zh-CN" dirty="0"/>
              <a:t>M</a:t>
            </a:r>
            <a:r>
              <a:rPr lang="en-US" altLang="zh-CN" sz="1100" dirty="0"/>
              <a:t>A</a:t>
            </a:r>
            <a:r>
              <a:rPr lang="en-US" altLang="zh-CN" dirty="0" smtClean="0"/>
              <a:t> </a:t>
            </a:r>
            <a:r>
              <a:rPr lang="en-US" altLang="zh-CN" dirty="0"/>
              <a:t>= A-</a:t>
            </a:r>
            <a:r>
              <a:rPr lang="en-US" altLang="zh-CN" dirty="0" err="1"/>
              <a:t>MPR</a:t>
            </a:r>
            <a:r>
              <a:rPr lang="en-US" altLang="zh-CN" sz="1200" dirty="0" err="1"/>
              <a:t>Base</a:t>
            </a:r>
            <a:r>
              <a:rPr lang="en-US" altLang="zh-CN" dirty="0"/>
              <a:t> + </a:t>
            </a:r>
            <a:r>
              <a:rPr lang="en-US" altLang="zh-CN" dirty="0" err="1" smtClean="0"/>
              <a:t>G</a:t>
            </a:r>
            <a:r>
              <a:rPr lang="en-US" altLang="zh-CN" sz="1200" dirty="0" err="1" smtClean="0"/>
              <a:t>post_connector</a:t>
            </a:r>
            <a:r>
              <a:rPr lang="en-US" altLang="zh-CN" dirty="0" smtClean="0"/>
              <a:t> </a:t>
            </a:r>
            <a:r>
              <a:rPr lang="en-US" altLang="zh-CN" dirty="0"/>
              <a:t>* A-</a:t>
            </a:r>
            <a:r>
              <a:rPr lang="en-US" altLang="zh-CN" dirty="0" err="1"/>
              <a:t>MPR</a:t>
            </a:r>
            <a:r>
              <a:rPr lang="en-US" altLang="zh-CN" sz="1200" dirty="0" err="1"/>
              <a:t>Step</a:t>
            </a:r>
            <a:endParaRPr lang="en-US" altLang="zh-CN" sz="12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8124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WF on ESTI NS_33 AMPR for </a:t>
            </a:r>
            <a:r>
              <a:rPr lang="en-US" altLang="zh-CN" dirty="0" smtClean="0"/>
              <a:t>PSFCH</a:t>
            </a:r>
            <a:br>
              <a:rPr lang="en-US" altLang="zh-CN" dirty="0" smtClean="0"/>
            </a:br>
            <a:r>
              <a:rPr lang="en-US" altLang="zh-CN" dirty="0" smtClean="0"/>
              <a:t>Option 2</a:t>
            </a:r>
            <a:endParaRPr lang="zh-CN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700808"/>
            <a:ext cx="6115812" cy="49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743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WF on FCC NS_52 AMPR for </a:t>
            </a:r>
            <a:r>
              <a:rPr lang="en-US" altLang="zh-CN" dirty="0" smtClean="0"/>
              <a:t>PSFCH</a:t>
            </a:r>
            <a:br>
              <a:rPr lang="en-US" altLang="zh-CN" dirty="0" smtClean="0"/>
            </a:br>
            <a:r>
              <a:rPr lang="en-US" altLang="zh-CN" dirty="0" smtClean="0"/>
              <a:t>Option 1</a:t>
            </a:r>
            <a:endParaRPr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711106"/>
              </p:ext>
            </p:extLst>
          </p:nvPr>
        </p:nvGraphicFramePr>
        <p:xfrm>
          <a:off x="575556" y="2708920"/>
          <a:ext cx="799288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6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6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9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Channel Bandwidth, MHz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bg1"/>
                          </a:solidFill>
                        </a:rPr>
                        <a:t>Carrier Frequency (MHz)</a:t>
                      </a:r>
                      <a:endParaRPr lang="zh-CN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PSFCH A-MPR (dB)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40 MHz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5885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23.5</a:t>
                      </a: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790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WF NS_52</a:t>
            </a:r>
            <a:br>
              <a:rPr lang="en-US" dirty="0" smtClean="0"/>
            </a:br>
            <a:r>
              <a:rPr lang="en-US" dirty="0" smtClean="0"/>
              <a:t>Option 2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348" y="1700808"/>
            <a:ext cx="7255304" cy="347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31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WF on ESTI </a:t>
            </a:r>
            <a:r>
              <a:rPr lang="en-US" altLang="zh-CN" dirty="0" err="1" smtClean="0"/>
              <a:t>NS_New</a:t>
            </a:r>
            <a:r>
              <a:rPr lang="en-US" altLang="zh-CN" dirty="0" smtClean="0"/>
              <a:t> AMPR for </a:t>
            </a:r>
            <a:r>
              <a:rPr lang="en-US" altLang="zh-CN" dirty="0" smtClean="0"/>
              <a:t>PSFCH</a:t>
            </a:r>
            <a:br>
              <a:rPr lang="en-US" altLang="zh-CN" dirty="0" smtClean="0"/>
            </a:br>
            <a:r>
              <a:rPr lang="en-US" altLang="zh-CN" dirty="0" smtClean="0"/>
              <a:t>Option 1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414407"/>
              </p:ext>
            </p:extLst>
          </p:nvPr>
        </p:nvGraphicFramePr>
        <p:xfrm>
          <a:off x="1187624" y="2924944"/>
          <a:ext cx="6622673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2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4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2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03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Channel Bandwidth, MHz</a:t>
                      </a:r>
                      <a:endParaRPr lang="zh-CN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bg1"/>
                          </a:solidFill>
                        </a:rPr>
                        <a:t>Carrier Frequency (MHz)</a:t>
                      </a:r>
                      <a:endParaRPr lang="zh-CN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zh-CN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PSFCH A-MPR (dB)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Number</a:t>
                      </a:r>
                      <a:r>
                        <a:rPr lang="en-US" altLang="zh-CN" sz="1600" baseline="0" dirty="0" smtClean="0"/>
                        <a:t> of RBs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 ≤ </a:t>
                      </a:r>
                      <a:r>
                        <a:rPr lang="en-GB" altLang="zh-CN" sz="12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GB" altLang="zh-CN" sz="1200" u="sng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Gap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N</a:t>
                      </a:r>
                      <a:r>
                        <a:rPr lang="en-GB" altLang="zh-CN" sz="1200" u="sng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RB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 0.15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0.15≤ </a:t>
                      </a:r>
                      <a:r>
                        <a:rPr lang="en-GB" altLang="zh-CN" sz="12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GB" altLang="zh-CN" sz="1200" u="sng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Gap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N</a:t>
                      </a:r>
                      <a:r>
                        <a:rPr lang="en-GB" altLang="zh-CN" sz="1200" u="sng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RB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 0.3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0.3≤ </a:t>
                      </a:r>
                      <a:r>
                        <a:rPr lang="en-GB" altLang="zh-CN" sz="12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GB" altLang="zh-CN" sz="1200" u="sng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Gap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N</a:t>
                      </a:r>
                      <a:r>
                        <a:rPr lang="en-GB" altLang="zh-CN" sz="1200" u="sng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RB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≤ 1</a:t>
                      </a:r>
                      <a:endParaRPr lang="zh-CN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10 MHz</a:t>
                      </a:r>
                      <a:endParaRPr lang="zh-CN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5860,</a:t>
                      </a:r>
                      <a:endParaRPr lang="zh-CN" altLang="en-US" sz="1200" dirty="0" smtClean="0"/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5870,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5880,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5890,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5900,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5910,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5920</a:t>
                      </a:r>
                      <a:endParaRPr lang="zh-CN" altLang="en-US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</a:t>
                      </a:r>
                      <a:endParaRPr lang="zh-CN" altLang="en-US" sz="12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18.5</a:t>
                      </a:r>
                      <a:endParaRPr lang="zh-CN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&gt;1</a:t>
                      </a:r>
                      <a:endParaRPr lang="zh-CN" altLang="en-US" sz="12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Note 1: </a:t>
                      </a:r>
                      <a:r>
                        <a:rPr lang="en-US" altLang="zh-CN" sz="1600" dirty="0" err="1" smtClean="0"/>
                        <a:t>N</a:t>
                      </a:r>
                      <a:r>
                        <a:rPr lang="en-US" altLang="zh-CN" sz="1100" dirty="0" err="1" smtClean="0"/>
                        <a:t>Gap</a:t>
                      </a:r>
                      <a:r>
                        <a:rPr lang="en-US" altLang="zh-CN" sz="1600" dirty="0" smtClean="0"/>
                        <a:t> is the gap (in units of RBs) between </a:t>
                      </a:r>
                      <a:r>
                        <a:rPr lang="en-US" altLang="zh-CN" sz="1600" dirty="0" err="1" smtClean="0"/>
                        <a:t>RB</a:t>
                      </a:r>
                      <a:r>
                        <a:rPr lang="en-US" altLang="zh-CN" sz="1100" dirty="0" err="1" smtClean="0"/>
                        <a:t>start</a:t>
                      </a:r>
                      <a:r>
                        <a:rPr lang="en-US" altLang="zh-CN" sz="1600" dirty="0" smtClean="0"/>
                        <a:t> and </a:t>
                      </a:r>
                      <a:r>
                        <a:rPr lang="en-US" altLang="zh-CN" sz="1600" dirty="0" err="1" smtClean="0"/>
                        <a:t>RB</a:t>
                      </a:r>
                      <a:r>
                        <a:rPr lang="en-US" altLang="zh-CN" sz="1100" dirty="0" err="1" smtClean="0"/>
                        <a:t>end</a:t>
                      </a:r>
                      <a:r>
                        <a:rPr lang="en-US" altLang="zh-CN" sz="1600" dirty="0" smtClean="0"/>
                        <a:t> for simultaneous PSFCH transmission with contiguous and non-contiguous RB allocation. (</a:t>
                      </a:r>
                      <a:r>
                        <a:rPr lang="en-US" altLang="zh-CN" sz="1600" dirty="0" err="1" smtClean="0"/>
                        <a:t>N</a:t>
                      </a:r>
                      <a:r>
                        <a:rPr lang="en-US" altLang="zh-CN" sz="1100" dirty="0" err="1" smtClean="0"/>
                        <a:t>Gap</a:t>
                      </a:r>
                      <a:r>
                        <a:rPr lang="en-US" altLang="zh-CN" sz="1600" dirty="0" smtClean="0"/>
                        <a:t> = </a:t>
                      </a:r>
                      <a:r>
                        <a:rPr lang="en-US" altLang="zh-CN" sz="1600" dirty="0" err="1" smtClean="0"/>
                        <a:t>RB</a:t>
                      </a:r>
                      <a:r>
                        <a:rPr lang="en-US" altLang="zh-CN" sz="1100" dirty="0" err="1" smtClean="0"/>
                        <a:t>end</a:t>
                      </a:r>
                      <a:r>
                        <a:rPr lang="en-US" altLang="zh-CN" sz="1600" dirty="0" smtClean="0"/>
                        <a:t> - </a:t>
                      </a:r>
                      <a:r>
                        <a:rPr lang="en-US" altLang="zh-CN" sz="1600" dirty="0" err="1" smtClean="0"/>
                        <a:t>RB</a:t>
                      </a:r>
                      <a:r>
                        <a:rPr lang="en-US" altLang="zh-CN" sz="1100" dirty="0" err="1" smtClean="0"/>
                        <a:t>start</a:t>
                      </a:r>
                      <a:r>
                        <a:rPr lang="en-US" altLang="zh-CN" sz="1600" dirty="0" smtClean="0"/>
                        <a:t>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683568" y="1484784"/>
            <a:ext cx="78695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It can be foreseen that only conducted requirements will be specified in the future ETSI regulations. Anyway, RAN4 can further discuss </a:t>
            </a:r>
            <a:r>
              <a:rPr lang="en-US" altLang="zh-CN" dirty="0"/>
              <a:t>the ESTI </a:t>
            </a:r>
            <a:r>
              <a:rPr lang="en-US" altLang="zh-CN" dirty="0" err="1"/>
              <a:t>NS_New</a:t>
            </a:r>
            <a:r>
              <a:rPr lang="en-US" altLang="zh-CN" dirty="0"/>
              <a:t> AMPR </a:t>
            </a:r>
            <a:r>
              <a:rPr lang="en-US" altLang="zh-CN" dirty="0" smtClean="0"/>
              <a:t>after ETSI release the updated regulations.</a:t>
            </a:r>
          </a:p>
          <a:p>
            <a:r>
              <a:rPr lang="en-US" altLang="zh-CN" dirty="0" smtClean="0"/>
              <a:t>Thus, the additional maximum </a:t>
            </a:r>
            <a:r>
              <a:rPr lang="en-US" altLang="zh-CN" dirty="0"/>
              <a:t>output power </a:t>
            </a:r>
            <a:r>
              <a:rPr lang="en-US" altLang="zh-CN" dirty="0" smtClean="0"/>
              <a:t>reduction for expected ETSI regulations </a:t>
            </a:r>
            <a:r>
              <a:rPr lang="en-US" altLang="zh-CN" dirty="0"/>
              <a:t>specified </a:t>
            </a:r>
            <a:r>
              <a:rPr lang="en-US" altLang="zh-CN" dirty="0" smtClean="0"/>
              <a:t>as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47041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WF on ESTI </a:t>
            </a:r>
            <a:r>
              <a:rPr lang="en-US" altLang="zh-CN" dirty="0" err="1" smtClean="0"/>
              <a:t>NS_New</a:t>
            </a:r>
            <a:r>
              <a:rPr lang="en-US" altLang="zh-CN" dirty="0" smtClean="0"/>
              <a:t> AMPR for </a:t>
            </a:r>
            <a:r>
              <a:rPr lang="en-US" altLang="zh-CN" dirty="0" smtClean="0"/>
              <a:t>PSFCH</a:t>
            </a:r>
            <a:br>
              <a:rPr lang="en-US" altLang="zh-CN" dirty="0" smtClean="0"/>
            </a:br>
            <a:r>
              <a:rPr lang="en-US" altLang="zh-CN" dirty="0" smtClean="0"/>
              <a:t>Option 2</a:t>
            </a:r>
            <a:endParaRPr lang="zh-CN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700808"/>
            <a:ext cx="6115812" cy="49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300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29b35b928c485af2a9a6937f2baa004c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a764867d0b792f6ea12d91a489ea7e7c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7C3778-DAA3-44DE-9506-32D497EC45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C618C3B-4EFC-4AA1-AC55-FD0252FDAE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2E789D-C933-4898-8B78-A2A4CC78A940}">
  <ds:schemaRefs>
    <ds:schemaRef ds:uri="cc9c437c-ae0c-4066-8d90-a0f7de786127"/>
    <ds:schemaRef ds:uri="http://purl.org/dc/terms/"/>
    <ds:schemaRef ds:uri="ba37140e-f4c5-4a6c-a9b4-20a691ce6c8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2041</TotalTime>
  <Words>590</Words>
  <Application>Microsoft Office PowerPoint</Application>
  <PresentationFormat>On-screen Show (4:3)</PresentationFormat>
  <Paragraphs>96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Malgun Gothic</vt:lpstr>
      <vt:lpstr>SimSun</vt:lpstr>
      <vt:lpstr>Arial</vt:lpstr>
      <vt:lpstr>Calibri</vt:lpstr>
      <vt:lpstr>Office 主题</vt:lpstr>
      <vt:lpstr>WF on A-MPR requirements for simultaneous PSFCH transmission</vt:lpstr>
      <vt:lpstr>Background</vt:lpstr>
      <vt:lpstr>Reference</vt:lpstr>
      <vt:lpstr>WF on ESTI NS_33 AMPR for PSFCH Option 1</vt:lpstr>
      <vt:lpstr>WF on ESTI NS_33 AMPR for PSFCH Option 2</vt:lpstr>
      <vt:lpstr>WF on FCC NS_52 AMPR for PSFCH Option 1</vt:lpstr>
      <vt:lpstr>WF NS_52 Option 2</vt:lpstr>
      <vt:lpstr>WF on ESTI NS_New AMPR for PSFCH Option 1</vt:lpstr>
      <vt:lpstr>WF on ESTI NS_New AMPR for PSFCH Option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 forward on performance metric for PC-5 based V2V system</dc:title>
  <dc:creator>임수환/책임연구원/미래기술센터 C&amp;M표준(연)5G무선통신표준Task(suhwan.lim@lge.com)</dc:creator>
  <cp:lastModifiedBy>Phil Coan</cp:lastModifiedBy>
  <cp:revision>126</cp:revision>
  <dcterms:modified xsi:type="dcterms:W3CDTF">2020-06-02T22:05:24Z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(3)WR0RxmTIHI3TKrs3k/HaSdkBWqqtbiXnRqEsaHAEcnFFuppZOFaIWwWKeMJcX0sGKp3ukOqs
0Sx8yk+U/BYNDePavHNmfZ7PBvDVhwfq07qmxrUYaNPJiOMtCh6zjqgoHOanAvNXcaGpfuDb
ten1obHeproe5uhRrNaggu/DkvxWXq7O9cjSqJXAI722BKOu4t1v4AKydJkGyXdK8eYSP3c8
eUjWCnzR/ldll/Pl8D</vt:lpwstr>
  </property>
  <property fmtid="{D5CDD505-2E9C-101B-9397-08002B2CF9AE}" pid="3" name="_2015_ms_pID_7253431">
    <vt:lpwstr>nxgiRkMDfFf4FyvgWQfLFo4FzJMa+XhQAv0Qnb6gylGfOohw2sUSNO
LO4R07+RFbiRuRt8GajISynpfof+32YUsbJJzQebWBHLtBMA4jXBRCBYJU0Y4NJ4mj+OXWEr
q4YlYU/Wz+cd2c1WICcPYGJPhdFdfJtadZyz0h5jhgwv2d1Mjz12VDpgYUHZ1IYIl4zXsFxa
dLIaSeicpOB2FR1BQrMUsQeeNHOy/ecrPmv3</vt:lpwstr>
  </property>
  <property fmtid="{D5CDD505-2E9C-101B-9397-08002B2CF9AE}" pid="4" name="_2015_ms_pID_7253432">
    <vt:lpwstr>Mg==</vt:lpwstr>
  </property>
  <property fmtid="{D5CDD505-2E9C-101B-9397-08002B2CF9AE}" pid="5" name="ContentTypeId">
    <vt:lpwstr>0x010100EB28163D68FE8E4D9361964FDD814FC4</vt:lpwstr>
  </property>
</Properties>
</file>