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69" r:id="rId5"/>
    <p:sldId id="271" r:id="rId6"/>
    <p:sldId id="267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fcc.gov/public/attachments/FCC-20-51A1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TSG_RAN/TSGR_86/Docs/RP-192926.zip" TargetMode="External"/><Relationship Id="rId2" Type="http://schemas.openxmlformats.org/officeDocument/2006/relationships/hyperlink" Target="https://docs.fcc.gov/public/attachments/FCC-20-51A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tsg_ran/WG4_Radio/TSGR4_95_e/Docs/R4-2008123.zip" TargetMode="External"/><Relationship Id="rId4" Type="http://schemas.openxmlformats.org/officeDocument/2006/relationships/hyperlink" Target="https://www.3gpp.org/ftp/tsg_ran/WG4_Radio/TSGR4_92/Docs/R4-1910386.zi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6734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WF on band definition and corresponding requirements in 6 GHz for Rel-16 NR-U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0948"/>
            <a:ext cx="9144000" cy="1655762"/>
          </a:xfrm>
        </p:spPr>
        <p:txBody>
          <a:bodyPr/>
          <a:lstStyle/>
          <a:p>
            <a:r>
              <a:rPr lang="en-US" dirty="0"/>
              <a:t>Qualcomm Incorporated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200xxxx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1" y="428916"/>
            <a:ext cx="34432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US" b="1" dirty="0"/>
              <a:t>May 25</a:t>
            </a:r>
            <a:r>
              <a:rPr lang="en-US" b="1" baseline="30000" dirty="0"/>
              <a:t>th</a:t>
            </a:r>
            <a:r>
              <a:rPr lang="en-US" b="1" dirty="0"/>
              <a:t> ‒ June 5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2478B-C99C-4E37-B7B2-F9A7076FF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92A0E-1602-4635-B99B-279274EAB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/>
              <a:t>Scope of work</a:t>
            </a:r>
          </a:p>
          <a:p>
            <a:pPr lvl="1"/>
            <a:r>
              <a:rPr lang="en-US" sz="1600" dirty="0"/>
              <a:t>NR-U </a:t>
            </a:r>
            <a:r>
              <a:rPr lang="en-US" sz="1600" dirty="0" err="1"/>
              <a:t>WID</a:t>
            </a:r>
            <a:r>
              <a:rPr lang="en-US" sz="1600" dirty="0"/>
              <a:t> in [2] states among the objectives for RAN4</a:t>
            </a:r>
          </a:p>
          <a:p>
            <a:pPr lvl="2"/>
            <a:r>
              <a:rPr lang="en-GB" sz="1400" dirty="0"/>
              <a:t>Specify new unlicensed band(s) for the 5 GHz and 6 GHz frequency ranges (see Note 1). The band(s) definition should include UL/DL operation.</a:t>
            </a:r>
          </a:p>
          <a:p>
            <a:pPr lvl="2"/>
            <a:r>
              <a:rPr lang="en-GB" sz="1400" dirty="0"/>
              <a:t>Note 1: The actual frequency range for specification can be further discussed based on regulatory updates in the US and Europe.</a:t>
            </a:r>
            <a:endParaRPr lang="en-US" sz="1400" dirty="0"/>
          </a:p>
          <a:p>
            <a:pPr lvl="1"/>
            <a:r>
              <a:rPr lang="en-US" sz="1600" dirty="0"/>
              <a:t>Agreed Way Forward in R4-1910386 states</a:t>
            </a:r>
          </a:p>
          <a:p>
            <a:pPr lvl="2"/>
            <a:r>
              <a:rPr lang="en-US" sz="1400" dirty="0"/>
              <a:t>Option 1: Band X AND Band Y</a:t>
            </a:r>
          </a:p>
          <a:p>
            <a:pPr lvl="2"/>
            <a:r>
              <a:rPr lang="en-US" sz="1400" dirty="0"/>
              <a:t>Band X: 5925 – 6425 MHz, Band Y: 5925 – 7125 MHz</a:t>
            </a:r>
          </a:p>
          <a:p>
            <a:r>
              <a:rPr lang="en-US" sz="2000" dirty="0"/>
              <a:t>Regulatory</a:t>
            </a:r>
          </a:p>
          <a:p>
            <a:pPr lvl="1"/>
            <a:r>
              <a:rPr lang="en-US" sz="1600" dirty="0"/>
              <a:t>FCC has adopted and published rules [1] for Band Y in the US: </a:t>
            </a:r>
            <a:r>
              <a:rPr lang="en-GB" sz="1600" u="sng" dirty="0">
                <a:hlinkClick r:id="rId2"/>
              </a:rPr>
              <a:t>https://</a:t>
            </a:r>
            <a:r>
              <a:rPr lang="en-GB" sz="1600" u="sng" dirty="0" err="1">
                <a:hlinkClick r:id="rId2"/>
              </a:rPr>
              <a:t>docs.fcc.gov</a:t>
            </a:r>
            <a:r>
              <a:rPr lang="en-GB" sz="1600" u="sng" dirty="0">
                <a:hlinkClick r:id="rId2"/>
              </a:rPr>
              <a:t>/public/attachments/FCC-20-</a:t>
            </a:r>
            <a:r>
              <a:rPr lang="en-GB" sz="1600" u="sng" dirty="0" err="1">
                <a:hlinkClick r:id="rId2"/>
              </a:rPr>
              <a:t>51A1.pdf</a:t>
            </a:r>
            <a:endParaRPr lang="en-US" sz="1600" dirty="0"/>
          </a:p>
          <a:p>
            <a:pPr lvl="1"/>
            <a:r>
              <a:rPr lang="en-US" sz="1600" dirty="0"/>
              <a:t>European countries, China, and elsewhere have not finalized regulations yet for usage of 6 GHz band</a:t>
            </a:r>
          </a:p>
          <a:p>
            <a:r>
              <a:rPr lang="en-US" sz="2000" dirty="0"/>
              <a:t>Market demand</a:t>
            </a:r>
          </a:p>
          <a:p>
            <a:pPr lvl="1"/>
            <a:r>
              <a:rPr lang="en-US" sz="1600" dirty="0"/>
              <a:t>See [1]</a:t>
            </a:r>
          </a:p>
          <a:p>
            <a:pPr lvl="1"/>
            <a:endParaRPr lang="en-US" sz="1600" dirty="0"/>
          </a:p>
          <a:p>
            <a:pPr marL="0" indent="0">
              <a:buNone/>
            </a:pPr>
            <a:r>
              <a:rPr lang="en-US" sz="2000" dirty="0"/>
              <a:t>Observation → Scope of work is defined in the </a:t>
            </a:r>
            <a:r>
              <a:rPr lang="en-US" sz="2000" dirty="0" err="1"/>
              <a:t>WID</a:t>
            </a:r>
            <a:r>
              <a:rPr lang="en-US" sz="2000" dirty="0"/>
              <a:t> and approved at RAN plenary.  RAN4 cannot change the scope of work.</a:t>
            </a:r>
          </a:p>
        </p:txBody>
      </p:sp>
    </p:spTree>
    <p:extLst>
      <p:ext uri="{BB962C8B-B14F-4D97-AF65-F5344CB8AC3E}">
        <p14:creationId xmlns:p14="http://schemas.microsoft.com/office/powerpoint/2010/main" val="440967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66861-A843-481C-A925-8045FA7CC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company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54605-E59F-42B1-A70D-782EC389B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Additional workload and its impact to completion of NR-U work item </a:t>
            </a:r>
          </a:p>
          <a:p>
            <a:pPr lvl="1"/>
            <a:r>
              <a:rPr lang="en-US" dirty="0"/>
              <a:t>NR-U work item is scheduled to complete in June 2020 for Rel-16, but due to </a:t>
            </a:r>
            <a:r>
              <a:rPr lang="en-US" dirty="0" err="1"/>
              <a:t>COVID</a:t>
            </a:r>
            <a:r>
              <a:rPr lang="en-US" dirty="0"/>
              <a:t>-19 situation and the lost efficiency of e-meetings in the past quarter, it is expected that the work item will be granted a </a:t>
            </a:r>
            <a:r>
              <a:rPr lang="en-US" dirty="0" err="1"/>
              <a:t>1Q</a:t>
            </a:r>
            <a:r>
              <a:rPr lang="en-US" dirty="0"/>
              <a:t> extension</a:t>
            </a:r>
          </a:p>
          <a:p>
            <a:pPr lvl="1"/>
            <a:r>
              <a:rPr lang="en-US" dirty="0"/>
              <a:t>Much of the work for NR-U to date has been on general band-agnostic requirements that can readily apply to 5 GHz and 6 GHz bands</a:t>
            </a:r>
          </a:p>
          <a:p>
            <a:pPr lvl="1"/>
            <a:r>
              <a:rPr lang="en-US" dirty="0"/>
              <a:t>Some band-specific requirements for 6 GHz would need to be completed</a:t>
            </a:r>
          </a:p>
          <a:p>
            <a:r>
              <a:rPr lang="en-US" dirty="0"/>
              <a:t>Global regulatory uncertainty</a:t>
            </a:r>
          </a:p>
          <a:p>
            <a:pPr lvl="1"/>
            <a:r>
              <a:rPr lang="en-US" dirty="0"/>
              <a:t>While regulations are clear in the US, there is less certainty in other countries</a:t>
            </a:r>
          </a:p>
          <a:p>
            <a:pPr lvl="1"/>
            <a:r>
              <a:rPr lang="en-US" dirty="0"/>
              <a:t>Some companies propose that 3GPP wait for more global certainty in regulations before defining the 6 GHz band → Defer to Rel-17 with release independence back to Rel-16.</a:t>
            </a:r>
          </a:p>
          <a:p>
            <a:pPr lvl="1"/>
            <a:r>
              <a:rPr lang="en-US" dirty="0"/>
              <a:t>3GPP should be responsive to timely regional market needs while also maintaining a global footprint</a:t>
            </a:r>
          </a:p>
        </p:txBody>
      </p:sp>
    </p:spTree>
    <p:extLst>
      <p:ext uri="{BB962C8B-B14F-4D97-AF65-F5344CB8AC3E}">
        <p14:creationId xmlns:p14="http://schemas.microsoft.com/office/powerpoint/2010/main" val="3111962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2881E-BCBD-4EEE-B7DB-111F05972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F77AF-F820-4C33-BBFD-7CE4A67FB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dirty="0"/>
              <a:t>Rel-17 with release independence back to Rel-16</a:t>
            </a:r>
          </a:p>
          <a:p>
            <a:pPr lvl="1"/>
            <a:r>
              <a:rPr lang="en-US" sz="2200" dirty="0"/>
              <a:t>Not in accordance with </a:t>
            </a:r>
            <a:r>
              <a:rPr lang="en-US" sz="2200" dirty="0" err="1"/>
              <a:t>WID</a:t>
            </a:r>
            <a:r>
              <a:rPr lang="en-US" sz="2200" dirty="0"/>
              <a:t> or agreed </a:t>
            </a:r>
            <a:r>
              <a:rPr lang="en-US" sz="2200" dirty="0" err="1"/>
              <a:t>WF</a:t>
            </a:r>
            <a:endParaRPr lang="en-US" sz="2200" dirty="0"/>
          </a:p>
          <a:p>
            <a:pPr lvl="1"/>
            <a:r>
              <a:rPr lang="en-US" sz="2200" dirty="0"/>
              <a:t>Does not address the market demand in timely fashion.  Rel-17 specification will not be published until Mid 2021?  In the meantime, other shared technology has already announced product availability for 6 GHz now!</a:t>
            </a:r>
          </a:p>
          <a:p>
            <a:r>
              <a:rPr lang="en-US" sz="2600" dirty="0"/>
              <a:t>Truncated band 5925 – 6425 MHz</a:t>
            </a:r>
          </a:p>
          <a:p>
            <a:pPr lvl="1"/>
            <a:r>
              <a:rPr lang="en-US" sz="2200" dirty="0"/>
              <a:t>Is not consistent with FCC </a:t>
            </a:r>
            <a:r>
              <a:rPr lang="en-US" sz="2200" dirty="0" err="1"/>
              <a:t>R&amp;O</a:t>
            </a:r>
            <a:r>
              <a:rPr lang="en-US" sz="2200" dirty="0"/>
              <a:t>.  The FCC made the entire range available for unlicensed, not a subset of it.</a:t>
            </a:r>
          </a:p>
          <a:p>
            <a:pPr lvl="1"/>
            <a:r>
              <a:rPr lang="en-US" sz="2200" dirty="0"/>
              <a:t>A smaller band does not help reduce the workload</a:t>
            </a:r>
          </a:p>
          <a:p>
            <a:r>
              <a:rPr lang="en-US" b="1" dirty="0"/>
              <a:t>Define a US only band in 6 GHz for Rel-16</a:t>
            </a:r>
          </a:p>
          <a:p>
            <a:pPr lvl="1"/>
            <a:r>
              <a:rPr lang="en-US" dirty="0"/>
              <a:t>Define Band 5925 – 7125 MHz with a note indicating applicability to US only</a:t>
            </a:r>
          </a:p>
          <a:p>
            <a:pPr lvl="2"/>
            <a:r>
              <a:rPr lang="en-US" i="1" dirty="0"/>
              <a:t>Approach is similar to Band </a:t>
            </a:r>
            <a:r>
              <a:rPr lang="en-US" i="1" dirty="0" err="1"/>
              <a:t>n95</a:t>
            </a:r>
            <a:r>
              <a:rPr lang="en-US" i="1" dirty="0"/>
              <a:t> which has a note “This band is applicable in China only”</a:t>
            </a:r>
          </a:p>
          <a:p>
            <a:pPr lvl="1"/>
            <a:r>
              <a:rPr lang="en-US" dirty="0"/>
              <a:t>In the future, the band could have its applicability extended to other countries as regulations become more clear</a:t>
            </a:r>
          </a:p>
        </p:txBody>
      </p:sp>
    </p:spTree>
    <p:extLst>
      <p:ext uri="{BB962C8B-B14F-4D97-AF65-F5344CB8AC3E}">
        <p14:creationId xmlns:p14="http://schemas.microsoft.com/office/powerpoint/2010/main" val="389316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A9D00-678A-4529-BD7F-6CF6B2899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on Band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1C0F04-0EDF-427E-936E-90F3409D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a </a:t>
            </a:r>
            <a:r>
              <a:rPr lang="en-US" b="1" u="sng" dirty="0"/>
              <a:t>US only</a:t>
            </a:r>
            <a:r>
              <a:rPr lang="en-US" b="1" dirty="0"/>
              <a:t> band in 6 GHz for Rel-16 </a:t>
            </a:r>
            <a:r>
              <a:rPr lang="en-US" dirty="0"/>
              <a:t>(5925 – 7125 MHz) </a:t>
            </a:r>
          </a:p>
          <a:p>
            <a:pPr lvl="1"/>
            <a:r>
              <a:rPr lang="en-US" dirty="0"/>
              <a:t>Rules are fully available from the FCC for the US</a:t>
            </a:r>
          </a:p>
          <a:p>
            <a:pPr lvl="1"/>
            <a:r>
              <a:rPr lang="en-US" dirty="0"/>
              <a:t>Uncertainty of regulations in other countries should not prevent enablement of 3GPP technologies in 6 GHz for the US</a:t>
            </a:r>
          </a:p>
          <a:p>
            <a:pPr lvl="2"/>
            <a:r>
              <a:rPr lang="en-US" dirty="0"/>
              <a:t>Global incompatibility did not prevent enabling Band </a:t>
            </a:r>
            <a:r>
              <a:rPr lang="en-US" dirty="0" err="1"/>
              <a:t>n95</a:t>
            </a:r>
            <a:r>
              <a:rPr lang="en-US" dirty="0"/>
              <a:t> in China only</a:t>
            </a:r>
          </a:p>
          <a:p>
            <a:pPr lvl="1"/>
            <a:r>
              <a:rPr lang="en-US" dirty="0"/>
              <a:t>There is significant market demand </a:t>
            </a:r>
            <a:r>
              <a:rPr lang="en-US" i="1" dirty="0"/>
              <a:t>now</a:t>
            </a:r>
            <a:r>
              <a:rPr lang="en-US" dirty="0"/>
              <a:t> for unlicensed services in 6 GHz band.  3GPP technologies will not be considered if specifications are not available.</a:t>
            </a:r>
          </a:p>
          <a:p>
            <a:pPr lvl="1"/>
            <a:r>
              <a:rPr lang="en-US" dirty="0"/>
              <a:t>Does not preclude the possibility of future licensed or unlicensed bands covering all or a portion of the same spectrum once regulations are finalized in other countries</a:t>
            </a:r>
          </a:p>
        </p:txBody>
      </p:sp>
    </p:spTree>
    <p:extLst>
      <p:ext uri="{BB962C8B-B14F-4D97-AF65-F5344CB8AC3E}">
        <p14:creationId xmlns:p14="http://schemas.microsoft.com/office/powerpoint/2010/main" val="40582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1D3D-A486-4749-B367-0F83E5377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general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8318A-65C1-47F6-838E-0BBA93C83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requirements such as ACS, blocking, in-band emissions, </a:t>
            </a:r>
            <a:r>
              <a:rPr lang="en-US" dirty="0" err="1"/>
              <a:t>ALCR</a:t>
            </a:r>
            <a:r>
              <a:rPr lang="en-US" dirty="0"/>
              <a:t>, SEM, general spurious emissions, </a:t>
            </a:r>
            <a:r>
              <a:rPr lang="en-US" dirty="0" err="1"/>
              <a:t>MPR</a:t>
            </a:r>
            <a:r>
              <a:rPr lang="en-US" dirty="0"/>
              <a:t> are either already agreed or in the process of being discussed</a:t>
            </a:r>
          </a:p>
          <a:p>
            <a:r>
              <a:rPr lang="en-US" dirty="0"/>
              <a:t>General requirements are band-agnostic and can apply to 6 GHz band directly</a:t>
            </a:r>
          </a:p>
        </p:txBody>
      </p:sp>
    </p:spTree>
    <p:extLst>
      <p:ext uri="{BB962C8B-B14F-4D97-AF65-F5344CB8AC3E}">
        <p14:creationId xmlns:p14="http://schemas.microsoft.com/office/powerpoint/2010/main" val="1705641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AF23-5551-4448-9404-CCEADF699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US 6 GHz band-specific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4F97F-EF49-43A8-A172-9E3ACC222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Channel bandwidths</a:t>
            </a:r>
          </a:p>
          <a:p>
            <a:pPr lvl="1"/>
            <a:r>
              <a:rPr lang="en-US" dirty="0"/>
              <a:t>20, 40, 60, 80, [100] MHz, same as Band </a:t>
            </a:r>
            <a:r>
              <a:rPr lang="en-US" dirty="0" err="1"/>
              <a:t>n46</a:t>
            </a:r>
            <a:endParaRPr lang="en-US" dirty="0"/>
          </a:p>
          <a:p>
            <a:r>
              <a:rPr lang="en-US" dirty="0"/>
              <a:t>Channel raster/sync raster</a:t>
            </a:r>
          </a:p>
          <a:p>
            <a:pPr lvl="1"/>
            <a:r>
              <a:rPr lang="en-US" dirty="0"/>
              <a:t>Follow the same procedure as Band </a:t>
            </a:r>
            <a:r>
              <a:rPr lang="en-US" dirty="0" err="1"/>
              <a:t>n46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Aligned to draft </a:t>
            </a:r>
            <a:r>
              <a:rPr lang="en-US" dirty="0" err="1"/>
              <a:t>802.11ax</a:t>
            </a:r>
            <a:r>
              <a:rPr lang="en-US" dirty="0"/>
              <a:t>/Wi-Fi </a:t>
            </a:r>
            <a:r>
              <a:rPr lang="en-US" dirty="0" err="1"/>
              <a:t>6E</a:t>
            </a:r>
            <a:r>
              <a:rPr lang="en-US" dirty="0"/>
              <a:t> channelization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UE power class</a:t>
            </a:r>
          </a:p>
          <a:p>
            <a:pPr lvl="1"/>
            <a:r>
              <a:rPr lang="en-US" dirty="0"/>
              <a:t>In principle, both </a:t>
            </a:r>
            <a:r>
              <a:rPr lang="en-US" dirty="0" err="1"/>
              <a:t>PC5</a:t>
            </a:r>
            <a:r>
              <a:rPr lang="en-US" dirty="0"/>
              <a:t> and </a:t>
            </a:r>
            <a:r>
              <a:rPr lang="en-US" dirty="0" err="1"/>
              <a:t>PC3</a:t>
            </a:r>
            <a:r>
              <a:rPr lang="en-US" dirty="0"/>
              <a:t> can apply same as Band </a:t>
            </a:r>
            <a:r>
              <a:rPr lang="en-US" dirty="0" err="1"/>
              <a:t>n46</a:t>
            </a:r>
            <a:endParaRPr lang="en-US" dirty="0"/>
          </a:p>
          <a:p>
            <a:pPr lvl="1"/>
            <a:r>
              <a:rPr lang="en-US" dirty="0"/>
              <a:t>Max Tx power may have to be reduced to comply with FCC requirements (see next bullet)</a:t>
            </a:r>
          </a:p>
          <a:p>
            <a:r>
              <a:rPr lang="en-US" dirty="0"/>
              <a:t>NS signaling to meet FCC emission and PSD requirements</a:t>
            </a:r>
          </a:p>
          <a:p>
            <a:pPr lvl="1"/>
            <a:r>
              <a:rPr lang="en-US" dirty="0" err="1"/>
              <a:t>NS_51</a:t>
            </a:r>
            <a:r>
              <a:rPr lang="en-US" dirty="0"/>
              <a:t>:  24 dBm max output power, -1 dBm/MHz max PSD, -27 dBm/MHz spurious emissions</a:t>
            </a:r>
          </a:p>
          <a:p>
            <a:pPr lvl="1"/>
            <a:r>
              <a:rPr lang="en-US" dirty="0" err="1"/>
              <a:t>NS_52</a:t>
            </a:r>
            <a:r>
              <a:rPr lang="en-US" dirty="0"/>
              <a:t>:  30 dBm max output power, 17 dBm/MHz max PSD, -27 dBm/MHz spurious emissions</a:t>
            </a:r>
          </a:p>
          <a:p>
            <a:r>
              <a:rPr lang="en-US" dirty="0" err="1"/>
              <a:t>Refsens</a:t>
            </a:r>
            <a:r>
              <a:rPr lang="en-US" dirty="0"/>
              <a:t> to be evaluated with Band </a:t>
            </a:r>
            <a:r>
              <a:rPr lang="en-US" dirty="0" err="1"/>
              <a:t>n46</a:t>
            </a:r>
            <a:r>
              <a:rPr lang="en-US" dirty="0"/>
              <a:t> </a:t>
            </a:r>
            <a:r>
              <a:rPr lang="en-US" dirty="0" err="1"/>
              <a:t>refsens</a:t>
            </a:r>
            <a:r>
              <a:rPr lang="en-US" dirty="0"/>
              <a:t> as starting point.</a:t>
            </a:r>
          </a:p>
          <a:p>
            <a:r>
              <a:rPr lang="en-US" dirty="0"/>
              <a:t>A-</a:t>
            </a:r>
            <a:r>
              <a:rPr lang="en-US" dirty="0" err="1"/>
              <a:t>MPR</a:t>
            </a:r>
            <a:r>
              <a:rPr lang="en-US" dirty="0"/>
              <a:t> for </a:t>
            </a:r>
            <a:r>
              <a:rPr lang="en-US" dirty="0" err="1"/>
              <a:t>NS_51</a:t>
            </a:r>
            <a:r>
              <a:rPr lang="en-US" dirty="0"/>
              <a:t> and </a:t>
            </a:r>
            <a:r>
              <a:rPr lang="en-US" dirty="0" err="1"/>
              <a:t>NS_52</a:t>
            </a:r>
            <a:r>
              <a:rPr lang="en-US" dirty="0"/>
              <a:t> to be evaluated</a:t>
            </a:r>
          </a:p>
          <a:p>
            <a:r>
              <a:rPr lang="en-US" dirty="0"/>
              <a:t>Analysis of 3GPP UE requirements to meet FCC rules can be found in [4].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64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F7E57-7E71-437B-91FB-566770380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WF</a:t>
            </a:r>
            <a:r>
              <a:rPr lang="en-US" dirty="0"/>
              <a:t> on DC and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0180A-88F7-4282-8318-139F2E381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band combinations with 6 GHz are included in the NR-U </a:t>
            </a:r>
            <a:r>
              <a:rPr lang="en-US" dirty="0" err="1"/>
              <a:t>WID</a:t>
            </a:r>
            <a:endParaRPr lang="en-US" dirty="0"/>
          </a:p>
          <a:p>
            <a:pPr lvl="1"/>
            <a:r>
              <a:rPr lang="en-US" dirty="0"/>
              <a:t>DC and CA combinations with 6 GHz are therefore not specified in Rel-16</a:t>
            </a:r>
          </a:p>
          <a:p>
            <a:pPr lvl="1"/>
            <a:r>
              <a:rPr lang="en-US" dirty="0"/>
              <a:t>Combinations can be added based on operator request in Rel-17 with release independence back to Rel-16</a:t>
            </a:r>
          </a:p>
        </p:txBody>
      </p:sp>
    </p:spTree>
    <p:extLst>
      <p:ext uri="{BB962C8B-B14F-4D97-AF65-F5344CB8AC3E}">
        <p14:creationId xmlns:p14="http://schemas.microsoft.com/office/powerpoint/2010/main" val="2903952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0D50F-4A11-444E-BD3F-F67C8A6B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C2EDC-77AE-4373-807B-FB45FD7E4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[1] Report and Order and Further Notice of Proposed Rulemaking, Unlicensed Use of the 6 GHz Band, </a:t>
            </a:r>
            <a:r>
              <a:rPr lang="en-GB" sz="2000" u="sng" dirty="0">
                <a:hlinkClick r:id="rId2"/>
              </a:rPr>
              <a:t>https://</a:t>
            </a:r>
            <a:r>
              <a:rPr lang="en-GB" sz="2000" u="sng" dirty="0" err="1">
                <a:hlinkClick r:id="rId2"/>
              </a:rPr>
              <a:t>docs.fcc.gov</a:t>
            </a:r>
            <a:r>
              <a:rPr lang="en-GB" sz="2000" u="sng" dirty="0">
                <a:hlinkClick r:id="rId2"/>
              </a:rPr>
              <a:t>/public/attachments/FCC-20-</a:t>
            </a:r>
            <a:r>
              <a:rPr lang="en-GB" sz="2000" u="sng" dirty="0" err="1">
                <a:hlinkClick r:id="rId2"/>
              </a:rPr>
              <a:t>51A1.pdf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[2] </a:t>
            </a:r>
            <a:r>
              <a:rPr lang="en-US" sz="2000" dirty="0">
                <a:hlinkClick r:id="rId3"/>
              </a:rPr>
              <a:t>RP-192926</a:t>
            </a:r>
            <a:r>
              <a:rPr lang="en-US" sz="2000" dirty="0"/>
              <a:t>, “Revised </a:t>
            </a:r>
            <a:r>
              <a:rPr lang="en-US" sz="2000" dirty="0" err="1"/>
              <a:t>WID</a:t>
            </a:r>
            <a:r>
              <a:rPr lang="en-US" sz="2000" dirty="0"/>
              <a:t> on NR-based Access to Unlicensed Spectrum,” Qualcomm Inc.</a:t>
            </a:r>
          </a:p>
          <a:p>
            <a:pPr marL="0" indent="0">
              <a:buNone/>
            </a:pPr>
            <a:r>
              <a:rPr lang="en-US" sz="2000" dirty="0"/>
              <a:t>[3] </a:t>
            </a:r>
            <a:r>
              <a:rPr lang="en-US" sz="2000" dirty="0">
                <a:hlinkClick r:id="rId4"/>
              </a:rPr>
              <a:t>R4-1910386</a:t>
            </a:r>
            <a:r>
              <a:rPr lang="en-US" sz="2000" dirty="0"/>
              <a:t>, “</a:t>
            </a:r>
            <a:r>
              <a:rPr lang="en-US" sz="2000" dirty="0" err="1"/>
              <a:t>WF</a:t>
            </a:r>
            <a:r>
              <a:rPr lang="en-US" sz="2000" dirty="0"/>
              <a:t> on NR-U 6 GHz band plan,” Qualcomm Incorporated</a:t>
            </a:r>
          </a:p>
          <a:p>
            <a:pPr marL="0" indent="0">
              <a:buNone/>
            </a:pPr>
            <a:r>
              <a:rPr lang="en-US" sz="2000" dirty="0"/>
              <a:t>[4] </a:t>
            </a:r>
            <a:r>
              <a:rPr lang="en-US" sz="2000" dirty="0">
                <a:hlinkClick r:id="rId5"/>
              </a:rPr>
              <a:t>R4-2008123</a:t>
            </a:r>
            <a:r>
              <a:rPr lang="en-US" sz="2000" dirty="0"/>
              <a:t>, “NR-U 6 GHz Bands </a:t>
            </a:r>
            <a:r>
              <a:rPr lang="en-US" sz="2000" dirty="0" err="1"/>
              <a:t>n96</a:t>
            </a:r>
            <a:r>
              <a:rPr lang="en-US" sz="2000" dirty="0"/>
              <a:t> and </a:t>
            </a:r>
            <a:r>
              <a:rPr lang="en-US" sz="2000" dirty="0" err="1"/>
              <a:t>n97</a:t>
            </a:r>
            <a:r>
              <a:rPr lang="en-US" sz="2000" dirty="0"/>
              <a:t>,”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127256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4357</TotalTime>
  <Words>995</Words>
  <Application>Microsoft Office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WF on band definition and corresponding requirements in 6 GHz for Rel-16 NR-U</vt:lpstr>
      <vt:lpstr>Background</vt:lpstr>
      <vt:lpstr>Addressing company concerns</vt:lpstr>
      <vt:lpstr>Candidate options</vt:lpstr>
      <vt:lpstr>Way Forward on Band Definition</vt:lpstr>
      <vt:lpstr>WF on general requirements</vt:lpstr>
      <vt:lpstr>WF on US 6 GHz band-specific requirements</vt:lpstr>
      <vt:lpstr>WF on DC and CA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Gene Fong</cp:lastModifiedBy>
  <cp:revision>56</cp:revision>
  <dcterms:created xsi:type="dcterms:W3CDTF">2018-08-21T06:09:04Z</dcterms:created>
  <dcterms:modified xsi:type="dcterms:W3CDTF">2020-05-29T21:54:56Z</dcterms:modified>
</cp:coreProperties>
</file>