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
    <Relationship Id="rId3" Type="http://schemas.openxmlformats.org/package/2006/relationships/metadata/core-properties" Target="docProps/core.xml"/>
    <Relationship Id="rId2" Type="http://schemas.openxmlformats.org/package/2006/relationships/metadata/thumbnail" Target="docProps/thumbnail.jpeg"/>
    <Relationship Id="rId1" Type="http://schemas.openxmlformats.org/officeDocument/2006/relationships/officeDocument" Target="ppt/presentation.xml"/>
    <Relationship Id="rId4" Type="http://schemas.openxmlformats.org/officeDocument/2006/relationships/extended-properties" Target="docProps/app.xml"/>
  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7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2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6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9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6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1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3E6CE-0EE0-42D5-9A9C-F9E69BCA18F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9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WF on 100MHz CBW in NR-U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Huawei, HiSilicon</a:t>
            </a:r>
            <a:endParaRPr lang="en-US" dirty="0"/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xmlns="" id="{E90F7165-48C4-4B29-B290-2278E9D3EB52}"/>
              </a:ext>
            </a:extLst>
          </p:cNvPr>
          <p:cNvSpPr txBox="1">
            <a:spLocks/>
          </p:cNvSpPr>
          <p:nvPr/>
        </p:nvSpPr>
        <p:spPr>
          <a:xfrm>
            <a:off x="235132" y="140381"/>
            <a:ext cx="11617234" cy="1174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3GPP TSG-RAN WG4 Meeting #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95-e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					  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R4-200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zh-CN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e-Meeting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May.25</a:t>
            </a:r>
            <a:r>
              <a:rPr lang="en-GB" altLang="zh-C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June.5</a:t>
            </a:r>
            <a:r>
              <a:rPr lang="en-GB" altLang="zh-C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zh-CN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0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WF goal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agreed to support 100MHz CBW for NRU, but the system parameters and RF requirements </a:t>
            </a:r>
            <a:r>
              <a:rPr lang="en-US" altLang="zh-CN" dirty="0" smtClean="0"/>
              <a:t>are still not specified.</a:t>
            </a:r>
          </a:p>
          <a:p>
            <a:r>
              <a:rPr lang="en-US" dirty="0" smtClean="0"/>
              <a:t>This WF clarify the following parameters for 100MHz CBW for NRU in band n46</a:t>
            </a:r>
          </a:p>
          <a:p>
            <a:pPr lvl="1"/>
            <a:r>
              <a:rPr lang="en-US" dirty="0" smtClean="0"/>
              <a:t>Channel raster</a:t>
            </a:r>
          </a:p>
          <a:p>
            <a:pPr lvl="1"/>
            <a:r>
              <a:rPr lang="en-US" dirty="0" smtClean="0"/>
              <a:t>Intra-carrier guard band</a:t>
            </a:r>
          </a:p>
          <a:p>
            <a:pPr lvl="1"/>
            <a:r>
              <a:rPr lang="en-US" dirty="0" smtClean="0"/>
              <a:t>SEM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7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channel raster for 100MHz CBW in NRU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81915"/>
            <a:ext cx="6435811" cy="4351338"/>
          </a:xfrm>
        </p:spPr>
        <p:txBody>
          <a:bodyPr/>
          <a:lstStyle/>
          <a:p>
            <a:r>
              <a:rPr lang="en-US" dirty="0" smtClean="0"/>
              <a:t>Channel raster for 100MHz CBW in NRU:</a:t>
            </a:r>
          </a:p>
          <a:p>
            <a:pPr lvl="1"/>
            <a:r>
              <a:rPr lang="en-US" dirty="0" smtClean="0"/>
              <a:t>Option 1: All values in Table.1 are supported</a:t>
            </a:r>
          </a:p>
          <a:p>
            <a:pPr lvl="1"/>
            <a:r>
              <a:rPr lang="en-US" dirty="0" smtClean="0"/>
              <a:t>Option 2: FFS on red values </a:t>
            </a:r>
          </a:p>
          <a:p>
            <a:pPr lvl="1"/>
            <a:r>
              <a:rPr lang="en-US" dirty="0" smtClean="0"/>
              <a:t>Note: At least for type A multi-channel access(multi-LBT sub-band access), there should be no restriction since there is no coexistence issue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453161"/>
              </p:ext>
            </p:extLst>
          </p:nvPr>
        </p:nvGraphicFramePr>
        <p:xfrm>
          <a:off x="7513009" y="1740116"/>
          <a:ext cx="4350609" cy="2645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0203"/>
                <a:gridCol w="1450203"/>
                <a:gridCol w="1450203"/>
              </a:tblGrid>
              <a:tr h="3599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Channel frequency (MHz)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N</a:t>
                      </a:r>
                      <a:r>
                        <a:rPr lang="en-US" sz="1100" baseline="-25000" dirty="0" smtClean="0">
                          <a:effectLst/>
                          <a:latin typeface="+mn-lt"/>
                          <a:ea typeface="+mn-ea"/>
                        </a:rPr>
                        <a:t>REF</a:t>
                      </a:r>
                      <a:endParaRPr lang="en-US" sz="1100" baseline="-25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Reference frequency (MHz)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5200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746668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5200.02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5300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753332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5299.98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5520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768000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5520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5540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769332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5539.98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5560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770668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5560.02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5580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772000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5580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5620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774668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5620.02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5640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776000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5640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5660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777332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5659.98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5680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778668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5680.02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5785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785668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5785.02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5865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791000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5865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380" y="4608404"/>
            <a:ext cx="11535240" cy="2038883"/>
          </a:xfrm>
          <a:prstGeom prst="rect">
            <a:avLst/>
          </a:prstGeom>
        </p:spPr>
      </p:pic>
      <p:sp>
        <p:nvSpPr>
          <p:cNvPr id="7" name="内容占位符 2"/>
          <p:cNvSpPr txBox="1">
            <a:spLocks/>
          </p:cNvSpPr>
          <p:nvPr/>
        </p:nvSpPr>
        <p:spPr>
          <a:xfrm>
            <a:off x="7812147" y="1392645"/>
            <a:ext cx="3752335" cy="289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dirty="0" smtClean="0"/>
              <a:t>Tabel.1 channel raster for 100MHz CBW in NRU</a:t>
            </a:r>
          </a:p>
          <a:p>
            <a:pPr lvl="1"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5016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intra-carrier guard band for 100MHz CBW in NRU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intra-carrier guard band for 100MHz CBW in NRU should be </a:t>
            </a:r>
            <a:endParaRPr lang="en-US" dirty="0"/>
          </a:p>
        </p:txBody>
      </p:sp>
      <p:graphicFrame>
        <p:nvGraphicFramePr>
          <p:cNvPr id="4" name="Table 7">
            <a:extLst>
              <a:ext uri="{FF2B5EF4-FFF2-40B4-BE49-F238E27FC236}">
                <a16:creationId xmlns="" xmlns:a16="http://schemas.microsoft.com/office/drawing/2014/main" id="{7FF5E03E-B8C8-47FC-B20E-4CD66535F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67542"/>
              </p:ext>
            </p:extLst>
          </p:nvPr>
        </p:nvGraphicFramePr>
        <p:xfrm>
          <a:off x="2995975" y="3146694"/>
          <a:ext cx="4780543" cy="1643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267">
                  <a:extLst>
                    <a:ext uri="{9D8B030D-6E8A-4147-A177-3AD203B41FA5}">
                      <a16:colId xmlns="" xmlns:a16="http://schemas.microsoft.com/office/drawing/2014/main" val="1861333839"/>
                    </a:ext>
                  </a:extLst>
                </a:gridCol>
                <a:gridCol w="2039839">
                  <a:extLst>
                    <a:ext uri="{9D8B030D-6E8A-4147-A177-3AD203B41FA5}">
                      <a16:colId xmlns="" xmlns:a16="http://schemas.microsoft.com/office/drawing/2014/main" val="131242747"/>
                    </a:ext>
                  </a:extLst>
                </a:gridCol>
                <a:gridCol w="1227437">
                  <a:extLst>
                    <a:ext uri="{9D8B030D-6E8A-4147-A177-3AD203B41FA5}">
                      <a16:colId xmlns="" xmlns:a16="http://schemas.microsoft.com/office/drawing/2014/main" val="4167456897"/>
                    </a:ext>
                  </a:extLst>
                </a:gridCol>
              </a:tblGrid>
              <a:tr h="457253"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SCS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noProof="0" dirty="0" smtClean="0"/>
                        <a:t>100MHz </a:t>
                      </a:r>
                      <a:r>
                        <a:rPr lang="en-GB" sz="1400" noProof="0" dirty="0"/>
                        <a:t>Channels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2645608"/>
                  </a:ext>
                </a:extLst>
              </a:tr>
              <a:tr h="370745"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30KHz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50-6-50-5-50-6-50-6-50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Max. </a:t>
                      </a:r>
                      <a:r>
                        <a:rPr lang="en-GB" sz="1400" noProof="0" dirty="0" smtClean="0"/>
                        <a:t>273</a:t>
                      </a:r>
                      <a:endParaRPr lang="en-GB" sz="1400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254124268"/>
                  </a:ext>
                </a:extLst>
              </a:tr>
              <a:tr h="4078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/>
                        <a:t>Alt-1: 60KHz</a:t>
                      </a:r>
                      <a:endParaRPr lang="en-GB" sz="1400" noProof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 smtClean="0"/>
                        <a:t>24-4-24-3-24-4-24-4-24</a:t>
                      </a:r>
                      <a:endParaRPr lang="en-GB" sz="1400" noProof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Max. </a:t>
                      </a:r>
                      <a:r>
                        <a:rPr lang="en-GB" sz="1400" noProof="0" dirty="0" smtClean="0"/>
                        <a:t>135</a:t>
                      </a:r>
                      <a:endParaRPr lang="en-GB" sz="1400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44428209"/>
                  </a:ext>
                </a:extLst>
              </a:tr>
              <a:tr h="4078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>
                          <a:solidFill>
                            <a:srgbClr val="FF0000"/>
                          </a:solidFill>
                        </a:rPr>
                        <a:t>Alt-2: 60KHz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 smtClean="0">
                          <a:solidFill>
                            <a:srgbClr val="FF0000"/>
                          </a:solidFill>
                        </a:rPr>
                        <a:t>23-5-23-5-23-5-23-5-23</a:t>
                      </a:r>
                      <a:endParaRPr lang="en-GB" sz="1400" noProof="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>
                          <a:solidFill>
                            <a:srgbClr val="FF0000"/>
                          </a:solidFill>
                        </a:rPr>
                        <a:t>Max. 135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00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SEM for 100MHz CBW in NRU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4261" y="1690688"/>
            <a:ext cx="722728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Use same SEM as which has already agreed in NRU</a:t>
            </a:r>
          </a:p>
          <a:p>
            <a:pPr lvl="1"/>
            <a:r>
              <a:rPr lang="en-US" sz="2000" dirty="0" smtClean="0"/>
              <a:t>SEM with single punctured sub-band</a:t>
            </a:r>
          </a:p>
          <a:p>
            <a:pPr lvl="2"/>
            <a:r>
              <a:rPr lang="en-US" sz="1600" dirty="0"/>
              <a:t>emission mask of the puncture center is limited at -</a:t>
            </a:r>
            <a:r>
              <a:rPr lang="en-US" sz="1600" dirty="0" smtClean="0"/>
              <a:t>23dBr</a:t>
            </a:r>
            <a:endParaRPr lang="en-US" sz="1600" dirty="0"/>
          </a:p>
          <a:p>
            <a:pPr lvl="1"/>
            <a:r>
              <a:rPr lang="en-US" sz="2000" dirty="0" smtClean="0"/>
              <a:t>SEM with 2 punctured sub-bands</a:t>
            </a:r>
          </a:p>
          <a:p>
            <a:pPr lvl="2"/>
            <a:r>
              <a:rPr lang="en-US" sz="1600" dirty="0" smtClean="0"/>
              <a:t>The center floored </a:t>
            </a:r>
            <a:r>
              <a:rPr lang="en-US" sz="1600" dirty="0"/>
              <a:t>at </a:t>
            </a:r>
            <a:r>
              <a:rPr lang="en-US" sz="1600" dirty="0" smtClean="0"/>
              <a:t>–25dBr</a:t>
            </a:r>
          </a:p>
          <a:p>
            <a:r>
              <a:rPr lang="en-US" sz="2400" dirty="0"/>
              <a:t>SEM with </a:t>
            </a:r>
            <a:r>
              <a:rPr lang="en-US" sz="2400" dirty="0" smtClean="0"/>
              <a:t>3 </a:t>
            </a:r>
            <a:r>
              <a:rPr lang="en-US" sz="2400" dirty="0"/>
              <a:t>punctured </a:t>
            </a:r>
            <a:r>
              <a:rPr lang="en-US" sz="2400" dirty="0" smtClean="0"/>
              <a:t>sub-bands</a:t>
            </a:r>
            <a:endParaRPr lang="en-US" sz="2400" dirty="0"/>
          </a:p>
          <a:p>
            <a:pPr lvl="1"/>
            <a:r>
              <a:rPr lang="en-US" sz="2000" dirty="0" smtClean="0"/>
              <a:t>Option 1:The </a:t>
            </a:r>
            <a:r>
              <a:rPr lang="en-US" sz="2000" dirty="0"/>
              <a:t>center floored at –25dBr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Option </a:t>
            </a:r>
            <a:r>
              <a:rPr lang="en-US" sz="2000" dirty="0" smtClean="0">
                <a:solidFill>
                  <a:srgbClr val="FF0000"/>
                </a:solidFill>
              </a:rPr>
              <a:t>2:The </a:t>
            </a:r>
            <a:r>
              <a:rPr lang="en-US" sz="2000" dirty="0">
                <a:solidFill>
                  <a:srgbClr val="FF0000"/>
                </a:solidFill>
              </a:rPr>
              <a:t>center floored at –</a:t>
            </a:r>
            <a:r>
              <a:rPr lang="en-US" sz="2000" dirty="0" smtClean="0">
                <a:solidFill>
                  <a:srgbClr val="FF0000"/>
                </a:solidFill>
              </a:rPr>
              <a:t>28dBr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13BB0E8-1E4D-4364-BF74-FCEDF3FDD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242" y="1454922"/>
            <a:ext cx="2998174" cy="154474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667" y="3288936"/>
            <a:ext cx="3932209" cy="142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内容占位符 2"/>
          <p:cNvSpPr txBox="1">
            <a:spLocks/>
          </p:cNvSpPr>
          <p:nvPr/>
        </p:nvSpPr>
        <p:spPr>
          <a:xfrm>
            <a:off x="8041541" y="2999666"/>
            <a:ext cx="3752335" cy="289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dirty="0" smtClean="0"/>
              <a:t>Figure 1. SEM for 100MHz CBW with single punctured sub-band</a:t>
            </a:r>
          </a:p>
          <a:p>
            <a:pPr lvl="1" algn="ctr"/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7891161" y="4866747"/>
            <a:ext cx="3752335" cy="289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dirty="0" smtClean="0"/>
              <a:t>Figure 2. SEM for 100MHz CBW with 2 punctured sub-bands</a:t>
            </a:r>
          </a:p>
          <a:p>
            <a:pPr lvl="1"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8598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R4-2007417 </a:t>
            </a:r>
            <a:r>
              <a:rPr lang="en-US" dirty="0"/>
              <a:t>Discussion on 100MHz for </a:t>
            </a:r>
            <a:r>
              <a:rPr lang="en-US" dirty="0" smtClean="0"/>
              <a:t>NR-U ZTE</a:t>
            </a:r>
          </a:p>
          <a:p>
            <a:r>
              <a:rPr lang="en-US" dirty="0" smtClean="0"/>
              <a:t>[2]</a:t>
            </a:r>
            <a:r>
              <a:rPr lang="en-US" dirty="0"/>
              <a:t> </a:t>
            </a:r>
            <a:r>
              <a:rPr lang="en-US" dirty="0" smtClean="0"/>
              <a:t>R4-2007323 Further </a:t>
            </a:r>
            <a:r>
              <a:rPr lang="en-US" dirty="0"/>
              <a:t>considerations on 100MHz CBW in </a:t>
            </a:r>
            <a:r>
              <a:rPr lang="en-US" dirty="0" smtClean="0"/>
              <a:t>NR-U Huawei</a:t>
            </a:r>
          </a:p>
          <a:p>
            <a:r>
              <a:rPr lang="en-US" dirty="0" smtClean="0"/>
              <a:t>[3] </a:t>
            </a:r>
            <a:r>
              <a:rPr lang="en-GB" dirty="0" smtClean="0"/>
              <a:t>R4-2006141 </a:t>
            </a:r>
            <a:r>
              <a:rPr lang="en-US" dirty="0"/>
              <a:t>NR-U Punctured Channel SEM for 100 MHz </a:t>
            </a:r>
            <a:r>
              <a:rPr lang="en-US" dirty="0" smtClean="0"/>
              <a:t>Bandwidth </a:t>
            </a:r>
            <a:r>
              <a:rPr lang="en-US" dirty="0" err="1" smtClean="0"/>
              <a:t>CableLabs</a:t>
            </a:r>
            <a:endParaRPr lang="en-US" dirty="0" smtClean="0"/>
          </a:p>
          <a:p>
            <a:r>
              <a:rPr lang="en-US" dirty="0" smtClean="0"/>
              <a:t>[4] R4-1915979 WF on NR-U spectral emission mask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00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347</Words>
  <Application>Microsoft Office PowerPoint</Application>
  <PresentationFormat>宽屏</PresentationFormat>
  <Paragraphs>85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Times New Roman</vt:lpstr>
      <vt:lpstr>Office 主题</vt:lpstr>
      <vt:lpstr>WF on 100MHz CBW in NR-U</vt:lpstr>
      <vt:lpstr>Background and WF goal</vt:lpstr>
      <vt:lpstr>WF on channel raster for 100MHz CBW in NRU</vt:lpstr>
      <vt:lpstr>WF on intra-carrier guard band for 100MHz CBW in NRU</vt:lpstr>
      <vt:lpstr>WF on SEM for 100MHz CBW in NRU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100MHz CBW in NR-U</dc:title>
  <dc:creator>Huawei</dc:creator>
  <cp:lastModifiedBy>Huawei</cp:lastModifiedBy>
  <cp:revision>14</cp:revision>
  <dcterms:created xsi:type="dcterms:W3CDTF">2020-05-29T04:11:58Z</dcterms:created>
  <dcterms:modified xsi:type="dcterms:W3CDTF">2020-06-03T07:13:34Z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(2)SymcIvUuoSWOfB4g0Ajyl1AgrA0x7+sg1/OAv/OgREkseWBKcPiGb41yfQt9G7x8xVYkuKT1
1N/afkOOnp0ePMJ/eQZkKB9UZdsk3DpgNnT8q9BrBKVkG/nb6650u3mD6YNN5tK5Yrpa+vqZ
lsinlcgVZqsd/dvwBdAPZaacmkscl4ERWqeDxtMizEmfHWos63HWT49k5XXpB/gEQKIt6VKK
w4ph44yGjilL8ZfMqn</vt:lpwstr>
  </property>
  <property fmtid="{D5CDD505-2E9C-101B-9397-08002B2CF9AE}" pid="3" name="_2015_ms_pID_7253431">
    <vt:lpwstr>nzz9cmPrGiorMXSYMQfW8wKWo9ZzVSDzUjN0f3+uIRt8pViOncfgk0
dVJnEgDHiQPKx472bRuJUBVmcSAXrY+EaBZkl+VnzdyNRF8irk71FKGyHEiQFlQHF7E2HlyY
UpAMM/b9Cn/VU81P5DVFFBVOgi+yBJPM7oSArAH17wSI9epgEVER/5tOTM0IJ8DE/ptR9R0q
6UiElHnQ4mSnLdd/</vt:lpwstr>
  </property>
</Properties>
</file>