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85" r:id="rId6"/>
    <p:sldId id="288" r:id="rId7"/>
    <p:sldId id="291" r:id="rId8"/>
    <p:sldId id="276" r:id="rId9"/>
    <p:sldId id="277" r:id="rId10"/>
    <p:sldId id="292" r:id="rId11"/>
    <p:sldId id="293" r:id="rId12"/>
    <p:sldId id="290"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C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31" autoAdjust="0"/>
    <p:restoredTop sz="95320" autoAdjust="0"/>
  </p:normalViewPr>
  <p:slideViewPr>
    <p:cSldViewPr>
      <p:cViewPr varScale="1">
        <p:scale>
          <a:sx n="87" d="100"/>
          <a:sy n="87" d="100"/>
        </p:scale>
        <p:origin x="1502"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ant Iyer" userId="913335bb-3b58-4b6e-abaa-4eed84b2043c" providerId="ADAL" clId="{4F3B0094-D708-4A6D-BBB0-4CD0B5AAC67A}"/>
    <pc:docChg chg="undo custSel modSld">
      <pc:chgData name="Sumant Iyer" userId="913335bb-3b58-4b6e-abaa-4eed84b2043c" providerId="ADAL" clId="{4F3B0094-D708-4A6D-BBB0-4CD0B5AAC67A}" dt="2020-06-01T21:16:56.875" v="1644" actId="20577"/>
      <pc:docMkLst>
        <pc:docMk/>
      </pc:docMkLst>
      <pc:sldChg chg="modSp mod modNotesTx">
        <pc:chgData name="Sumant Iyer" userId="913335bb-3b58-4b6e-abaa-4eed84b2043c" providerId="ADAL" clId="{4F3B0094-D708-4A6D-BBB0-4CD0B5AAC67A}" dt="2020-06-01T21:15:52.468" v="1508" actId="20577"/>
        <pc:sldMkLst>
          <pc:docMk/>
          <pc:sldMk cId="4227286689" sldId="276"/>
        </pc:sldMkLst>
        <pc:graphicFrameChg chg="modGraphic">
          <ac:chgData name="Sumant Iyer" userId="913335bb-3b58-4b6e-abaa-4eed84b2043c" providerId="ADAL" clId="{4F3B0094-D708-4A6D-BBB0-4CD0B5AAC67A}" dt="2020-06-01T21:14:54.578" v="1471" actId="13926"/>
          <ac:graphicFrameMkLst>
            <pc:docMk/>
            <pc:sldMk cId="4227286689" sldId="276"/>
            <ac:graphicFrameMk id="3" creationId="{7EA5DE6F-1EE4-4F63-B663-DBEC1F2B0427}"/>
          </ac:graphicFrameMkLst>
        </pc:graphicFrameChg>
      </pc:sldChg>
      <pc:sldChg chg="modSp mod modNotesTx">
        <pc:chgData name="Sumant Iyer" userId="913335bb-3b58-4b6e-abaa-4eed84b2043c" providerId="ADAL" clId="{4F3B0094-D708-4A6D-BBB0-4CD0B5AAC67A}" dt="2020-06-01T21:16:56.875" v="1644" actId="20577"/>
        <pc:sldMkLst>
          <pc:docMk/>
          <pc:sldMk cId="4139217049" sldId="292"/>
        </pc:sldMkLst>
        <pc:spChg chg="mod">
          <ac:chgData name="Sumant Iyer" userId="913335bb-3b58-4b6e-abaa-4eed84b2043c" providerId="ADAL" clId="{4F3B0094-D708-4A6D-BBB0-4CD0B5AAC67A}" dt="2020-06-01T21:14:29.520" v="1469" actId="13926"/>
          <ac:spMkLst>
            <pc:docMk/>
            <pc:sldMk cId="4139217049" sldId="292"/>
            <ac:spMk id="3" creationId="{ED531DA5-BBB2-4084-86D9-3D78030DF915}"/>
          </ac:spMkLst>
        </pc:spChg>
      </pc:sldChg>
      <pc:sldChg chg="modNotesTx">
        <pc:chgData name="Sumant Iyer" userId="913335bb-3b58-4b6e-abaa-4eed84b2043c" providerId="ADAL" clId="{4F3B0094-D708-4A6D-BBB0-4CD0B5AAC67A}" dt="2020-06-01T21:00:03.892" v="1265" actId="20577"/>
        <pc:sldMkLst>
          <pc:docMk/>
          <pc:sldMk cId="1866090769" sldId="29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ED1660-6450-4E6E-BD45-3A38D694E329}" type="datetimeFigureOut">
              <a:rPr lang="zh-CN" altLang="en-US" smtClean="0"/>
              <a:t>2020/6/2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70E9B5-9947-4AD8-8306-3C6BA6EC8D12}" type="slidenum">
              <a:rPr lang="zh-CN" altLang="en-US" smtClean="0"/>
              <a:t>‹#›</a:t>
            </a:fld>
            <a:endParaRPr lang="zh-CN" altLang="en-US"/>
          </a:p>
        </p:txBody>
      </p:sp>
    </p:spTree>
    <p:extLst>
      <p:ext uri="{BB962C8B-B14F-4D97-AF65-F5344CB8AC3E}">
        <p14:creationId xmlns:p14="http://schemas.microsoft.com/office/powerpoint/2010/main" val="3430733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1</a:t>
            </a:fld>
            <a:endParaRPr lang="zh-CN" altLang="en-US"/>
          </a:p>
        </p:txBody>
      </p:sp>
    </p:spTree>
    <p:extLst>
      <p:ext uri="{BB962C8B-B14F-4D97-AF65-F5344CB8AC3E}">
        <p14:creationId xmlns:p14="http://schemas.microsoft.com/office/powerpoint/2010/main" val="2064442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A70E9B5-9947-4AD8-8306-3C6BA6EC8D12}" type="slidenum">
              <a:rPr lang="zh-CN" altLang="en-US" smtClean="0"/>
              <a:t>2</a:t>
            </a:fld>
            <a:endParaRPr lang="zh-CN" altLang="en-US"/>
          </a:p>
        </p:txBody>
      </p:sp>
    </p:spTree>
    <p:extLst>
      <p:ext uri="{BB962C8B-B14F-4D97-AF65-F5344CB8AC3E}">
        <p14:creationId xmlns:p14="http://schemas.microsoft.com/office/powerpoint/2010/main" val="3605849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Qualcomm: (removed -10/100 from NS_201). Supporting -10/100 requirement will require higher AMPR for NS_201 relative to v16.3. Devices that support exist NS_201 already exist. At this time we do not support repurposing an existing NS unless we are running out of NS flags for a band.</a:t>
            </a:r>
          </a:p>
          <a:p>
            <a:endParaRPr lang="en-US" altLang="zh-CN" dirty="0"/>
          </a:p>
          <a:p>
            <a:r>
              <a:rPr lang="en-US" altLang="zh-CN" dirty="0"/>
              <a:t>We ask if companies can check if NS_206 is required as a standalone NS. We think NS_202 has enough AMPR to support -5 dBm/ 200 MHz due to compliance with -10/100. So NS_206 is not required for EU, post 2023, based on existing view of emissions requirements</a:t>
            </a:r>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5</a:t>
            </a:fld>
            <a:endParaRPr lang="zh-CN" altLang="en-US"/>
          </a:p>
        </p:txBody>
      </p:sp>
    </p:spTree>
    <p:extLst>
      <p:ext uri="{BB962C8B-B14F-4D97-AF65-F5344CB8AC3E}">
        <p14:creationId xmlns:p14="http://schemas.microsoft.com/office/powerpoint/2010/main" val="226766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70E9B5-9947-4AD8-8306-3C6BA6EC8D12}" type="slidenum">
              <a:rPr lang="zh-CN" altLang="en-US" smtClean="0"/>
              <a:t>6</a:t>
            </a:fld>
            <a:endParaRPr lang="zh-CN" altLang="en-US"/>
          </a:p>
        </p:txBody>
      </p:sp>
    </p:spTree>
    <p:extLst>
      <p:ext uri="{BB962C8B-B14F-4D97-AF65-F5344CB8AC3E}">
        <p14:creationId xmlns:p14="http://schemas.microsoft.com/office/powerpoint/2010/main" val="3940295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Add note about tying NS mandatory status  to release version to accommodate testing and </a:t>
            </a:r>
            <a:r>
              <a:rPr lang="en-US"/>
              <a:t>verification considerations.</a:t>
            </a:r>
            <a:endParaRPr lang="en-US" dirty="0"/>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7</a:t>
            </a:fld>
            <a:endParaRPr lang="zh-CN" altLang="en-US"/>
          </a:p>
        </p:txBody>
      </p:sp>
    </p:spTree>
    <p:extLst>
      <p:ext uri="{BB962C8B-B14F-4D97-AF65-F5344CB8AC3E}">
        <p14:creationId xmlns:p14="http://schemas.microsoft.com/office/powerpoint/2010/main" val="2376164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Qualcomm: In general, we do not think repurposing NS_201 for a new requirement is a good idea, due to possible existence of fielded UEs. We are ok to leave it ‘orphaned’ but would prefer making obsolete to reduce UE testing. We can revisit this avenue if we define more than 8 NS values in each band and it is critical to repurpose disused NS.</a:t>
            </a:r>
          </a:p>
        </p:txBody>
      </p:sp>
      <p:sp>
        <p:nvSpPr>
          <p:cNvPr id="4" name="Slide Number Placeholder 3"/>
          <p:cNvSpPr>
            <a:spLocks noGrp="1"/>
          </p:cNvSpPr>
          <p:nvPr>
            <p:ph type="sldNum" sz="quarter" idx="5"/>
          </p:nvPr>
        </p:nvSpPr>
        <p:spPr/>
        <p:txBody>
          <a:bodyPr/>
          <a:lstStyle/>
          <a:p>
            <a:fld id="{9A70E9B5-9947-4AD8-8306-3C6BA6EC8D12}" type="slidenum">
              <a:rPr lang="zh-CN" altLang="en-US" smtClean="0"/>
              <a:t>8</a:t>
            </a:fld>
            <a:endParaRPr lang="zh-CN" altLang="en-US"/>
          </a:p>
        </p:txBody>
      </p:sp>
    </p:spTree>
    <p:extLst>
      <p:ext uri="{BB962C8B-B14F-4D97-AF65-F5344CB8AC3E}">
        <p14:creationId xmlns:p14="http://schemas.microsoft.com/office/powerpoint/2010/main" val="210368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83109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79596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7595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4562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7833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06284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40021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258697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3985342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594376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BDD4DB-9E7D-4215-B5C3-C804ACA64495}"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174981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DD4DB-9E7D-4215-B5C3-C804ACA64495}" type="datetimeFigureOut">
              <a:rPr lang="zh-CN" altLang="en-US" smtClean="0"/>
              <a:t>2020/6/2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38070-E6D4-4BAF-AF97-B5DD38BADAF6}" type="slidenum">
              <a:rPr lang="zh-CN" altLang="en-US" smtClean="0"/>
              <a:t>‹#›</a:t>
            </a:fld>
            <a:endParaRPr lang="zh-CN" altLang="en-US"/>
          </a:p>
        </p:txBody>
      </p:sp>
    </p:spTree>
    <p:extLst>
      <p:ext uri="{BB962C8B-B14F-4D97-AF65-F5344CB8AC3E}">
        <p14:creationId xmlns:p14="http://schemas.microsoft.com/office/powerpoint/2010/main" val="634499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1772816"/>
            <a:ext cx="8496944" cy="1944215"/>
          </a:xfrm>
        </p:spPr>
        <p:txBody>
          <a:bodyPr>
            <a:normAutofit fontScale="90000"/>
          </a:bodyPr>
          <a:lstStyle/>
          <a:p>
            <a:r>
              <a:rPr lang="en-US" altLang="zh-CN" dirty="0"/>
              <a:t/>
            </a:r>
            <a:br>
              <a:rPr lang="en-US" altLang="zh-CN" dirty="0"/>
            </a:br>
            <a:r>
              <a:rPr lang="en-US" altLang="zh-CN" dirty="0"/>
              <a:t>[draft] </a:t>
            </a:r>
            <a:r>
              <a:rPr lang="en-US" altLang="ja-JP" b="1" dirty="0"/>
              <a:t>WF on WRC-19 outcome and impact on RAN4 specifications</a:t>
            </a:r>
            <a:endParaRPr lang="zh-CN" altLang="en-US" dirty="0"/>
          </a:p>
        </p:txBody>
      </p:sp>
      <p:sp>
        <p:nvSpPr>
          <p:cNvPr id="3" name="副标题 2"/>
          <p:cNvSpPr>
            <a:spLocks noGrp="1"/>
          </p:cNvSpPr>
          <p:nvPr>
            <p:ph type="subTitle" idx="1"/>
          </p:nvPr>
        </p:nvSpPr>
        <p:spPr>
          <a:xfrm>
            <a:off x="1371600" y="4293096"/>
            <a:ext cx="6400800" cy="1320552"/>
          </a:xfrm>
        </p:spPr>
        <p:txBody>
          <a:bodyPr/>
          <a:lstStyle/>
          <a:p>
            <a:r>
              <a:rPr lang="en-US" altLang="zh-CN" dirty="0">
                <a:solidFill>
                  <a:schemeClr val="tx1"/>
                </a:solidFill>
              </a:rPr>
              <a:t>NTT DOCOMO, INC. </a:t>
            </a:r>
            <a:endParaRPr lang="zh-CN" altLang="en-US" dirty="0">
              <a:solidFill>
                <a:schemeClr val="tx1"/>
              </a:solidFill>
            </a:endParaRPr>
          </a:p>
        </p:txBody>
      </p:sp>
      <p:sp>
        <p:nvSpPr>
          <p:cNvPr id="4" name="副标题 2"/>
          <p:cNvSpPr txBox="1">
            <a:spLocks/>
          </p:cNvSpPr>
          <p:nvPr/>
        </p:nvSpPr>
        <p:spPr>
          <a:xfrm>
            <a:off x="323528" y="260648"/>
            <a:ext cx="8640960" cy="144016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altLang="zh-CN" sz="2400" b="1" dirty="0"/>
              <a:t>3GPP TSG-RAN WG4 Meeting #95-e</a:t>
            </a:r>
            <a:r>
              <a:rPr lang="en-GB" altLang="zh-CN" sz="2400" b="1" dirty="0"/>
              <a:t>    	</a:t>
            </a:r>
            <a:r>
              <a:rPr lang="ja-JP" altLang="en-US" sz="2400" b="1" dirty="0"/>
              <a:t>　　　　　　</a:t>
            </a:r>
            <a:r>
              <a:rPr lang="en-GB" altLang="zh-CN" sz="2400" b="1" dirty="0"/>
              <a:t> R4-200</a:t>
            </a:r>
            <a:r>
              <a:rPr lang="en-US" altLang="ja-JP" sz="2400" b="1" dirty="0"/>
              <a:t>8410</a:t>
            </a:r>
            <a:r>
              <a:rPr lang="en-GB" altLang="zh-CN" sz="2400" b="1" dirty="0"/>
              <a:t> </a:t>
            </a:r>
          </a:p>
          <a:p>
            <a:pPr algn="l"/>
            <a:r>
              <a:rPr lang="en-US" altLang="zh-CN" sz="2400" b="1" dirty="0"/>
              <a:t>Online Meeting, 25 May - 5 June 2020</a:t>
            </a:r>
            <a:endParaRPr lang="zh-CN" altLang="en-US" dirty="0"/>
          </a:p>
        </p:txBody>
      </p:sp>
    </p:spTree>
    <p:extLst>
      <p:ext uri="{BB962C8B-B14F-4D97-AF65-F5344CB8AC3E}">
        <p14:creationId xmlns:p14="http://schemas.microsoft.com/office/powerpoint/2010/main" val="235271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4624"/>
            <a:ext cx="8229600" cy="1143000"/>
          </a:xfrm>
        </p:spPr>
        <p:txBody>
          <a:bodyPr>
            <a:normAutofit/>
          </a:bodyPr>
          <a:lstStyle/>
          <a:p>
            <a:r>
              <a:rPr lang="en-US" altLang="zh-CN" dirty="0"/>
              <a:t>Background (1/3)</a:t>
            </a:r>
            <a:endParaRPr lang="zh-CN" altLang="en-US" dirty="0"/>
          </a:p>
        </p:txBody>
      </p:sp>
      <p:sp>
        <p:nvSpPr>
          <p:cNvPr id="3" name="内容占位符 2"/>
          <p:cNvSpPr>
            <a:spLocks noGrp="1"/>
          </p:cNvSpPr>
          <p:nvPr>
            <p:ph idx="1"/>
          </p:nvPr>
        </p:nvSpPr>
        <p:spPr>
          <a:xfrm>
            <a:off x="107504" y="1268760"/>
            <a:ext cx="8856984" cy="1152128"/>
          </a:xfrm>
        </p:spPr>
        <p:txBody>
          <a:bodyPr>
            <a:normAutofit fontScale="70000" lnSpcReduction="20000"/>
          </a:bodyPr>
          <a:lstStyle/>
          <a:p>
            <a:r>
              <a:rPr lang="en-GB" altLang="zh-CN" sz="2800" dirty="0"/>
              <a:t>Common understanding of which regulatory requirements TS38.101-2 should address (for information only):</a:t>
            </a:r>
          </a:p>
          <a:p>
            <a:pPr lvl="1"/>
            <a:r>
              <a:rPr lang="en-GB" altLang="zh-CN" sz="2400" dirty="0"/>
              <a:t>Note: Necessity of -8dBm/200MHz is FFS.</a:t>
            </a:r>
          </a:p>
          <a:p>
            <a:pPr lvl="1"/>
            <a:r>
              <a:rPr lang="en-GB" altLang="zh-CN" sz="2400" dirty="0"/>
              <a:t>Note: Some must be met simultaneously like 1/2/4 and 1/3/4 for Europe.</a:t>
            </a:r>
          </a:p>
        </p:txBody>
      </p:sp>
      <p:graphicFrame>
        <p:nvGraphicFramePr>
          <p:cNvPr id="4" name="Table 3">
            <a:extLst>
              <a:ext uri="{FF2B5EF4-FFF2-40B4-BE49-F238E27FC236}">
                <a16:creationId xmlns:a16="http://schemas.microsoft.com/office/drawing/2014/main" id="{D0437FF6-BC60-044B-B63F-2DAC727E09B3}"/>
              </a:ext>
            </a:extLst>
          </p:cNvPr>
          <p:cNvGraphicFramePr>
            <a:graphicFrameLocks noGrp="1"/>
          </p:cNvGraphicFramePr>
          <p:nvPr>
            <p:extLst>
              <p:ext uri="{D42A27DB-BD31-4B8C-83A1-F6EECF244321}">
                <p14:modId xmlns:p14="http://schemas.microsoft.com/office/powerpoint/2010/main" val="4001733673"/>
              </p:ext>
            </p:extLst>
          </p:nvPr>
        </p:nvGraphicFramePr>
        <p:xfrm>
          <a:off x="606388" y="2411760"/>
          <a:ext cx="7931224" cy="4316690"/>
        </p:xfrm>
        <a:graphic>
          <a:graphicData uri="http://schemas.openxmlformats.org/drawingml/2006/table">
            <a:tbl>
              <a:tblPr firstRow="1" firstCol="1" bandRow="1">
                <a:tableStyleId>{5C22544A-7EE6-4342-B048-85BDC9FD1C3A}</a:tableStyleId>
              </a:tblPr>
              <a:tblGrid>
                <a:gridCol w="1134653">
                  <a:extLst>
                    <a:ext uri="{9D8B030D-6E8A-4147-A177-3AD203B41FA5}">
                      <a16:colId xmlns:a16="http://schemas.microsoft.com/office/drawing/2014/main" val="958215316"/>
                    </a:ext>
                  </a:extLst>
                </a:gridCol>
                <a:gridCol w="1134653">
                  <a:extLst>
                    <a:ext uri="{9D8B030D-6E8A-4147-A177-3AD203B41FA5}">
                      <a16:colId xmlns:a16="http://schemas.microsoft.com/office/drawing/2014/main" val="3298921033"/>
                    </a:ext>
                  </a:extLst>
                </a:gridCol>
                <a:gridCol w="1123306">
                  <a:extLst>
                    <a:ext uri="{9D8B030D-6E8A-4147-A177-3AD203B41FA5}">
                      <a16:colId xmlns:a16="http://schemas.microsoft.com/office/drawing/2014/main" val="954083426"/>
                    </a:ext>
                  </a:extLst>
                </a:gridCol>
                <a:gridCol w="1134653">
                  <a:extLst>
                    <a:ext uri="{9D8B030D-6E8A-4147-A177-3AD203B41FA5}">
                      <a16:colId xmlns:a16="http://schemas.microsoft.com/office/drawing/2014/main" val="973388142"/>
                    </a:ext>
                  </a:extLst>
                </a:gridCol>
                <a:gridCol w="1134653">
                  <a:extLst>
                    <a:ext uri="{9D8B030D-6E8A-4147-A177-3AD203B41FA5}">
                      <a16:colId xmlns:a16="http://schemas.microsoft.com/office/drawing/2014/main" val="3273570572"/>
                    </a:ext>
                  </a:extLst>
                </a:gridCol>
                <a:gridCol w="1134653">
                  <a:extLst>
                    <a:ext uri="{9D8B030D-6E8A-4147-A177-3AD203B41FA5}">
                      <a16:colId xmlns:a16="http://schemas.microsoft.com/office/drawing/2014/main" val="1844945555"/>
                    </a:ext>
                  </a:extLst>
                </a:gridCol>
                <a:gridCol w="1134653">
                  <a:extLst>
                    <a:ext uri="{9D8B030D-6E8A-4147-A177-3AD203B41FA5}">
                      <a16:colId xmlns:a16="http://schemas.microsoft.com/office/drawing/2014/main" val="3841238035"/>
                    </a:ext>
                  </a:extLst>
                </a:gridCol>
              </a:tblGrid>
              <a:tr h="522247">
                <a:tc>
                  <a:txBody>
                    <a:bodyPr/>
                    <a:lstStyle/>
                    <a:p>
                      <a:pPr marL="0" marR="0" algn="ctr">
                        <a:spcBef>
                          <a:spcPts val="0"/>
                        </a:spcBef>
                        <a:spcAft>
                          <a:spcPts val="0"/>
                        </a:spcAft>
                      </a:pPr>
                      <a:r>
                        <a:rPr lang="en-US" sz="1400" dirty="0">
                          <a:effectLst/>
                        </a:rPr>
                        <a:t>Region3/</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dirty="0">
                          <a:effectLst/>
                        </a:rPr>
                        <a:t>Requirement 1</a:t>
                      </a:r>
                      <a:endParaRPr lang="en-US" sz="3200" dirty="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2</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3</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4</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5</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tc>
                  <a:txBody>
                    <a:bodyPr/>
                    <a:lstStyle/>
                    <a:p>
                      <a:pPr marL="0" marR="0" algn="ctr">
                        <a:spcBef>
                          <a:spcPts val="0"/>
                        </a:spcBef>
                        <a:spcAft>
                          <a:spcPts val="0"/>
                        </a:spcAft>
                      </a:pPr>
                      <a:r>
                        <a:rPr lang="en-US" sz="1400">
                          <a:effectLst/>
                        </a:rPr>
                        <a:t>Requirement 6</a:t>
                      </a:r>
                      <a:endParaRPr lang="en-US" sz="3200">
                        <a:effectLst/>
                        <a:latin typeface="Times New Roman" panose="02020603050405020304" pitchFamily="18" charset="0"/>
                        <a:ea typeface="Times New Roman" panose="02020603050405020304" pitchFamily="18" charset="0"/>
                      </a:endParaRPr>
                    </a:p>
                  </a:txBody>
                  <a:tcPr marL="9525" marR="9525" marT="9525" marB="9525" anchor="ctr"/>
                </a:tc>
                <a:extLst>
                  <a:ext uri="{0D108BD9-81ED-4DB2-BD59-A6C34878D82A}">
                    <a16:rowId xmlns:a16="http://schemas.microsoft.com/office/drawing/2014/main" val="2242223969"/>
                  </a:ext>
                </a:extLst>
              </a:tr>
              <a:tr h="1215073">
                <a:tc>
                  <a:txBody>
                    <a:bodyPr/>
                    <a:lstStyle/>
                    <a:p>
                      <a:pPr marL="0" marR="0">
                        <a:spcBef>
                          <a:spcPts val="0"/>
                        </a:spcBef>
                        <a:spcAft>
                          <a:spcPts val="0"/>
                        </a:spcAft>
                      </a:pPr>
                      <a:r>
                        <a:rPr lang="en-US" sz="1400" dirty="0">
                          <a:effectLst/>
                        </a:rPr>
                        <a:t>Global, US, Japan</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spurious</a:t>
                      </a:r>
                    </a:p>
                    <a:p>
                      <a:pPr marL="0" marR="0">
                        <a:spcBef>
                          <a:spcPts val="0"/>
                        </a:spcBef>
                        <a:spcAft>
                          <a:spcPts val="0"/>
                        </a:spcAft>
                      </a:pPr>
                      <a:r>
                        <a:rPr lang="en-US" sz="1400" dirty="0">
                          <a:effectLst/>
                        </a:rPr>
                        <a:t/>
                      </a:r>
                      <a:br>
                        <a:rPr lang="en-US" sz="1400" dirty="0">
                          <a:effectLst/>
                        </a:rPr>
                      </a:br>
                      <a:r>
                        <a:rPr lang="en-US" sz="1400" dirty="0">
                          <a:effectLst/>
                        </a:rPr>
                        <a:t>Band applicability: all</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23.6 - 24.0 GHz</a:t>
                      </a:r>
                      <a:br>
                        <a:rPr lang="en-US" sz="1400" dirty="0">
                          <a:effectLst/>
                        </a:rPr>
                      </a:br>
                      <a:endParaRPr lang="en-US" sz="1400" dirty="0">
                        <a:effectLst/>
                      </a:endParaRPr>
                    </a:p>
                    <a:p>
                      <a:pPr marL="0" marR="0">
                        <a:spcBef>
                          <a:spcPts val="0"/>
                        </a:spcBef>
                        <a:spcAft>
                          <a:spcPts val="0"/>
                        </a:spcAft>
                      </a:pPr>
                      <a:r>
                        <a:rPr lang="en-US" sz="1400" dirty="0">
                          <a:effectLst/>
                        </a:rPr>
                        <a:t>Band applicability: n258, n257</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-5 dBm/200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a:txBody>
                    <a:bodyPr/>
                    <a:lstStyle/>
                    <a:p>
                      <a:pPr marL="0" marR="0">
                        <a:spcBef>
                          <a:spcPts val="0"/>
                        </a:spcBef>
                        <a:spcAft>
                          <a:spcPts val="0"/>
                        </a:spcAft>
                      </a:pPr>
                      <a:r>
                        <a:rPr lang="en-US" sz="1400">
                          <a:effectLst/>
                        </a:rPr>
                        <a:t>N/A</a:t>
                      </a:r>
                      <a:endParaRPr lang="en-US" sz="3200">
                        <a:effectLst/>
                        <a:latin typeface="Times New Roman" panose="02020603050405020304" pitchFamily="18" charset="0"/>
                        <a:ea typeface="Times New Roman" panose="02020603050405020304" pitchFamily="18" charset="0"/>
                      </a:endParaRPr>
                    </a:p>
                  </a:txBody>
                  <a:tcPr marL="9525" marR="9525" marT="9525" marB="9525"/>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 </a:t>
                      </a:r>
                    </a:p>
                    <a:p>
                      <a:pPr marL="0" marR="0">
                        <a:spcBef>
                          <a:spcPts val="0"/>
                        </a:spcBef>
                        <a:spcAft>
                          <a:spcPts val="0"/>
                        </a:spcAft>
                      </a:pPr>
                      <a:r>
                        <a:rPr lang="en-US" sz="1400" dirty="0">
                          <a:effectLst/>
                        </a:rPr>
                        <a:t>+7 dBm/1000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tc rowSpan="2">
                  <a:txBody>
                    <a:bodyPr/>
                    <a:lstStyle/>
                    <a:p>
                      <a:pPr marL="0" marR="0">
                        <a:spcBef>
                          <a:spcPts val="0"/>
                        </a:spcBef>
                        <a:spcAft>
                          <a:spcPts val="0"/>
                        </a:spcAft>
                      </a:pPr>
                      <a:r>
                        <a:rPr lang="en-US" sz="1400" dirty="0">
                          <a:effectLst/>
                        </a:rPr>
                        <a:t>Protected range: 36.0 to 37.0 GHz</a:t>
                      </a:r>
                      <a:br>
                        <a:rPr lang="en-US" sz="1400" dirty="0">
                          <a:effectLst/>
                        </a:rPr>
                      </a:br>
                      <a:endParaRPr lang="en-US" sz="1400" dirty="0">
                        <a:effectLst/>
                      </a:endParaRPr>
                    </a:p>
                    <a:p>
                      <a:pPr marL="0" marR="0">
                        <a:spcBef>
                          <a:spcPts val="0"/>
                        </a:spcBef>
                        <a:spcAft>
                          <a:spcPts val="0"/>
                        </a:spcAft>
                      </a:pPr>
                      <a:r>
                        <a:rPr lang="en-US" sz="1400" dirty="0">
                          <a:effectLst/>
                        </a:rPr>
                        <a:t>Band applicability: n260, n259</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-13 dBm/1 MHz</a:t>
                      </a:r>
                      <a:endParaRPr lang="en-US" sz="3200" dirty="0">
                        <a:effectLst/>
                        <a:latin typeface="Times New Roman" panose="02020603050405020304" pitchFamily="18" charset="0"/>
                        <a:ea typeface="Times New Roman" panose="02020603050405020304" pitchFamily="18" charset="0"/>
                      </a:endParaRPr>
                    </a:p>
                  </a:txBody>
                  <a:tcPr marL="38100" marR="38100" marT="38100" marB="38100"/>
                </a:tc>
                <a:extLst>
                  <a:ext uri="{0D108BD9-81ED-4DB2-BD59-A6C34878D82A}">
                    <a16:rowId xmlns:a16="http://schemas.microsoft.com/office/drawing/2014/main" val="4243182542"/>
                  </a:ext>
                </a:extLst>
              </a:tr>
              <a:tr h="2579370">
                <a:tc>
                  <a:txBody>
                    <a:bodyPr/>
                    <a:lstStyle/>
                    <a:p>
                      <a:pPr marL="0" marR="0">
                        <a:spcBef>
                          <a:spcPts val="0"/>
                        </a:spcBef>
                        <a:spcAft>
                          <a:spcPts val="0"/>
                        </a:spcAft>
                      </a:pPr>
                      <a:r>
                        <a:rPr lang="en-US" sz="1400" dirty="0">
                          <a:effectLst/>
                        </a:rPr>
                        <a:t>Europe</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400" dirty="0">
                          <a:effectLst/>
                        </a:rPr>
                        <a:t>Protected range: 7.25 GHz ≤ f ≤ 2nd harmonic</a:t>
                      </a:r>
                      <a:br>
                        <a:rPr lang="en-US" sz="1400" dirty="0">
                          <a:effectLst/>
                        </a:rPr>
                      </a:br>
                      <a:endParaRPr lang="en-US" sz="1400" dirty="0">
                        <a:effectLst/>
                      </a:endParaRPr>
                    </a:p>
                    <a:p>
                      <a:pPr marL="0" marR="0">
                        <a:spcBef>
                          <a:spcPts val="0"/>
                        </a:spcBef>
                        <a:spcAft>
                          <a:spcPts val="0"/>
                        </a:spcAft>
                      </a:pPr>
                      <a:r>
                        <a:rPr lang="en-US" sz="1400" dirty="0">
                          <a:effectLst/>
                        </a:rPr>
                        <a:t>Band applicability: all bands</a:t>
                      </a:r>
                      <a:br>
                        <a:rPr lang="en-US" sz="1400" dirty="0">
                          <a:effectLst/>
                        </a:rPr>
                      </a:br>
                      <a:endParaRPr lang="en-US" sz="1400" dirty="0">
                        <a:effectLst/>
                      </a:endParaRPr>
                    </a:p>
                    <a:p>
                      <a:pPr marL="0" marR="0">
                        <a:spcBef>
                          <a:spcPts val="0"/>
                        </a:spcBef>
                        <a:spcAft>
                          <a:spcPts val="0"/>
                        </a:spcAft>
                      </a:pPr>
                      <a:r>
                        <a:rPr lang="en-US" sz="1400" dirty="0">
                          <a:effectLst/>
                        </a:rPr>
                        <a:t>Limit:</a:t>
                      </a:r>
                    </a:p>
                    <a:p>
                      <a:pPr marL="0" marR="0">
                        <a:spcBef>
                          <a:spcPts val="0"/>
                        </a:spcBef>
                        <a:spcAft>
                          <a:spcPts val="0"/>
                        </a:spcAft>
                      </a:pPr>
                      <a:r>
                        <a:rPr lang="en-US" sz="1400" dirty="0">
                          <a:effectLst/>
                        </a:rPr>
                        <a:t>-10 dBm/100 MHz</a:t>
                      </a:r>
                      <a:endParaRPr lang="en-US" sz="3200" dirty="0">
                        <a:effectLst/>
                        <a:latin typeface="Times New Roman" panose="02020603050405020304" pitchFamily="18" charset="0"/>
                        <a:ea typeface="Times New Roman" panose="02020603050405020304" pitchFamily="18" charset="0"/>
                      </a:endParaRPr>
                    </a:p>
                  </a:txBody>
                  <a:tcPr marL="9525" marR="9525" marT="9525" marB="9525"/>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87131637"/>
                  </a:ext>
                </a:extLst>
              </a:tr>
            </a:tbl>
          </a:graphicData>
        </a:graphic>
      </p:graphicFrame>
    </p:spTree>
    <p:extLst>
      <p:ext uri="{BB962C8B-B14F-4D97-AF65-F5344CB8AC3E}">
        <p14:creationId xmlns:p14="http://schemas.microsoft.com/office/powerpoint/2010/main" val="2191297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96E118-D2C0-41D8-BC33-36B28C4408A2}"/>
              </a:ext>
            </a:extLst>
          </p:cNvPr>
          <p:cNvSpPr>
            <a:spLocks noGrp="1"/>
          </p:cNvSpPr>
          <p:nvPr>
            <p:ph type="title"/>
          </p:nvPr>
        </p:nvSpPr>
        <p:spPr/>
        <p:txBody>
          <a:bodyPr/>
          <a:lstStyle/>
          <a:p>
            <a:r>
              <a:rPr kumimoji="1" lang="en-US" altLang="ja-JP" dirty="0"/>
              <a:t>Background (2/3)</a:t>
            </a:r>
            <a:endParaRPr kumimoji="1" lang="ja-JP" altLang="en-US" dirty="0"/>
          </a:p>
        </p:txBody>
      </p:sp>
      <p:sp>
        <p:nvSpPr>
          <p:cNvPr id="3" name="コンテンツ プレースホルダー 2">
            <a:extLst>
              <a:ext uri="{FF2B5EF4-FFF2-40B4-BE49-F238E27FC236}">
                <a16:creationId xmlns:a16="http://schemas.microsoft.com/office/drawing/2014/main" id="{DF7DBB51-B9E9-49DB-936D-58AE24177E27}"/>
              </a:ext>
            </a:extLst>
          </p:cNvPr>
          <p:cNvSpPr>
            <a:spLocks noGrp="1"/>
          </p:cNvSpPr>
          <p:nvPr>
            <p:ph idx="1"/>
          </p:nvPr>
        </p:nvSpPr>
        <p:spPr>
          <a:xfrm>
            <a:off x="457200" y="1600200"/>
            <a:ext cx="8229600" cy="4983162"/>
          </a:xfrm>
        </p:spPr>
        <p:txBody>
          <a:bodyPr>
            <a:normAutofit fontScale="92500" lnSpcReduction="20000"/>
          </a:bodyPr>
          <a:lstStyle/>
          <a:p>
            <a:r>
              <a:rPr kumimoji="1" lang="en-US" altLang="ja-JP" dirty="0"/>
              <a:t>To introduce the regulatory requirements in TS 38.101-2, the following issues have been discussed.</a:t>
            </a:r>
          </a:p>
          <a:p>
            <a:pPr lvl="1"/>
            <a:r>
              <a:rPr kumimoji="1" lang="en-US" altLang="ja-JP" dirty="0"/>
              <a:t>Connectivity issues when adding new NS values to existing bands [1][2][3]</a:t>
            </a:r>
          </a:p>
          <a:p>
            <a:pPr lvl="1"/>
            <a:endParaRPr kumimoji="1" lang="en-US" altLang="ja-JP" dirty="0"/>
          </a:p>
          <a:p>
            <a:pPr lvl="1"/>
            <a:r>
              <a:rPr kumimoji="1" lang="en-US" altLang="ja-JP" dirty="0"/>
              <a:t>Handling of regulation to change from a loose limit to stringent one with transition period [3]</a:t>
            </a:r>
          </a:p>
          <a:p>
            <a:pPr lvl="2"/>
            <a:r>
              <a:rPr kumimoji="1" lang="en-US" altLang="ja-JP" dirty="0"/>
              <a:t>Invoked larger A-MPR from the changeover date</a:t>
            </a:r>
          </a:p>
          <a:p>
            <a:pPr lvl="2"/>
            <a:r>
              <a:rPr kumimoji="1" lang="en-US" altLang="ja-JP" dirty="0"/>
              <a:t>Allows UEs violating regulation to work if the NS value for stringent one is optional support</a:t>
            </a:r>
          </a:p>
          <a:p>
            <a:pPr lvl="1"/>
            <a:endParaRPr lang="en-GB" altLang="zh-CN" dirty="0"/>
          </a:p>
          <a:p>
            <a:pPr lvl="1"/>
            <a:r>
              <a:rPr lang="en-GB" altLang="zh-CN" dirty="0"/>
              <a:t>NS value mapping and A-MPR issues [3]</a:t>
            </a:r>
          </a:p>
          <a:p>
            <a:endParaRPr lang="en-GB" altLang="zh-CN" dirty="0"/>
          </a:p>
          <a:p>
            <a:pPr lvl="1"/>
            <a:endParaRPr kumimoji="1" lang="ja-JP" altLang="en-US" dirty="0"/>
          </a:p>
        </p:txBody>
      </p:sp>
    </p:spTree>
    <p:extLst>
      <p:ext uri="{BB962C8B-B14F-4D97-AF65-F5344CB8AC3E}">
        <p14:creationId xmlns:p14="http://schemas.microsoft.com/office/powerpoint/2010/main" val="243644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817325-FE5A-4C49-972E-F9151BABF80A}"/>
              </a:ext>
            </a:extLst>
          </p:cNvPr>
          <p:cNvSpPr>
            <a:spLocks noGrp="1"/>
          </p:cNvSpPr>
          <p:nvPr>
            <p:ph type="title"/>
          </p:nvPr>
        </p:nvSpPr>
        <p:spPr/>
        <p:txBody>
          <a:bodyPr/>
          <a:lstStyle/>
          <a:p>
            <a:r>
              <a:rPr kumimoji="1" lang="en-US" altLang="ja-JP" dirty="0"/>
              <a:t>Background (3/3)</a:t>
            </a:r>
            <a:endParaRPr kumimoji="1" lang="ja-JP" altLang="en-US" dirty="0"/>
          </a:p>
        </p:txBody>
      </p:sp>
      <p:sp>
        <p:nvSpPr>
          <p:cNvPr id="3" name="コンテンツ プレースホルダー 2">
            <a:extLst>
              <a:ext uri="{FF2B5EF4-FFF2-40B4-BE49-F238E27FC236}">
                <a16:creationId xmlns:a16="http://schemas.microsoft.com/office/drawing/2014/main" id="{CF8DAF21-B705-4617-B40F-8B31E454B4CD}"/>
              </a:ext>
            </a:extLst>
          </p:cNvPr>
          <p:cNvSpPr>
            <a:spLocks noGrp="1"/>
          </p:cNvSpPr>
          <p:nvPr>
            <p:ph idx="1"/>
          </p:nvPr>
        </p:nvSpPr>
        <p:spPr>
          <a:xfrm>
            <a:off x="251520" y="1514202"/>
            <a:ext cx="8579296" cy="5371182"/>
          </a:xfrm>
        </p:spPr>
        <p:txBody>
          <a:bodyPr>
            <a:normAutofit fontScale="55000" lnSpcReduction="20000"/>
          </a:bodyPr>
          <a:lstStyle/>
          <a:p>
            <a:r>
              <a:rPr kumimoji="1" lang="en-US" altLang="ja-JP" sz="3800" b="1" u="sng" dirty="0"/>
              <a:t>Agreements from WF [3] in RAN4#94-e-bis </a:t>
            </a:r>
            <a:r>
              <a:rPr kumimoji="1" lang="en-US" altLang="ja-JP" sz="3400" b="1" u="sng" dirty="0"/>
              <a:t>(This is an extract, the details are described in [3])</a:t>
            </a:r>
          </a:p>
          <a:p>
            <a:pPr lvl="1"/>
            <a:r>
              <a:rPr lang="en-US" altLang="zh-CN" dirty="0"/>
              <a:t>The followings are package agreements.</a:t>
            </a:r>
          </a:p>
          <a:p>
            <a:pPr lvl="2"/>
            <a:r>
              <a:rPr lang="en-US" altLang="zh-CN" sz="2300" dirty="0"/>
              <a:t>How to resolve the issues identified in the background slides</a:t>
            </a:r>
          </a:p>
          <a:p>
            <a:pPr lvl="2"/>
            <a:r>
              <a:rPr lang="en-US" altLang="zh-CN" sz="2300" dirty="0"/>
              <a:t>NS mapping and associated A-MPR</a:t>
            </a:r>
          </a:p>
          <a:p>
            <a:pPr lvl="3"/>
            <a:r>
              <a:rPr lang="en-US" altLang="zh-CN" sz="2200" dirty="0"/>
              <a:t>After the process on how to resolve the newly introduced NS issues and NS mapping is agreed, each band will be handled independently without waiting for the completion of the other bands.</a:t>
            </a:r>
          </a:p>
          <a:p>
            <a:pPr lvl="1"/>
            <a:endParaRPr lang="en-US" altLang="zh-CN" dirty="0"/>
          </a:p>
          <a:p>
            <a:pPr lvl="1"/>
            <a:r>
              <a:rPr lang="en-US" altLang="zh-CN" dirty="0"/>
              <a:t>A feature for a UE to report newly supported NS value(s) for a legacy band to a network is introduced. Four Alts are listed.</a:t>
            </a:r>
          </a:p>
          <a:p>
            <a:pPr lvl="2"/>
            <a:r>
              <a:rPr lang="en-US" altLang="zh-CN" sz="2300" dirty="0"/>
              <a:t>Alt 1-1: Explicit signaling for a UE to report newly supported NS value(s) for a legacy band to the network (introduce a new signaling feature)</a:t>
            </a:r>
          </a:p>
          <a:p>
            <a:pPr lvl="2"/>
            <a:r>
              <a:rPr lang="en-US" altLang="zh-CN" sz="2300" dirty="0"/>
              <a:t>Alt 1-2: Explicit signaling for a UE to report newly supported NS value(s) for a legacy band to the network (reuse </a:t>
            </a:r>
            <a:r>
              <a:rPr lang="en-US" altLang="zh-CN" sz="2300" dirty="0" err="1"/>
              <a:t>modifiedMPR</a:t>
            </a:r>
            <a:r>
              <a:rPr lang="en-US" altLang="zh-CN" sz="2300" dirty="0"/>
              <a:t> bits)</a:t>
            </a:r>
          </a:p>
          <a:p>
            <a:pPr lvl="2"/>
            <a:r>
              <a:rPr lang="en-US" altLang="zh-CN" sz="2300" dirty="0"/>
              <a:t>Alt 1-3: Explicit signaling for a UE to report newly supported NS value(s) for a legacy band to the network, such that supporting of NS values is optional</a:t>
            </a:r>
          </a:p>
          <a:p>
            <a:pPr lvl="2"/>
            <a:r>
              <a:rPr lang="en-US" altLang="zh-CN" sz="2300" dirty="0"/>
              <a:t>Alt 2: Delay introduction of new NS until beginning of Rel-X, such that it is mandatory for a UE designed against Rel-X to support all NS values defined in the Rel-X version of the specification and which correspond to the bands which the UE supports.</a:t>
            </a:r>
          </a:p>
          <a:p>
            <a:pPr lvl="2"/>
            <a:endParaRPr lang="en-US" altLang="zh-CN" dirty="0"/>
          </a:p>
          <a:p>
            <a:pPr lvl="1"/>
            <a:r>
              <a:rPr kumimoji="1" lang="en-US" altLang="ja-JP" dirty="0"/>
              <a:t>For NS mapping and A-MPR,</a:t>
            </a:r>
          </a:p>
          <a:p>
            <a:pPr lvl="2"/>
            <a:r>
              <a:rPr kumimoji="1" lang="en-US" altLang="ja-JP" sz="2300" dirty="0"/>
              <a:t>Adopt one of the two (Option 1 or 2 in [3]) based on necessity of -8dBm/200MHz.</a:t>
            </a:r>
          </a:p>
          <a:p>
            <a:pPr lvl="2"/>
            <a:r>
              <a:rPr kumimoji="1" lang="en-US" altLang="ja-JP" sz="2300" dirty="0"/>
              <a:t>+1dBm/200MHz for n257 &amp; 7dBm/1GHz for n259 are introduced into NS_200, respectively, at least if no A-MPR is needed.</a:t>
            </a:r>
          </a:p>
          <a:p>
            <a:pPr lvl="2"/>
            <a:r>
              <a:rPr kumimoji="1" lang="en-US" altLang="ja-JP" sz="2300" dirty="0"/>
              <a:t>The same mapping for single CC is applied to that for CA.</a:t>
            </a:r>
          </a:p>
          <a:p>
            <a:pPr lvl="2"/>
            <a:r>
              <a:rPr kumimoji="1" lang="en-US" altLang="ja-JP" dirty="0"/>
              <a:t>A note is added to NS values for changed emissions limits (example shown: -5dBm/200MHz after 1st Sep 2027 in [3])  </a:t>
            </a:r>
          </a:p>
        </p:txBody>
      </p:sp>
    </p:spTree>
    <p:extLst>
      <p:ext uri="{BB962C8B-B14F-4D97-AF65-F5344CB8AC3E}">
        <p14:creationId xmlns:p14="http://schemas.microsoft.com/office/powerpoint/2010/main" val="119130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Option 1: -8dBm/200MHz stays</a:t>
            </a:r>
            <a:endParaRPr lang="zh-CN" altLang="en-US"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extLst>
              <p:ext uri="{D42A27DB-BD31-4B8C-83A1-F6EECF244321}">
                <p14:modId xmlns:p14="http://schemas.microsoft.com/office/powerpoint/2010/main" val="1307465145"/>
              </p:ext>
            </p:extLst>
          </p:nvPr>
        </p:nvGraphicFramePr>
        <p:xfrm>
          <a:off x="251520" y="2052105"/>
          <a:ext cx="8640960" cy="454152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311914">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441878">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623828">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-8dBm/200MHz</a:t>
                      </a:r>
                    </a:p>
                    <a:p>
                      <a:pPr marL="0" algn="ctr" defTabSz="914400" rtl="0" eaLnBrk="1" latinLnBrk="0" hangingPunct="1"/>
                      <a:r>
                        <a:rPr kumimoji="1" lang="en-US" altLang="ja-JP" sz="1400" strike="sngStrike" kern="1200" dirty="0">
                          <a:solidFill>
                            <a:srgbClr val="FF0000"/>
                          </a:solidFill>
                          <a:highlight>
                            <a:srgbClr val="FFFF00"/>
                          </a:highlight>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strike="sngStrike" kern="1200" dirty="0">
                          <a:solidFill>
                            <a:srgbClr val="FF0000"/>
                          </a:solidFill>
                          <a:highlight>
                            <a:srgbClr val="FFFF00"/>
                          </a:highlight>
                          <a:latin typeface="+mn-lt"/>
                          <a:ea typeface="+mn-ea"/>
                          <a:cs typeface="+mn-cs"/>
                        </a:rPr>
                        <a:t>-10dBm/100MHz</a:t>
                      </a:r>
                      <a:endParaRPr kumimoji="1" lang="ja-JP" altLang="en-US" sz="1400" strike="sngStrike" kern="1200" dirty="0">
                        <a:solidFill>
                          <a:srgbClr val="FF0000"/>
                        </a:solidFill>
                        <a:highlight>
                          <a:srgbClr val="FFFF00"/>
                        </a:highlight>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623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3119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311914">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623828">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r h="623828">
                <a:tc>
                  <a:txBody>
                    <a:bodyPr/>
                    <a:lstStyle/>
                    <a:p>
                      <a:pPr algn="ctr"/>
                      <a:r>
                        <a:rPr kumimoji="1" lang="en-US" altLang="ja-JP" dirty="0">
                          <a:solidFill>
                            <a:schemeClr val="tx1"/>
                          </a:solidFill>
                        </a:rPr>
                        <a:t>NS_206</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p>
                    <a:p>
                      <a:pPr marL="0" algn="ctr" defTabSz="914400" rtl="0" eaLnBrk="1" latinLnBrk="0" hangingPunct="1"/>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-10dBm/100MHz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331863285"/>
                  </a:ext>
                </a:extLst>
              </a:tr>
            </a:tbl>
          </a:graphicData>
        </a:graphic>
      </p:graphicFrame>
      <p:sp>
        <p:nvSpPr>
          <p:cNvPr id="5" name="正方形/長方形 4">
            <a:extLst>
              <a:ext uri="{FF2B5EF4-FFF2-40B4-BE49-F238E27FC236}">
                <a16:creationId xmlns:a16="http://schemas.microsoft.com/office/drawing/2014/main" id="{FF8ED115-54FF-46B0-85C0-7496AEEBDB24}"/>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422728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a:t>Option 2: -8dBm/200MHz isn’t necessary</a:t>
            </a:r>
            <a:endParaRPr lang="zh-CN" altLang="en-US" sz="3600" dirty="0"/>
          </a:p>
        </p:txBody>
      </p:sp>
      <p:graphicFrame>
        <p:nvGraphicFramePr>
          <p:cNvPr id="3" name="表 3">
            <a:extLst>
              <a:ext uri="{FF2B5EF4-FFF2-40B4-BE49-F238E27FC236}">
                <a16:creationId xmlns:a16="http://schemas.microsoft.com/office/drawing/2014/main" id="{7EA5DE6F-1EE4-4F63-B663-DBEC1F2B0427}"/>
              </a:ext>
            </a:extLst>
          </p:cNvPr>
          <p:cNvGraphicFramePr>
            <a:graphicFrameLocks noGrp="1"/>
          </p:cNvGraphicFramePr>
          <p:nvPr/>
        </p:nvGraphicFramePr>
        <p:xfrm>
          <a:off x="251520" y="2052105"/>
          <a:ext cx="8640960" cy="3493266"/>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367152133"/>
                    </a:ext>
                  </a:extLst>
                </a:gridCol>
                <a:gridCol w="1728192">
                  <a:extLst>
                    <a:ext uri="{9D8B030D-6E8A-4147-A177-3AD203B41FA5}">
                      <a16:colId xmlns:a16="http://schemas.microsoft.com/office/drawing/2014/main" val="2250231958"/>
                    </a:ext>
                  </a:extLst>
                </a:gridCol>
                <a:gridCol w="1728192">
                  <a:extLst>
                    <a:ext uri="{9D8B030D-6E8A-4147-A177-3AD203B41FA5}">
                      <a16:colId xmlns:a16="http://schemas.microsoft.com/office/drawing/2014/main" val="1305676490"/>
                    </a:ext>
                  </a:extLst>
                </a:gridCol>
                <a:gridCol w="1728192">
                  <a:extLst>
                    <a:ext uri="{9D8B030D-6E8A-4147-A177-3AD203B41FA5}">
                      <a16:colId xmlns:a16="http://schemas.microsoft.com/office/drawing/2014/main" val="4135688567"/>
                    </a:ext>
                  </a:extLst>
                </a:gridCol>
                <a:gridCol w="1728192">
                  <a:extLst>
                    <a:ext uri="{9D8B030D-6E8A-4147-A177-3AD203B41FA5}">
                      <a16:colId xmlns:a16="http://schemas.microsoft.com/office/drawing/2014/main" val="3596570055"/>
                    </a:ext>
                  </a:extLst>
                </a:gridCol>
              </a:tblGrid>
              <a:tr h="210273">
                <a:tc>
                  <a:txBody>
                    <a:bodyPr/>
                    <a:lstStyle/>
                    <a:p>
                      <a:pPr algn="ct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n257</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n258</a:t>
                      </a:r>
                      <a:endParaRPr kumimoji="1" lang="ja-JP" altLang="en-US" dirty="0"/>
                    </a:p>
                  </a:txBody>
                  <a:tcPr/>
                </a:tc>
                <a:tc>
                  <a:txBody>
                    <a:bodyPr/>
                    <a:lstStyle/>
                    <a:p>
                      <a:pPr algn="ctr"/>
                      <a:r>
                        <a:rPr kumimoji="1" lang="en-US" altLang="ja-JP" dirty="0"/>
                        <a:t>n259</a:t>
                      </a:r>
                      <a:endParaRPr kumimoji="1" lang="ja-JP" altLang="en-US" dirty="0"/>
                    </a:p>
                  </a:txBody>
                  <a:tcPr/>
                </a:tc>
                <a:tc>
                  <a:txBody>
                    <a:bodyPr/>
                    <a:lstStyle/>
                    <a:p>
                      <a:pPr algn="ctr"/>
                      <a:r>
                        <a:rPr kumimoji="1" lang="en-US" altLang="ja-JP" dirty="0"/>
                        <a:t>n260</a:t>
                      </a:r>
                      <a:endParaRPr kumimoji="1" lang="ja-JP" altLang="en-US" dirty="0"/>
                    </a:p>
                  </a:txBody>
                  <a:tcPr/>
                </a:tc>
                <a:extLst>
                  <a:ext uri="{0D108BD9-81ED-4DB2-BD59-A6C34878D82A}">
                    <a16:rowId xmlns:a16="http://schemas.microsoft.com/office/drawing/2014/main" val="1507061232"/>
                  </a:ext>
                </a:extLst>
              </a:tr>
              <a:tr h="293806">
                <a:tc>
                  <a:txBody>
                    <a:bodyPr/>
                    <a:lstStyle/>
                    <a:p>
                      <a:pPr algn="ctr"/>
                      <a:r>
                        <a:rPr kumimoji="1" lang="en-US" altLang="ja-JP" dirty="0">
                          <a:solidFill>
                            <a:schemeClr val="tx1"/>
                          </a:solidFill>
                        </a:rPr>
                        <a:t>NS_200</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1dBm/200MHz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 into general</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No change</a:t>
                      </a:r>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2513300776"/>
                  </a:ext>
                </a:extLst>
              </a:tr>
              <a:tr h="414786">
                <a:tc>
                  <a:txBody>
                    <a:bodyPr/>
                    <a:lstStyle/>
                    <a:p>
                      <a:pPr algn="ctr"/>
                      <a:r>
                        <a:rPr kumimoji="1" lang="en-US" altLang="ja-JP" dirty="0">
                          <a:solidFill>
                            <a:schemeClr val="tx1"/>
                          </a:solidFill>
                        </a:rPr>
                        <a:t>NS_201</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noStrike" kern="1200" dirty="0">
                        <a:solidFill>
                          <a:srgbClr val="00B050"/>
                        </a:solidFill>
                        <a:latin typeface="+mn-lt"/>
                        <a:ea typeface="+mn-ea"/>
                        <a:cs typeface="+mn-cs"/>
                      </a:endParaRPr>
                    </a:p>
                  </a:txBody>
                  <a:tcPr/>
                </a:tc>
                <a:tc>
                  <a:txBody>
                    <a:bodyPr/>
                    <a:lstStyle/>
                    <a:p>
                      <a:pPr marL="0" algn="ctr" defTabSz="914400" rtl="0" eaLnBrk="1" latinLnBrk="0" hangingPunct="1"/>
                      <a:r>
                        <a:rPr kumimoji="1" lang="en-US" altLang="ja-JP" sz="1400" strike="noStrike" kern="1200" dirty="0">
                          <a:solidFill>
                            <a:srgbClr val="00B050"/>
                          </a:solidFill>
                          <a:latin typeface="+mn-lt"/>
                          <a:ea typeface="+mn-ea"/>
                          <a:cs typeface="+mn-cs"/>
                        </a:rPr>
                        <a:t>FFS</a:t>
                      </a:r>
                      <a:endParaRPr kumimoji="1" lang="ja-JP" altLang="en-US" sz="1400" strike="sngStrike" kern="1200" dirty="0">
                        <a:solidFill>
                          <a:srgbClr val="00B05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19037914"/>
                  </a:ext>
                </a:extLst>
              </a:tr>
              <a:tr h="4147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NS_202</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chemeClr val="dk1"/>
                          </a:solidFill>
                          <a:latin typeface="+mn-lt"/>
                          <a:ea typeface="+mn-ea"/>
                          <a:cs typeface="+mn-cs"/>
                        </a:rPr>
                        <a:t>-10dBm/100MHz</a:t>
                      </a:r>
                    </a:p>
                    <a:p>
                      <a:pPr marL="0" algn="ctr" defTabSz="914400" rtl="0" eaLnBrk="1" latinLnBrk="0" hangingPunct="1"/>
                      <a:r>
                        <a:rPr kumimoji="1" lang="en-US" altLang="ja-JP" sz="1400" kern="1200" dirty="0">
                          <a:solidFill>
                            <a:srgbClr val="FF0000"/>
                          </a:solidFill>
                          <a:latin typeface="+mn-lt"/>
                          <a:ea typeface="+mn-ea"/>
                          <a:cs typeface="+mn-cs"/>
                        </a:rPr>
                        <a:t>+</a:t>
                      </a:r>
                    </a:p>
                    <a:p>
                      <a:pPr marL="0" algn="ctr" defTabSz="914400" rtl="0" eaLnBrk="1" latinLnBrk="0" hangingPunct="1"/>
                      <a:r>
                        <a:rPr kumimoji="1" lang="en-US" altLang="ja-JP" sz="1400" kern="1200" dirty="0">
                          <a:solidFill>
                            <a:srgbClr val="FF0000"/>
                          </a:solidFill>
                          <a:latin typeface="+mn-lt"/>
                          <a:ea typeface="+mn-ea"/>
                          <a:cs typeface="+mn-cs"/>
                        </a:rPr>
                        <a:t>1dBm/200MHz</a:t>
                      </a:r>
                      <a:endParaRPr kumimoji="1" lang="ja-JP" altLang="en-US" sz="1400" kern="1200" dirty="0">
                        <a:solidFill>
                          <a:srgbClr val="FF0000"/>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34154554"/>
                  </a:ext>
                </a:extLst>
              </a:tr>
              <a:tr h="2102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NS_203</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39627847"/>
                  </a:ext>
                </a:extLst>
              </a:tr>
              <a:tr h="210273">
                <a:tc>
                  <a:txBody>
                    <a:bodyPr/>
                    <a:lstStyle/>
                    <a:p>
                      <a:pPr algn="ctr"/>
                      <a:r>
                        <a:rPr kumimoji="1" lang="en-US" altLang="ja-JP" dirty="0">
                          <a:solidFill>
                            <a:schemeClr val="tx1"/>
                          </a:solidFill>
                        </a:rPr>
                        <a:t>NS_204</a:t>
                      </a:r>
                      <a:endParaRPr kumimoji="1" lang="ja-JP" altLang="en-US" dirty="0">
                        <a:solidFill>
                          <a:schemeClr val="tx1"/>
                        </a:solidFill>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r>
                        <a:rPr kumimoji="1" lang="en-US" altLang="ja-JP" sz="1400" kern="1200" dirty="0">
                          <a:solidFill>
                            <a:srgbClr val="FF0000"/>
                          </a:solidFill>
                          <a:latin typeface="+mn-lt"/>
                          <a:ea typeface="+mn-ea"/>
                          <a:cs typeface="+mn-cs"/>
                        </a:rPr>
                        <a:t>-5dBm/200MHz</a:t>
                      </a:r>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extLst>
                  <a:ext uri="{0D108BD9-81ED-4DB2-BD59-A6C34878D82A}">
                    <a16:rowId xmlns:a16="http://schemas.microsoft.com/office/drawing/2014/main" val="1783837352"/>
                  </a:ext>
                </a:extLst>
              </a:tr>
              <a:tr h="414786">
                <a:tc>
                  <a:txBody>
                    <a:bodyPr/>
                    <a:lstStyle/>
                    <a:p>
                      <a:pPr algn="ctr"/>
                      <a:r>
                        <a:rPr kumimoji="1" lang="en-US" altLang="ja-JP" dirty="0">
                          <a:solidFill>
                            <a:schemeClr val="tx1"/>
                          </a:solidFill>
                        </a:rPr>
                        <a:t>NS_205</a:t>
                      </a:r>
                      <a:endParaRPr kumimoji="1" lang="ja-JP" altLang="en-US" dirty="0">
                        <a:solidFill>
                          <a:schemeClr val="tx1"/>
                        </a:solidFill>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algn="ctr" defTabSz="914400" rtl="0" eaLnBrk="1" latinLnBrk="0" hangingPunct="1"/>
                      <a:endParaRPr kumimoji="1" lang="ja-JP" altLang="en-US" sz="14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7dBm/1GHz</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rgbClr val="FF0000"/>
                          </a:solidFill>
                          <a:latin typeface="+mn-lt"/>
                          <a:ea typeface="+mn-ea"/>
                          <a:cs typeface="+mn-cs"/>
                        </a:rPr>
                        <a:t>-13dBm/MHz</a:t>
                      </a:r>
                      <a:endParaRPr kumimoji="1" lang="ja-JP" altLang="en-US" sz="1400" kern="1200" dirty="0">
                        <a:solidFill>
                          <a:srgbClr val="FF0000"/>
                        </a:solidFill>
                        <a:latin typeface="+mn-lt"/>
                        <a:ea typeface="+mn-ea"/>
                        <a:cs typeface="+mn-cs"/>
                      </a:endParaRPr>
                    </a:p>
                  </a:txBody>
                  <a:tcPr/>
                </a:tc>
                <a:extLst>
                  <a:ext uri="{0D108BD9-81ED-4DB2-BD59-A6C34878D82A}">
                    <a16:rowId xmlns:a16="http://schemas.microsoft.com/office/drawing/2014/main" val="2780236496"/>
                  </a:ext>
                </a:extLst>
              </a:tr>
            </a:tbl>
          </a:graphicData>
        </a:graphic>
      </p:graphicFrame>
      <p:sp>
        <p:nvSpPr>
          <p:cNvPr id="4" name="正方形/長方形 3">
            <a:extLst>
              <a:ext uri="{FF2B5EF4-FFF2-40B4-BE49-F238E27FC236}">
                <a16:creationId xmlns:a16="http://schemas.microsoft.com/office/drawing/2014/main" id="{14190C8E-51A5-41CB-BBAC-171BD76F3053}"/>
              </a:ext>
            </a:extLst>
          </p:cNvPr>
          <p:cNvSpPr/>
          <p:nvPr/>
        </p:nvSpPr>
        <p:spPr>
          <a:xfrm>
            <a:off x="251520" y="1405774"/>
            <a:ext cx="8640960" cy="369332"/>
          </a:xfrm>
          <a:prstGeom prst="rect">
            <a:avLst/>
          </a:prstGeom>
        </p:spPr>
        <p:txBody>
          <a:bodyPr wrap="square">
            <a:spAutoFit/>
          </a:bodyPr>
          <a:lstStyle/>
          <a:p>
            <a:r>
              <a:rPr lang="en-US" altLang="zh-CN" dirty="0"/>
              <a:t>Note: n261 is omitted since the band has no connection with lower/upper EESS protection.</a:t>
            </a:r>
          </a:p>
        </p:txBody>
      </p:sp>
    </p:spTree>
    <p:extLst>
      <p:ext uri="{BB962C8B-B14F-4D97-AF65-F5344CB8AC3E}">
        <p14:creationId xmlns:p14="http://schemas.microsoft.com/office/powerpoint/2010/main" val="3339317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57EE62-B817-4EB3-BFFE-75B20CE4FD98}"/>
              </a:ext>
            </a:extLst>
          </p:cNvPr>
          <p:cNvSpPr>
            <a:spLocks noGrp="1"/>
          </p:cNvSpPr>
          <p:nvPr>
            <p:ph type="title"/>
          </p:nvPr>
        </p:nvSpPr>
        <p:spPr/>
        <p:txBody>
          <a:bodyPr/>
          <a:lstStyle/>
          <a:p>
            <a:r>
              <a:rPr kumimoji="1" lang="en-US" altLang="ja-JP" dirty="0"/>
              <a:t>WF 1</a:t>
            </a:r>
            <a:endParaRPr kumimoji="1" lang="ja-JP" altLang="en-US" dirty="0"/>
          </a:p>
        </p:txBody>
      </p:sp>
      <p:sp>
        <p:nvSpPr>
          <p:cNvPr id="3" name="コンテンツ プレースホルダー 2">
            <a:extLst>
              <a:ext uri="{FF2B5EF4-FFF2-40B4-BE49-F238E27FC236}">
                <a16:creationId xmlns:a16="http://schemas.microsoft.com/office/drawing/2014/main" id="{ED531DA5-BBB2-4084-86D9-3D78030DF915}"/>
              </a:ext>
            </a:extLst>
          </p:cNvPr>
          <p:cNvSpPr>
            <a:spLocks noGrp="1"/>
          </p:cNvSpPr>
          <p:nvPr>
            <p:ph idx="1"/>
          </p:nvPr>
        </p:nvSpPr>
        <p:spPr>
          <a:xfrm>
            <a:off x="457200" y="1340768"/>
            <a:ext cx="8435280" cy="5141168"/>
          </a:xfrm>
        </p:spPr>
        <p:txBody>
          <a:bodyPr>
            <a:normAutofit fontScale="70000" lnSpcReduction="20000"/>
          </a:bodyPr>
          <a:lstStyle/>
          <a:p>
            <a:r>
              <a:rPr kumimoji="1" lang="en-US" altLang="ja-JP" dirty="0"/>
              <a:t>Take Option 2 and </a:t>
            </a:r>
            <a:r>
              <a:rPr kumimoji="1" lang="en-US" altLang="ja-JP" dirty="0">
                <a:solidFill>
                  <a:srgbClr val="0000FF"/>
                </a:solidFill>
              </a:rPr>
              <a:t>Alt 1-2(Need to discuss) </a:t>
            </a:r>
            <a:r>
              <a:rPr kumimoji="1" lang="en-US" altLang="ja-JP" dirty="0"/>
              <a:t>from [3] as package agreements</a:t>
            </a:r>
          </a:p>
          <a:p>
            <a:pPr lvl="1"/>
            <a:r>
              <a:rPr kumimoji="1" lang="en-US" altLang="ja-JP" dirty="0"/>
              <a:t>-8dBm/200MHz requirements is not needed and will be removed</a:t>
            </a:r>
          </a:p>
          <a:p>
            <a:pPr lvl="1"/>
            <a:r>
              <a:rPr kumimoji="1" lang="en-US" altLang="ja-JP" dirty="0"/>
              <a:t>NS_202 includes harmonic requirements (Requirement 4) and +1 dBm/200 MHz (Requirement 2)</a:t>
            </a:r>
          </a:p>
          <a:p>
            <a:pPr lvl="1"/>
            <a:r>
              <a:rPr kumimoji="1" lang="en-US" altLang="ja-JP" dirty="0"/>
              <a:t>Take A-MPR values proposed in [4]</a:t>
            </a:r>
          </a:p>
          <a:p>
            <a:pPr lvl="2"/>
            <a:r>
              <a:rPr kumimoji="1" lang="en-US" altLang="ja-JP" dirty="0">
                <a:solidFill>
                  <a:srgbClr val="0000FF"/>
                </a:solidFill>
              </a:rPr>
              <a:t>Author’s note: There is no objection in 1</a:t>
            </a:r>
            <a:r>
              <a:rPr kumimoji="1" lang="en-US" altLang="ja-JP" baseline="30000" dirty="0">
                <a:solidFill>
                  <a:srgbClr val="0000FF"/>
                </a:solidFill>
              </a:rPr>
              <a:t>st</a:t>
            </a:r>
            <a:r>
              <a:rPr kumimoji="1" lang="en-US" altLang="ja-JP" dirty="0">
                <a:solidFill>
                  <a:srgbClr val="0000FF"/>
                </a:solidFill>
              </a:rPr>
              <a:t> round, but one company need further check in 2</a:t>
            </a:r>
            <a:r>
              <a:rPr kumimoji="1" lang="en-US" altLang="ja-JP" baseline="30000" dirty="0">
                <a:solidFill>
                  <a:srgbClr val="0000FF"/>
                </a:solidFill>
              </a:rPr>
              <a:t>nd</a:t>
            </a:r>
            <a:r>
              <a:rPr kumimoji="1" lang="en-US" altLang="ja-JP" dirty="0">
                <a:solidFill>
                  <a:srgbClr val="0000FF"/>
                </a:solidFill>
              </a:rPr>
              <a:t> round</a:t>
            </a:r>
          </a:p>
          <a:p>
            <a:pPr lvl="2"/>
            <a:r>
              <a:rPr kumimoji="1" lang="en-US" altLang="ja-JP" dirty="0"/>
              <a:t>+1dBm/200MHz for n257 &amp; 7dBm/1GHz for n259 are introduced into NS_200, respectively, according to the previous agreements</a:t>
            </a:r>
            <a:r>
              <a:rPr kumimoji="1" lang="en-US" altLang="ja-JP" dirty="0" smtClean="0"/>
              <a:t>.</a:t>
            </a:r>
          </a:p>
          <a:p>
            <a:pPr lvl="2"/>
            <a:r>
              <a:rPr kumimoji="1" lang="en-US" altLang="ja-JP" dirty="0" smtClean="0">
                <a:solidFill>
                  <a:schemeClr val="accent6">
                    <a:lumMod val="75000"/>
                  </a:schemeClr>
                </a:solidFill>
              </a:rPr>
              <a:t>FFS </a:t>
            </a:r>
            <a:r>
              <a:rPr kumimoji="1" lang="en-US" altLang="zh-CN" dirty="0" smtClean="0">
                <a:solidFill>
                  <a:schemeClr val="accent6">
                    <a:lumMod val="75000"/>
                  </a:schemeClr>
                </a:solidFill>
              </a:rPr>
              <a:t>how to avoid mandating UEs to meet NS_204 before it is required in regulations, e.g. until 2024 in EU and 2027 in JP/US.</a:t>
            </a:r>
            <a:endParaRPr kumimoji="1" lang="en-US" altLang="ja-JP" dirty="0">
              <a:solidFill>
                <a:schemeClr val="accent6">
                  <a:lumMod val="75000"/>
                </a:schemeClr>
              </a:solidFill>
            </a:endParaRPr>
          </a:p>
          <a:p>
            <a:pPr lvl="1"/>
            <a:r>
              <a:rPr kumimoji="1" lang="en-US" altLang="ja-JP" dirty="0"/>
              <a:t>Newly introduced NS is mandatory for UE brought into use </a:t>
            </a:r>
            <a:r>
              <a:rPr kumimoji="1" lang="en-US" altLang="ja-JP" u="sng" dirty="0"/>
              <a:t>at least </a:t>
            </a:r>
            <a:r>
              <a:rPr kumimoji="1" lang="en-US" altLang="ja-JP" dirty="0"/>
              <a:t>after the changeover date </a:t>
            </a:r>
            <a:r>
              <a:rPr kumimoji="1" lang="en-US" altLang="ja-JP" dirty="0">
                <a:solidFill>
                  <a:srgbClr val="0000FF"/>
                </a:solidFill>
              </a:rPr>
              <a:t>(Need to discuss)</a:t>
            </a:r>
          </a:p>
          <a:p>
            <a:pPr lvl="2"/>
            <a:r>
              <a:rPr kumimoji="1" lang="en-US" altLang="ja-JP" dirty="0"/>
              <a:t>Whether mandatory or not for UE brought into use before the changeover date is FFS </a:t>
            </a:r>
          </a:p>
          <a:p>
            <a:pPr lvl="2"/>
            <a:r>
              <a:rPr kumimoji="1" lang="en-US" altLang="ja-JP" dirty="0">
                <a:highlight>
                  <a:srgbClr val="FFFF00"/>
                </a:highlight>
              </a:rPr>
              <a:t>FFS if mandatory status of NS is tied to release version</a:t>
            </a:r>
          </a:p>
          <a:p>
            <a:endParaRPr lang="en-GB" altLang="zh-CN" dirty="0">
              <a:solidFill>
                <a:schemeClr val="bg1">
                  <a:lumMod val="50000"/>
                </a:schemeClr>
              </a:solidFill>
            </a:endParaRPr>
          </a:p>
          <a:p>
            <a:r>
              <a:rPr lang="en-GB" altLang="zh-CN" dirty="0">
                <a:solidFill>
                  <a:schemeClr val="bg1">
                    <a:lumMod val="50000"/>
                  </a:schemeClr>
                </a:solidFill>
              </a:rPr>
              <a:t>NOTE:</a:t>
            </a:r>
            <a:r>
              <a:rPr lang="en-GB" altLang="ja-JP" dirty="0">
                <a:solidFill>
                  <a:schemeClr val="bg1">
                    <a:lumMod val="50000"/>
                  </a:schemeClr>
                </a:solidFill>
              </a:rPr>
              <a:t> This WF is applicable to WRC-19 requirements.</a:t>
            </a:r>
            <a:endParaRPr kumimoji="1" lang="en-US" altLang="ja-JP" dirty="0">
              <a:solidFill>
                <a:schemeClr val="bg1">
                  <a:lumMod val="50000"/>
                </a:schemeClr>
              </a:solidFill>
            </a:endParaRPr>
          </a:p>
          <a:p>
            <a:pPr lvl="1"/>
            <a:endParaRPr kumimoji="1" lang="ja-JP" altLang="en-US" dirty="0"/>
          </a:p>
        </p:txBody>
      </p:sp>
    </p:spTree>
    <p:extLst>
      <p:ext uri="{BB962C8B-B14F-4D97-AF65-F5344CB8AC3E}">
        <p14:creationId xmlns:p14="http://schemas.microsoft.com/office/powerpoint/2010/main" val="413921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80BF83-5A00-4575-8B91-AAE20AC0DF3F}"/>
              </a:ext>
            </a:extLst>
          </p:cNvPr>
          <p:cNvSpPr>
            <a:spLocks noGrp="1"/>
          </p:cNvSpPr>
          <p:nvPr>
            <p:ph type="title"/>
          </p:nvPr>
        </p:nvSpPr>
        <p:spPr/>
        <p:txBody>
          <a:bodyPr/>
          <a:lstStyle/>
          <a:p>
            <a:r>
              <a:rPr kumimoji="1" lang="en-US" altLang="ja-JP" dirty="0"/>
              <a:t>WF 2</a:t>
            </a:r>
            <a:endParaRPr kumimoji="1" lang="ja-JP" altLang="en-US" dirty="0"/>
          </a:p>
        </p:txBody>
      </p:sp>
      <p:sp>
        <p:nvSpPr>
          <p:cNvPr id="3" name="コンテンツ プレースホルダー 2">
            <a:extLst>
              <a:ext uri="{FF2B5EF4-FFF2-40B4-BE49-F238E27FC236}">
                <a16:creationId xmlns:a16="http://schemas.microsoft.com/office/drawing/2014/main" id="{7349B859-7F1E-4FA0-ACDD-D46F4A540BE8}"/>
              </a:ext>
            </a:extLst>
          </p:cNvPr>
          <p:cNvSpPr>
            <a:spLocks noGrp="1"/>
          </p:cNvSpPr>
          <p:nvPr>
            <p:ph idx="1"/>
          </p:nvPr>
        </p:nvSpPr>
        <p:spPr>
          <a:xfrm>
            <a:off x="323528" y="1600200"/>
            <a:ext cx="8363272" cy="4525963"/>
          </a:xfrm>
        </p:spPr>
        <p:txBody>
          <a:bodyPr>
            <a:normAutofit/>
          </a:bodyPr>
          <a:lstStyle/>
          <a:p>
            <a:r>
              <a:rPr kumimoji="1" lang="en-US" altLang="ja-JP" sz="3600" dirty="0"/>
              <a:t>For handling of NS_201</a:t>
            </a:r>
          </a:p>
          <a:p>
            <a:pPr lvl="2"/>
            <a:r>
              <a:rPr kumimoji="1" lang="en-US" altLang="ja-JP" sz="2800" dirty="0"/>
              <a:t>Whether modified MPR for NS_201 is needed or not is </a:t>
            </a:r>
            <a:r>
              <a:rPr kumimoji="1" lang="en-US" altLang="ja-JP" sz="2800" dirty="0">
                <a:solidFill>
                  <a:srgbClr val="0000FF"/>
                </a:solidFill>
              </a:rPr>
              <a:t>FFS (Need to discuss)</a:t>
            </a:r>
          </a:p>
          <a:p>
            <a:pPr lvl="2"/>
            <a:r>
              <a:rPr kumimoji="1" lang="en-US" altLang="ja-JP" sz="2800" dirty="0"/>
              <a:t>Whether or not NS_201 is obsolete is </a:t>
            </a:r>
            <a:r>
              <a:rPr kumimoji="1" lang="en-US" altLang="ja-JP" sz="2800" dirty="0">
                <a:solidFill>
                  <a:srgbClr val="0000FF"/>
                </a:solidFill>
              </a:rPr>
              <a:t>FFS (Need to discuss)</a:t>
            </a:r>
            <a:endParaRPr kumimoji="1" lang="en-US" altLang="ja-JP" sz="2800" dirty="0"/>
          </a:p>
          <a:p>
            <a:pPr lvl="2"/>
            <a:r>
              <a:rPr kumimoji="1" lang="en-US" altLang="ja-JP" sz="2800" dirty="0"/>
              <a:t>The descriptive Text in CR [5] should be same with that in CR [6] </a:t>
            </a:r>
            <a:r>
              <a:rPr kumimoji="1" lang="en-US" altLang="ja-JP" sz="2800" dirty="0">
                <a:solidFill>
                  <a:srgbClr val="0000FF"/>
                </a:solidFill>
              </a:rPr>
              <a:t>(It depends on which alts we choose)</a:t>
            </a:r>
          </a:p>
          <a:p>
            <a:endParaRPr kumimoji="1" lang="ja-JP" altLang="en-US" sz="3600" dirty="0"/>
          </a:p>
        </p:txBody>
      </p:sp>
    </p:spTree>
    <p:extLst>
      <p:ext uri="{BB962C8B-B14F-4D97-AF65-F5344CB8AC3E}">
        <p14:creationId xmlns:p14="http://schemas.microsoft.com/office/powerpoint/2010/main" val="1866090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59C771-0CB2-42E3-8607-5CF7509383BF}"/>
              </a:ext>
            </a:extLst>
          </p:cNvPr>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a:extLst>
              <a:ext uri="{FF2B5EF4-FFF2-40B4-BE49-F238E27FC236}">
                <a16:creationId xmlns:a16="http://schemas.microsoft.com/office/drawing/2014/main" id="{F9FBA34A-B817-4BF2-AF97-2B0A66C84D7C}"/>
              </a:ext>
            </a:extLst>
          </p:cNvPr>
          <p:cNvSpPr>
            <a:spLocks noGrp="1"/>
          </p:cNvSpPr>
          <p:nvPr>
            <p:ph idx="1"/>
          </p:nvPr>
        </p:nvSpPr>
        <p:spPr/>
        <p:txBody>
          <a:bodyPr>
            <a:normAutofit/>
          </a:bodyPr>
          <a:lstStyle/>
          <a:p>
            <a:r>
              <a:rPr kumimoji="1" lang="en-US" altLang="ja-JP" sz="2000" dirty="0"/>
              <a:t>[1] R4-2000220, “Necessity of signaling supported NS values”, NTT DOCOMO, INC.</a:t>
            </a:r>
          </a:p>
          <a:p>
            <a:r>
              <a:rPr kumimoji="1" lang="en-US" altLang="ja-JP" sz="2000" dirty="0"/>
              <a:t>[2] R4-2003241, “More on necessity of signaling supported NS values”, NTT DOCOMO, INC., KDDI Corporation, SoftBank Corp.,</a:t>
            </a:r>
          </a:p>
          <a:p>
            <a:r>
              <a:rPr kumimoji="1" lang="en-US" altLang="ja-JP" sz="2000" dirty="0"/>
              <a:t>[3] R4-2005738, “WF on WRC-19 outcome and impact on RAN4 specifications”, NTT DOCOMO, INC.</a:t>
            </a:r>
          </a:p>
          <a:p>
            <a:r>
              <a:rPr kumimoji="1" lang="en-US" altLang="ja-JP" sz="2000" dirty="0"/>
              <a:t>[4] R4-2006788, “</a:t>
            </a:r>
            <a:r>
              <a:rPr kumimoji="1" lang="en-US" altLang="ja-JP" sz="2000" dirty="0" err="1"/>
              <a:t>dCR</a:t>
            </a:r>
            <a:r>
              <a:rPr kumimoji="1" lang="en-US" altLang="ja-JP" sz="2000" dirty="0"/>
              <a:t> to 38.101-2: Introduction of NS flags and A-MPR from WRC19 Resolutions”, Qualcomm Incorporated</a:t>
            </a:r>
          </a:p>
          <a:p>
            <a:r>
              <a:rPr kumimoji="1" lang="en-US" altLang="ja-JP" sz="2000" dirty="0"/>
              <a:t>[5] R4-2008163, “CR for modified MPR on NS_201”, Huawei, </a:t>
            </a:r>
            <a:r>
              <a:rPr kumimoji="1" lang="en-US" altLang="ja-JP" sz="2000" dirty="0" err="1"/>
              <a:t>HiSilicon</a:t>
            </a:r>
            <a:endParaRPr kumimoji="1" lang="en-US" altLang="ja-JP" sz="2000" dirty="0"/>
          </a:p>
          <a:p>
            <a:r>
              <a:rPr kumimoji="1" lang="en-US" altLang="ja-JP" sz="2000" dirty="0"/>
              <a:t>[6] R4-2007038, “Introduction of the Annex </a:t>
            </a:r>
            <a:r>
              <a:rPr kumimoji="1" lang="en-US" altLang="ja-JP" sz="2000" dirty="0" err="1"/>
              <a:t>modifiedMPR-Behaviour</a:t>
            </a:r>
            <a:r>
              <a:rPr kumimoji="1" lang="en-US" altLang="ja-JP" sz="2000" dirty="0"/>
              <a:t> into the NR SA specification”, Ericsson</a:t>
            </a:r>
            <a:endParaRPr kumimoji="1" lang="ja-JP" altLang="en-US" sz="2000" dirty="0"/>
          </a:p>
        </p:txBody>
      </p:sp>
    </p:spTree>
    <p:extLst>
      <p:ext uri="{BB962C8B-B14F-4D97-AF65-F5344CB8AC3E}">
        <p14:creationId xmlns:p14="http://schemas.microsoft.com/office/powerpoint/2010/main" val="138495102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950D8094C35F4CA78BB754F2736DFC" ma:contentTypeVersion="13" ma:contentTypeDescription="Create a new document." ma:contentTypeScope="" ma:versionID="0bc3b893d2ca181927fb69f03c225602">
  <xsd:schema xmlns:xsd="http://www.w3.org/2001/XMLSchema" xmlns:xs="http://www.w3.org/2001/XMLSchema" xmlns:p="http://schemas.microsoft.com/office/2006/metadata/properties" xmlns:ns3="1929b448-875c-41b5-9ef9-a74e7ff7005c" xmlns:ns4="468205d2-1d1d-4d66-9ec2-8f6b59beddc6" targetNamespace="http://schemas.microsoft.com/office/2006/metadata/properties" ma:root="true" ma:fieldsID="157ec3d38ca71aff80b2e63eebb99242" ns3:_="" ns4:_="">
    <xsd:import namespace="1929b448-875c-41b5-9ef9-a74e7ff7005c"/>
    <xsd:import namespace="468205d2-1d1d-4d66-9ec2-8f6b59beddc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29b448-875c-41b5-9ef9-a74e7ff7005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8205d2-1d1d-4d66-9ec2-8f6b59beddc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7E6ACB-1126-435C-8589-B997224131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29b448-875c-41b5-9ef9-a74e7ff7005c"/>
    <ds:schemaRef ds:uri="468205d2-1d1d-4d66-9ec2-8f6b59bedd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7D9885-A386-4402-A50F-0AF2F1ED87F0}">
  <ds:schemaRefs>
    <ds:schemaRef ds:uri="1929b448-875c-41b5-9ef9-a74e7ff7005c"/>
    <ds:schemaRef ds:uri="http://schemas.openxmlformats.org/package/2006/metadata/core-properties"/>
    <ds:schemaRef ds:uri="http://schemas.microsoft.com/office/2006/documentManagement/types"/>
    <ds:schemaRef ds:uri="468205d2-1d1d-4d66-9ec2-8f6b59beddc6"/>
    <ds:schemaRef ds:uri="http://purl.org/dc/elements/1.1/"/>
    <ds:schemaRef ds:uri="http://purl.org/dc/terms/"/>
    <ds:schemaRef ds:uri="http://schemas.microsoft.com/office/infopath/2007/PartnerControl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99E81CAF-0B00-4DEB-B1C7-4F7A60EC66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5995</TotalTime>
  <Words>1354</Words>
  <Application>Microsoft Office PowerPoint</Application>
  <PresentationFormat>全屏显示(4:3)</PresentationFormat>
  <Paragraphs>176</Paragraphs>
  <Slides>9</Slides>
  <Notes>6</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9</vt:i4>
      </vt:variant>
    </vt:vector>
  </HeadingPairs>
  <TitlesOfParts>
    <vt:vector size="15" baseType="lpstr">
      <vt:lpstr>ＭＳ Ｐゴシック</vt:lpstr>
      <vt:lpstr>宋体</vt:lpstr>
      <vt:lpstr>Arial</vt:lpstr>
      <vt:lpstr>Calibri</vt:lpstr>
      <vt:lpstr>Times New Roman</vt:lpstr>
      <vt:lpstr>Office 主题​​</vt:lpstr>
      <vt:lpstr> [draft] WF on WRC-19 outcome and impact on RAN4 specifications</vt:lpstr>
      <vt:lpstr>Background (1/3)</vt:lpstr>
      <vt:lpstr>Background (2/3)</vt:lpstr>
      <vt:lpstr>Background (3/3)</vt:lpstr>
      <vt:lpstr>Option 1: -8dBm/200MHz stays</vt:lpstr>
      <vt:lpstr>Option 2: -8dBm/200MHz isn’t necessary</vt:lpstr>
      <vt:lpstr>WF 1</vt:lpstr>
      <vt:lpstr>WF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switching and interruption time for MIMO layer adaption for power saving</dc:title>
  <dc:creator>CATT</dc:creator>
  <cp:lastModifiedBy>OPPO</cp:lastModifiedBy>
  <cp:revision>537</cp:revision>
  <dcterms:created xsi:type="dcterms:W3CDTF">2019-05-14T22:47:31Z</dcterms:created>
  <dcterms:modified xsi:type="dcterms:W3CDTF">2020-06-02T04:06:30Z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(2)VvgSx70hdhxpEfhLEBMrlfWGLkdcKBMzb/qKuS9fIb4L6ez1bepkTcDS0mghrj5UrClJjXjx
iCSaW1vI+Un1g/Rpj4zdQAED6AKX3ELJy1j6YQ77eM8SPI400QA9sjmLUgfHCZsYxIkSvG/1
oJsitggpsAW54SmOL6Kjr30/ZTMGbeRdBx9zpc5toIwol+c6adpvXygQc+wnxTR7nnmxN+SX
IbLHxqOZCXw7T0qA/L</vt:lpwstr>
  </property>
  <property fmtid="{D5CDD505-2E9C-101B-9397-08002B2CF9AE}" pid="3" name="_2015_ms_pID_7253431">
    <vt:lpwstr>+IvlcIrOZXw0OGYDwZF0wA+MlETxRMHeHbdOMlUxRzFl32BNDstx2U
4Ae8fwAF43jZf+vbEWm4RhHvYympebi55x3LS532N+ojtQxw5l/gfDiYmb8jlTINb8OWgSMc
JWFA4qp16CCjYyE8ZnZnLnoTHcHj4Vfolb/2XfUO9pqarZSCnogKDsaxWwe4hAIH9rmW/IiQ
llhQ2L92I3QewRPv</vt:lpwstr>
  </property>
  <property fmtid="{D5CDD505-2E9C-101B-9397-08002B2CF9AE}" pid="4" name="ContentTypeId">
    <vt:lpwstr>0x010100D0950D8094C35F4CA78BB754F2736DFC</vt:lpwstr>
  </property>
</Properties>
</file>