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8"/>
  </p:notesMasterIdLst>
  <p:sldIdLst>
    <p:sldId id="256" r:id="rId5"/>
    <p:sldId id="490" r:id="rId6"/>
    <p:sldId id="483" r:id="rId7"/>
    <p:sldId id="491" r:id="rId8"/>
    <p:sldId id="484" r:id="rId9"/>
    <p:sldId id="492" r:id="rId10"/>
    <p:sldId id="486" r:id="rId11"/>
    <p:sldId id="487" r:id="rId12"/>
    <p:sldId id="488" r:id="rId13"/>
    <p:sldId id="489" r:id="rId14"/>
    <p:sldId id="493" r:id="rId15"/>
    <p:sldId id="494" r:id="rId16"/>
    <p:sldId id="495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89783" autoAdjust="0"/>
  </p:normalViewPr>
  <p:slideViewPr>
    <p:cSldViewPr>
      <p:cViewPr varScale="1">
        <p:scale>
          <a:sx n="110" d="100"/>
          <a:sy n="110" d="100"/>
        </p:scale>
        <p:origin x="14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04.06.2020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182758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126668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dirty="0"/>
              <a:t>Way forward for NR UE URLLC performance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46383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#95-e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25 May – 5 June,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6</a:t>
            </a:r>
            <a:r>
              <a:rPr lang="en-GB" sz="1800" b="1" dirty="0"/>
              <a:t>.9.1.2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R4-2008807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05F0B-0D81-442E-841B-2F79C7B3B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CQI reporting requirements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F380B-C42F-4C85-A6B4-BB3B53A209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metric </a:t>
            </a:r>
            <a:r>
              <a:rPr lang="en-GB" sz="2000" dirty="0"/>
              <a:t>in case AWGN conditions will be used</a:t>
            </a:r>
          </a:p>
          <a:p>
            <a:pPr lvl="1"/>
            <a:r>
              <a:rPr lang="en-GB" sz="1800" dirty="0"/>
              <a:t>Option 1: Reuse Rel-15 CQI test metric</a:t>
            </a:r>
          </a:p>
          <a:p>
            <a:pPr lvl="1"/>
            <a:r>
              <a:rPr lang="en-GB" sz="1800" dirty="0"/>
              <a:t>Option 2: Reuse Rel-15 CQI test metric and define a lower bound for median reported CQI in the CQI reporting tests</a:t>
            </a:r>
            <a:endParaRPr lang="en-GB" sz="1800" strike="sngStrike" dirty="0">
              <a:solidFill>
                <a:srgbClr val="FF0000"/>
              </a:solidFill>
            </a:endParaRPr>
          </a:p>
          <a:p>
            <a:pPr lvl="1"/>
            <a:r>
              <a:rPr lang="en-GB" sz="18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Test metric in case Fading conditions will be used</a:t>
            </a:r>
          </a:p>
          <a:p>
            <a:pPr lvl="1"/>
            <a:r>
              <a:rPr lang="en-GB" sz="1800" dirty="0"/>
              <a:t>Option 1: </a:t>
            </a:r>
          </a:p>
          <a:p>
            <a:pPr lvl="2"/>
            <a:r>
              <a:rPr lang="en-US" sz="1600" dirty="0"/>
              <a:t>A CQI index not in the set {median CQI -1, median CQI, median CQI +1} shall be reported at least α% of the time</a:t>
            </a:r>
          </a:p>
          <a:p>
            <a:pPr lvl="2"/>
            <a:r>
              <a:rPr lang="en-US" sz="1600" dirty="0"/>
              <a:t>The ratio of the throughput with follow CQI vs median CQI shall be </a:t>
            </a:r>
            <a:r>
              <a:rPr lang="zh-CN" altLang="en-US" sz="1600" dirty="0"/>
              <a:t>≥ </a:t>
            </a:r>
            <a:r>
              <a:rPr lang="en-US" altLang="zh-CN" sz="1600" dirty="0"/>
              <a:t>γ</a:t>
            </a:r>
          </a:p>
          <a:p>
            <a:pPr lvl="1"/>
            <a:r>
              <a:rPr lang="en-US" sz="18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In case AWGN conditions with target BLER 10^-5 will be used, FFS feasibility to define CQI reporting test case and FMCS case at the same SNR and define an applicability rule </a:t>
            </a:r>
            <a:r>
              <a:rPr lang="en-US" sz="2000" dirty="0"/>
              <a:t>between CQI reporting test and FMCS test 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A0103-2E4B-4C80-8FF7-554278F2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8703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946E4-04F5-4D5D-8434-7F568B43B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applicability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4AF16-B7D7-4238-AE05-92D73D77A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applicability for Rel-15 URLLC UE feature:</a:t>
            </a:r>
          </a:p>
          <a:p>
            <a:pPr lvl="1"/>
            <a:r>
              <a:rPr lang="en-GB" sz="1800" dirty="0"/>
              <a:t>The corresponding test applicability rules for the following features needs to be specified:</a:t>
            </a:r>
            <a:endParaRPr lang="en-US" sz="1800" dirty="0"/>
          </a:p>
          <a:p>
            <a:pPr lvl="2"/>
            <a:r>
              <a:rPr lang="en-GB" sz="1600" dirty="0"/>
              <a:t>PDSCH repetition (</a:t>
            </a:r>
            <a:r>
              <a:rPr lang="en-GB" sz="1600" i="1" dirty="0" err="1"/>
              <a:t>pdsch-RepetitionMultiSlots</a:t>
            </a:r>
            <a:r>
              <a:rPr lang="en-GB" sz="1600" dirty="0"/>
              <a:t>)</a:t>
            </a:r>
            <a:endParaRPr lang="en-US" sz="1600" dirty="0"/>
          </a:p>
          <a:p>
            <a:pPr lvl="2"/>
            <a:r>
              <a:rPr lang="en-GB" sz="1600" dirty="0"/>
              <a:t>PDSCH mapping type B (</a:t>
            </a:r>
            <a:r>
              <a:rPr lang="en-GB" sz="1600" i="1" dirty="0" err="1"/>
              <a:t>pdsch-MappingTypeB</a:t>
            </a:r>
            <a:r>
              <a:rPr lang="en-GB" sz="1600" dirty="0"/>
              <a:t>)</a:t>
            </a:r>
            <a:endParaRPr lang="en-US" sz="1600" dirty="0"/>
          </a:p>
          <a:p>
            <a:pPr lvl="2"/>
            <a:r>
              <a:rPr lang="en-GB" sz="1600" dirty="0"/>
              <a:t>PDSCH processing capability 2 (</a:t>
            </a:r>
            <a:r>
              <a:rPr lang="en-GB" sz="1600" i="1" dirty="0"/>
              <a:t>pdsch-ProcessingType2</a:t>
            </a:r>
            <a:r>
              <a:rPr lang="en-GB" sz="1600" dirty="0"/>
              <a:t>)</a:t>
            </a:r>
            <a:endParaRPr lang="en-US" sz="1600" dirty="0"/>
          </a:p>
          <a:p>
            <a:pPr lvl="2"/>
            <a:r>
              <a:rPr lang="en-GB" sz="1600" dirty="0"/>
              <a:t>new 64QAM MCS table for PDSCH (</a:t>
            </a:r>
            <a:r>
              <a:rPr lang="en-GB" sz="1600" i="1" dirty="0"/>
              <a:t>dl-64QAM-MCS-TableAlt</a:t>
            </a:r>
            <a:r>
              <a:rPr lang="en-GB" sz="1600" dirty="0"/>
              <a:t>)</a:t>
            </a:r>
            <a:endParaRPr lang="en-US" sz="1600" dirty="0"/>
          </a:p>
          <a:p>
            <a:pPr lvl="2"/>
            <a:r>
              <a:rPr lang="en-GB" sz="1600" dirty="0"/>
              <a:t>CQI table with target BLER of 10^-5 (</a:t>
            </a:r>
            <a:r>
              <a:rPr lang="en-GB" sz="1600" i="1" dirty="0" err="1"/>
              <a:t>cqi-TableAlt</a:t>
            </a:r>
            <a:r>
              <a:rPr lang="en-GB" sz="1600" dirty="0"/>
              <a:t>)</a:t>
            </a:r>
          </a:p>
          <a:p>
            <a:r>
              <a:rPr lang="en-US" sz="2000" dirty="0"/>
              <a:t>FFS whether </a:t>
            </a:r>
            <a:r>
              <a:rPr lang="en-GB" sz="2000" dirty="0"/>
              <a:t>UE URLLC requirements for Rel-15 features are release independent from Rel-15</a:t>
            </a:r>
            <a:endParaRPr lang="en-US" sz="2000" dirty="0"/>
          </a:p>
          <a:p>
            <a:r>
              <a:rPr lang="en-US" sz="2000" dirty="0"/>
              <a:t>FFS </a:t>
            </a:r>
            <a:r>
              <a:rPr lang="en-GB" sz="2000" dirty="0"/>
              <a:t>necessity of introduction of RAN4 features and UE applicability for URLLC requirements for Rel-15 features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9B6344-2742-46FE-AC3C-D42D8E109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1638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E88DC-9CBA-4DB0-8751-86EF0FCB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layout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3236DA-8165-4E18-923B-231FF27B5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How to capture URLLC features in specifications and structure for test cases capturing:</a:t>
            </a:r>
            <a:endParaRPr lang="en-US" sz="2000" dirty="0"/>
          </a:p>
          <a:p>
            <a:pPr lvl="1"/>
            <a:r>
              <a:rPr lang="en-GB" sz="1800" dirty="0"/>
              <a:t>Introduce new sections within the existing PDSCH requirements for each separate feature when incorporate URLLC requirements into the specification.</a:t>
            </a:r>
            <a:endParaRPr lang="en-US" sz="1800" dirty="0"/>
          </a:p>
          <a:p>
            <a:pPr lvl="1"/>
            <a:r>
              <a:rPr lang="en-GB" sz="1800" dirty="0"/>
              <a:t>Structure for test cases capturing: Reuse existing Rel-15 </a:t>
            </a:r>
            <a:r>
              <a:rPr lang="en-GB" sz="1800" dirty="0" err="1"/>
              <a:t>eMBB</a:t>
            </a:r>
            <a:r>
              <a:rPr lang="en-GB" sz="1800" dirty="0"/>
              <a:t> test case structure to capture new demodulation requirements from URLLC WI.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36CB99-C6E7-4992-8ADB-96DE1CDF5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9723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5C53D-4A21-4935-8C12-C28BF92D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 work split for UE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60D119B-A92A-47D1-9530-EF04DBB9E1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54541"/>
              </p:ext>
            </p:extLst>
          </p:nvPr>
        </p:nvGraphicFramePr>
        <p:xfrm>
          <a:off x="685800" y="1219200"/>
          <a:ext cx="7848600" cy="3657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3151">
                  <a:extLst>
                    <a:ext uri="{9D8B030D-6E8A-4147-A177-3AD203B41FA5}">
                      <a16:colId xmlns:a16="http://schemas.microsoft.com/office/drawing/2014/main" val="1264981971"/>
                    </a:ext>
                  </a:extLst>
                </a:gridCol>
                <a:gridCol w="1653151">
                  <a:extLst>
                    <a:ext uri="{9D8B030D-6E8A-4147-A177-3AD203B41FA5}">
                      <a16:colId xmlns:a16="http://schemas.microsoft.com/office/drawing/2014/main" val="2412467742"/>
                    </a:ext>
                  </a:extLst>
                </a:gridCol>
                <a:gridCol w="1511642">
                  <a:extLst>
                    <a:ext uri="{9D8B030D-6E8A-4147-A177-3AD203B41FA5}">
                      <a16:colId xmlns:a16="http://schemas.microsoft.com/office/drawing/2014/main" val="3683646069"/>
                    </a:ext>
                  </a:extLst>
                </a:gridCol>
                <a:gridCol w="1515328">
                  <a:extLst>
                    <a:ext uri="{9D8B030D-6E8A-4147-A177-3AD203B41FA5}">
                      <a16:colId xmlns:a16="http://schemas.microsoft.com/office/drawing/2014/main" val="3982356074"/>
                    </a:ext>
                  </a:extLst>
                </a:gridCol>
                <a:gridCol w="1515328">
                  <a:extLst>
                    <a:ext uri="{9D8B030D-6E8A-4147-A177-3AD203B41FA5}">
                      <a16:colId xmlns:a16="http://schemas.microsoft.com/office/drawing/2014/main" val="22667634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Specification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Requirements title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Frequency range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CR work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CR Responsibility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1899599"/>
                  </a:ext>
                </a:extLst>
              </a:tr>
              <a:tr h="0">
                <a:tc rowSpan="13"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UE demodulation and CSI (38.101-4)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Test applicability for all cases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Test applicability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Huawei, </a:t>
                      </a:r>
                      <a:r>
                        <a:rPr lang="en-US" sz="1200" dirty="0" err="1">
                          <a:effectLst/>
                        </a:rPr>
                        <a:t>HiSilicon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25694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FFS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31932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FRC for all cases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FRC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[Intel]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04975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5443918"/>
                  </a:ext>
                </a:extLst>
              </a:tr>
              <a:tr h="611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Requirements for PDSCH with ultra-low BLER target (10</a:t>
                      </a:r>
                      <a:r>
                        <a:rPr lang="en-GB" sz="1200" baseline="30000">
                          <a:effectLst/>
                        </a:rPr>
                        <a:t>-5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Requirements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[Ericsson]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44199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657182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Requirements for PDSCH with aggregation factor configured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Huawei, </a:t>
                      </a:r>
                      <a:r>
                        <a:rPr lang="en-US" sz="1200" dirty="0" err="1">
                          <a:effectLst/>
                        </a:rPr>
                        <a:t>HiSilicon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980416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FFS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45974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 for PDSCH for mapping Type B and processing capability 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[Qualcomm]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70712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 for PDSCH for pre-emption indication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[Ericsson]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476332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FFS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64170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CQI reporting test for table 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Requirements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[Apple]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4253683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FFS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4777224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2A4426-0EC9-40E1-92CC-26B8932FE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9177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High reliability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2000" dirty="0"/>
              <a:t>Background (Agreed parameters from #94e and #94e-Bis)</a:t>
            </a:r>
          </a:p>
          <a:p>
            <a:pPr lvl="1"/>
            <a:r>
              <a:rPr lang="en-US" sz="1800" dirty="0"/>
              <a:t>SCS/CBW: ​</a:t>
            </a:r>
          </a:p>
          <a:p>
            <a:pPr lvl="2"/>
            <a:r>
              <a:rPr lang="en-US" sz="1600" dirty="0"/>
              <a:t>FDD: 15 kHz/10 MHz​</a:t>
            </a:r>
          </a:p>
          <a:p>
            <a:pPr lvl="2"/>
            <a:r>
              <a:rPr lang="en-US" sz="1600" dirty="0"/>
              <a:t>TDD: 30 kHz/40 MHz​</a:t>
            </a:r>
          </a:p>
          <a:p>
            <a:pPr lvl="1"/>
            <a:r>
              <a:rPr lang="en-US" sz="1800" dirty="0"/>
              <a:t>TDD pattern: 7D1S2U, S=6D: 4G: 4U for 30 kHz SCS.​</a:t>
            </a:r>
          </a:p>
          <a:p>
            <a:pPr lvl="1"/>
            <a:r>
              <a:rPr lang="en-US" sz="1800" dirty="0"/>
              <a:t>PDSCH configuration: Mapping type A, symbol length 12, starting symbol 2.​</a:t>
            </a:r>
          </a:p>
          <a:p>
            <a:pPr lvl="1"/>
            <a:r>
              <a:rPr lang="en-GB" sz="1800" dirty="0"/>
              <a:t>PDSCH Aggregation level: </a:t>
            </a:r>
            <a:r>
              <a:rPr lang="en-US" sz="1800" dirty="0"/>
              <a:t>2 for FDD and TDD</a:t>
            </a:r>
          </a:p>
          <a:p>
            <a:pPr lvl="1"/>
            <a:r>
              <a:rPr lang="en-US" sz="1800" dirty="0"/>
              <a:t>Max number of HARQ transmissions: 4​</a:t>
            </a:r>
          </a:p>
          <a:p>
            <a:pPr lvl="1"/>
            <a:r>
              <a:rPr lang="en-US" sz="1800" dirty="0"/>
              <a:t>Antenna configuration: 2x2 and 2x4, ULA low​</a:t>
            </a:r>
          </a:p>
          <a:p>
            <a:pPr lvl="1"/>
            <a:r>
              <a:rPr lang="en-US" sz="1800" dirty="0"/>
              <a:t>Propagation condition: TDLA30-10​</a:t>
            </a:r>
          </a:p>
          <a:p>
            <a:pPr lvl="1"/>
            <a:r>
              <a:rPr lang="en-US" sz="1800" dirty="0"/>
              <a:t>Target BLER: 1%​ (BLER is calculated after all transmission​)</a:t>
            </a:r>
          </a:p>
          <a:p>
            <a:pPr lvl="1"/>
            <a:r>
              <a:rPr lang="en-US" sz="1800" dirty="0"/>
              <a:t>Target Confidence level: 99%​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3660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High reliability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Scheduling for PDSCH: </a:t>
            </a:r>
            <a:endParaRPr lang="en-US" sz="1800" dirty="0"/>
          </a:p>
          <a:p>
            <a:pPr lvl="1"/>
            <a:r>
              <a:rPr lang="en-GB" sz="1600" dirty="0"/>
              <a:t>FDD: No scheduling in slots 0 and 1 (or 19) within 20ms. </a:t>
            </a:r>
            <a:endParaRPr lang="en-US" sz="1600" dirty="0"/>
          </a:p>
          <a:p>
            <a:pPr lvl="1"/>
            <a:r>
              <a:rPr lang="en-US" sz="1600" dirty="0"/>
              <a:t>TDD: </a:t>
            </a:r>
            <a:r>
              <a:rPr lang="en-GB" sz="1600" dirty="0"/>
              <a:t>No scheduling in D slots </a:t>
            </a:r>
            <a:r>
              <a:rPr lang="en-GB" sz="1600" dirty="0" err="1"/>
              <a:t>i</a:t>
            </a:r>
            <a:r>
              <a:rPr lang="en-GB" sz="1600" dirty="0"/>
              <a:t>, where mod(</a:t>
            </a:r>
            <a:r>
              <a:rPr lang="en-GB" sz="1600" dirty="0" err="1"/>
              <a:t>i</a:t>
            </a:r>
            <a:r>
              <a:rPr lang="en-GB" sz="1600" dirty="0"/>
              <a:t>, 10) = 0, and S slots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MCS: </a:t>
            </a:r>
          </a:p>
          <a:p>
            <a:pPr lvl="1"/>
            <a:r>
              <a:rPr lang="en-GB" sz="1600" dirty="0"/>
              <a:t>Option 1: MCS13</a:t>
            </a:r>
          </a:p>
          <a:p>
            <a:pPr lvl="1"/>
            <a:r>
              <a:rPr lang="en-GB" sz="1600" dirty="0"/>
              <a:t>Option 2: MCS16</a:t>
            </a:r>
          </a:p>
          <a:p>
            <a:pPr lvl="1"/>
            <a:r>
              <a:rPr lang="en-GB" sz="1600" dirty="0"/>
              <a:t>Option 3: MCS19</a:t>
            </a:r>
          </a:p>
          <a:p>
            <a:r>
              <a:rPr lang="en-GB" sz="1800" dirty="0"/>
              <a:t>Methodology for MCS selection</a:t>
            </a:r>
          </a:p>
          <a:p>
            <a:pPr lvl="1"/>
            <a:r>
              <a:rPr lang="en-GB" sz="1600" dirty="0"/>
              <a:t>Option 1: Higher or equal to -6 dB for average ideal 4 Rx SNR alignment results.</a:t>
            </a:r>
            <a:endParaRPr lang="en-US" sz="1600" dirty="0"/>
          </a:p>
          <a:p>
            <a:pPr lvl="1"/>
            <a:r>
              <a:rPr lang="en-GB" sz="1600" dirty="0"/>
              <a:t>Option 2: Higher or equal to -3 dB for average ideal 4 Rx SNR alignment results</a:t>
            </a:r>
          </a:p>
          <a:p>
            <a:pPr lvl="1"/>
            <a:r>
              <a:rPr lang="en-GB" sz="1600" dirty="0"/>
              <a:t>Option 3: Higher or equal to -4 dB for final 4 Rx requirement definition (average ideal SNR alignment result + IM)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FR2 requirements for High reliability</a:t>
            </a:r>
          </a:p>
          <a:p>
            <a:pPr lvl="1"/>
            <a:r>
              <a:rPr lang="en-GB" sz="1600" dirty="0"/>
              <a:t>FFS whether to define FR2 requirements</a:t>
            </a:r>
          </a:p>
          <a:p>
            <a:pPr lvl="1"/>
            <a:r>
              <a:rPr lang="en-GB" sz="1600" dirty="0"/>
              <a:t>Interested companies are encouraged to bring more information and analysis for the deployment/usage scenarios 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042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80DB3-CA16-4E78-9BFE-B76FF54DD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mapping Type B and processing capability 2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5D1F43-DD98-4CFD-9DAA-5CA8CFD2D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/>
              <a:t>Background (Agreed parameters from #94e and 94e-bis)</a:t>
            </a:r>
          </a:p>
          <a:p>
            <a:pPr lvl="1"/>
            <a:r>
              <a:rPr lang="en-US" sz="1800" dirty="0"/>
              <a:t>SCS/CBW:</a:t>
            </a:r>
          </a:p>
          <a:p>
            <a:pPr lvl="2"/>
            <a:r>
              <a:rPr lang="en-US" sz="1600" dirty="0"/>
              <a:t>FDD: </a:t>
            </a:r>
            <a:r>
              <a:rPr lang="en-GB" sz="1600" dirty="0"/>
              <a:t>15 </a:t>
            </a:r>
            <a:r>
              <a:rPr lang="en-GB" sz="1600" dirty="0" err="1"/>
              <a:t>KHz</a:t>
            </a:r>
            <a:r>
              <a:rPr lang="en-GB" sz="1600" dirty="0"/>
              <a:t>/10 MHz</a:t>
            </a:r>
            <a:endParaRPr lang="en-US" sz="1600" dirty="0"/>
          </a:p>
          <a:p>
            <a:pPr lvl="2"/>
            <a:r>
              <a:rPr lang="en-US" sz="1600" dirty="0"/>
              <a:t>TDD: </a:t>
            </a:r>
            <a:r>
              <a:rPr lang="en-GB" sz="1600" dirty="0"/>
              <a:t>30 </a:t>
            </a:r>
            <a:r>
              <a:rPr lang="en-GB" sz="1600" dirty="0" err="1"/>
              <a:t>KHz</a:t>
            </a:r>
            <a:r>
              <a:rPr lang="en-GB" sz="1600" dirty="0"/>
              <a:t>/ 40 MHz</a:t>
            </a:r>
            <a:endParaRPr lang="en-GB" sz="1800" dirty="0"/>
          </a:p>
          <a:p>
            <a:pPr lvl="1"/>
            <a:r>
              <a:rPr lang="en-GB" sz="1800" dirty="0"/>
              <a:t>TDD pattern (30KHz SCS)</a:t>
            </a:r>
            <a:r>
              <a:rPr lang="en-US" sz="1800" dirty="0"/>
              <a:t>: </a:t>
            </a:r>
            <a:r>
              <a:rPr lang="en-GB" sz="1800" dirty="0"/>
              <a:t>DDDSU, S=10:2:2 </a:t>
            </a:r>
            <a:endParaRPr lang="en-US" sz="1800" dirty="0"/>
          </a:p>
          <a:p>
            <a:pPr lvl="1"/>
            <a:r>
              <a:rPr lang="en-GB" sz="1800" dirty="0"/>
              <a:t>Slots to be scheduled:</a:t>
            </a:r>
            <a:endParaRPr lang="en-US" sz="1800" dirty="0"/>
          </a:p>
          <a:p>
            <a:pPr lvl="2"/>
            <a:r>
              <a:rPr lang="en-GB" sz="1600" dirty="0"/>
              <a:t>FDD: All DL slots with </a:t>
            </a:r>
            <a:r>
              <a:rPr lang="en-US" sz="1600" dirty="0"/>
              <a:t>K1=0</a:t>
            </a:r>
            <a:endParaRPr lang="en-GB" sz="1600" dirty="0"/>
          </a:p>
          <a:p>
            <a:pPr lvl="2"/>
            <a:r>
              <a:rPr lang="en-GB" sz="1600" dirty="0"/>
              <a:t>TDD: S slots with K1=0</a:t>
            </a:r>
            <a:endParaRPr lang="en-US" sz="1600" dirty="0"/>
          </a:p>
          <a:p>
            <a:pPr lvl="1"/>
            <a:r>
              <a:rPr lang="en-GB" sz="1800" dirty="0"/>
              <a:t>Starting symbol: 2</a:t>
            </a:r>
            <a:endParaRPr lang="en-US" sz="1800" dirty="0"/>
          </a:p>
          <a:p>
            <a:pPr lvl="1"/>
            <a:r>
              <a:rPr lang="en-GB" sz="1800" dirty="0"/>
              <a:t>Symbol length: 2</a:t>
            </a:r>
          </a:p>
          <a:p>
            <a:pPr lvl="1"/>
            <a:r>
              <a:rPr lang="en-GB" sz="1800" dirty="0"/>
              <a:t>Slot aggregation level: 1</a:t>
            </a:r>
          </a:p>
          <a:p>
            <a:pPr lvl="1"/>
            <a:r>
              <a:rPr lang="en-US" sz="1800" dirty="0"/>
              <a:t>Max number of HARQ transmissions: 1</a:t>
            </a:r>
          </a:p>
          <a:p>
            <a:pPr lvl="1"/>
            <a:r>
              <a:rPr lang="en-US" sz="1800" dirty="0"/>
              <a:t>Number of HARQ process for FDD: 2</a:t>
            </a:r>
            <a:endParaRPr lang="ru-RU" sz="1800" dirty="0"/>
          </a:p>
          <a:p>
            <a:pPr lvl="1"/>
            <a:r>
              <a:rPr lang="en-US" sz="1800" dirty="0"/>
              <a:t>Channel model: </a:t>
            </a:r>
            <a:r>
              <a:rPr lang="en-GB" sz="1800" dirty="0"/>
              <a:t>TDLA30-10</a:t>
            </a:r>
            <a:endParaRPr lang="en-US" sz="1800" dirty="0"/>
          </a:p>
          <a:p>
            <a:pPr lvl="1"/>
            <a:r>
              <a:rPr lang="en-US" sz="1800" dirty="0"/>
              <a:t>Antenna configuration: </a:t>
            </a:r>
            <a:r>
              <a:rPr lang="en-GB" sz="1800" dirty="0"/>
              <a:t>2x2 and 2x4, ULA Low.</a:t>
            </a:r>
            <a:endParaRPr lang="en-US" sz="1800" dirty="0"/>
          </a:p>
          <a:p>
            <a:pPr lvl="1"/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F13BAE-3531-446F-8154-65F60302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142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BE428-11E4-4478-AC9D-1C324FC8C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mapping Type B and processing capability 2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3F58C-87B9-465D-BF53-F5763251C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PDSCH symbol length for FDD and TDD: 2os only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metrics: 70% throughput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Number of HARQ process for TDD: </a:t>
            </a:r>
            <a:endParaRPr lang="ru-RU" sz="2000" dirty="0"/>
          </a:p>
          <a:p>
            <a:pPr lvl="1"/>
            <a:r>
              <a:rPr lang="en-GB" sz="1800" dirty="0"/>
              <a:t>Option 1: 2</a:t>
            </a:r>
            <a:endParaRPr lang="ru-RU" sz="1800" dirty="0"/>
          </a:p>
          <a:p>
            <a:pPr lvl="1"/>
            <a:r>
              <a:rPr lang="en-GB" sz="1800" dirty="0"/>
              <a:t>Option 2: 4 processes and PDSCH scheduling with HARQ index 3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MCS: </a:t>
            </a:r>
          </a:p>
          <a:p>
            <a:pPr lvl="1"/>
            <a:r>
              <a:rPr lang="en-US" sz="1800" dirty="0"/>
              <a:t>Option 1: Only MCS 4</a:t>
            </a:r>
          </a:p>
          <a:p>
            <a:pPr lvl="1"/>
            <a:r>
              <a:rPr lang="en-US" sz="1800" dirty="0"/>
              <a:t>Option 2: Only MCS 17</a:t>
            </a:r>
          </a:p>
          <a:p>
            <a:pPr lvl="1"/>
            <a:r>
              <a:rPr lang="en-US" sz="1800" dirty="0"/>
              <a:t>Option 3: MCS 4 and MCS 17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FR2 requirements for PDSCH mapping Type B </a:t>
            </a:r>
          </a:p>
          <a:p>
            <a:pPr lvl="1"/>
            <a:r>
              <a:rPr lang="en-US" sz="1800" dirty="0"/>
              <a:t>Introduce test cases </a:t>
            </a:r>
            <a:r>
              <a:rPr lang="en-US" altLang="zh-CN" sz="1800" dirty="0"/>
              <a:t>for FR2, FFS whether test applicable rules will be introduced.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71066-548B-49BF-8F1F-A5F0CCD3F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7549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D5FA9-D395-4B56-A927-C5CC21A37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3A6EA9-0EBE-48E5-A5E5-A5C96FB63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Background (Agreed parameters from #94e)</a:t>
            </a:r>
          </a:p>
          <a:p>
            <a:pPr lvl="1"/>
            <a:r>
              <a:rPr lang="en-GB" dirty="0"/>
              <a:t>No URLLC PI performance requirements</a:t>
            </a:r>
            <a:endParaRPr lang="en-US" dirty="0"/>
          </a:p>
          <a:p>
            <a:pPr lvl="1"/>
            <a:r>
              <a:rPr lang="en-GB" dirty="0"/>
              <a:t>Time frequency set: 14x1</a:t>
            </a:r>
            <a:endParaRPr lang="en-US" dirty="0"/>
          </a:p>
          <a:p>
            <a:pPr lvl="1"/>
            <a:r>
              <a:rPr lang="en-GB" dirty="0"/>
              <a:t>Number of symbols to be pre-empted: 2</a:t>
            </a:r>
            <a:endParaRPr lang="en-US" dirty="0"/>
          </a:p>
          <a:p>
            <a:pPr lvl="1"/>
            <a:r>
              <a:rPr lang="en-GB" dirty="0"/>
              <a:t>Starting symbol to be pre-empted: 3</a:t>
            </a:r>
            <a:endParaRPr lang="en-US" dirty="0"/>
          </a:p>
          <a:p>
            <a:pPr lvl="1"/>
            <a:r>
              <a:rPr lang="en-GB" dirty="0"/>
              <a:t>Test applicability for </a:t>
            </a:r>
            <a:r>
              <a:rPr lang="en-GB" dirty="0" err="1"/>
              <a:t>eMBB</a:t>
            </a:r>
            <a:r>
              <a:rPr lang="en-GB" dirty="0"/>
              <a:t> UE PI requirements: optional with UE capability signalling</a:t>
            </a:r>
          </a:p>
          <a:p>
            <a:pPr lvl="1"/>
            <a:r>
              <a:rPr lang="en-GB" dirty="0"/>
              <a:t>Antenna Configuration: 2x2 and 2x4, ULA low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E7756-8E18-472B-A74D-5A75030FE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4530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2B7D0-1185-4080-98D5-6CAFCDB8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9C140-C95C-479A-BC86-5A27FCA70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Pre-emption scheduling: </a:t>
            </a:r>
            <a:r>
              <a:rPr lang="en-GB" sz="2000" dirty="0"/>
              <a:t>Fixed scheduling</a:t>
            </a:r>
            <a:endParaRPr lang="en-US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Pre-emption probability</a:t>
            </a:r>
          </a:p>
          <a:p>
            <a:pPr lvl="1"/>
            <a:r>
              <a:rPr lang="en-US" sz="1800" dirty="0"/>
              <a:t>Option 1: 10% </a:t>
            </a:r>
            <a:r>
              <a:rPr lang="en-GB" sz="1800" dirty="0"/>
              <a:t>within 1 radio frame</a:t>
            </a:r>
            <a:endParaRPr lang="en-US" sz="1800" dirty="0"/>
          </a:p>
          <a:p>
            <a:pPr lvl="1"/>
            <a:r>
              <a:rPr lang="en-US" sz="1800" dirty="0"/>
              <a:t>Option 2: 20% </a:t>
            </a:r>
            <a:r>
              <a:rPr lang="en-GB" sz="1800" dirty="0"/>
              <a:t>within 1 radio frame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 err="1"/>
              <a:t>eMBB</a:t>
            </a:r>
            <a:r>
              <a:rPr lang="en-GB" sz="2000" dirty="0"/>
              <a:t> MCS </a:t>
            </a:r>
          </a:p>
          <a:p>
            <a:pPr lvl="1"/>
            <a:r>
              <a:rPr lang="en-GB" sz="1800" dirty="0"/>
              <a:t>Option 1: MCS13 in Table 1</a:t>
            </a:r>
          </a:p>
          <a:p>
            <a:pPr lvl="1"/>
            <a:r>
              <a:rPr lang="en-GB" sz="1800" dirty="0"/>
              <a:t>Option 2: MCS4 in Table 1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metric</a:t>
            </a:r>
          </a:p>
          <a:p>
            <a:pPr lvl="1"/>
            <a:r>
              <a:rPr lang="en-US" sz="1800" dirty="0"/>
              <a:t>Option 1: 70% of max T-put</a:t>
            </a:r>
          </a:p>
          <a:p>
            <a:pPr lvl="1"/>
            <a:r>
              <a:rPr lang="en-US" sz="18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Companies are encouraged to prepare comparison analysis of UE with and without HARQ buffer flushing of pre-empted bits to decide on options above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C0961-23D7-4993-AE0A-DBECEFAB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5536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83D0D-CE11-4630-B2F7-02C520F85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(3)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135A8-3FF9-40D2-A066-85AEB3F9E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Use the following parameters for </a:t>
            </a:r>
            <a:r>
              <a:rPr lang="en-US" sz="2000" dirty="0" err="1"/>
              <a:t>eMBB</a:t>
            </a:r>
            <a:r>
              <a:rPr lang="en-US" sz="2000" dirty="0"/>
              <a:t> PDSCH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07ADE5-FD8C-4BBD-8CE0-8AA3F01E3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B39200-51AA-4054-B027-506DBDFF5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165112"/>
              </p:ext>
            </p:extLst>
          </p:nvPr>
        </p:nvGraphicFramePr>
        <p:xfrm>
          <a:off x="990600" y="1636079"/>
          <a:ext cx="7111320" cy="49472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5960">
                  <a:extLst>
                    <a:ext uri="{9D8B030D-6E8A-4147-A177-3AD203B41FA5}">
                      <a16:colId xmlns:a16="http://schemas.microsoft.com/office/drawing/2014/main" val="3247159972"/>
                    </a:ext>
                  </a:extLst>
                </a:gridCol>
                <a:gridCol w="2145960">
                  <a:extLst>
                    <a:ext uri="{9D8B030D-6E8A-4147-A177-3AD203B41FA5}">
                      <a16:colId xmlns:a16="http://schemas.microsoft.com/office/drawing/2014/main" val="204790089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330491948"/>
                    </a:ext>
                  </a:extLst>
                </a:gridCol>
              </a:tblGrid>
              <a:tr h="126681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Parameter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Value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extLst>
                  <a:ext uri="{0D108BD9-81ED-4DB2-BD59-A6C34878D82A}">
                    <a16:rowId xmlns:a16="http://schemas.microsoft.com/office/drawing/2014/main" val="412094442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Duplex mode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FDD, TDD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617319129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Active DL BWP index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8316769"/>
                  </a:ext>
                </a:extLst>
              </a:tr>
              <a:tr h="126681">
                <a:tc rowSpan="1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PDSCH configuration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Mapping type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 A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9903303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k0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73771182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Starting symbol (S) 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977300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Length (L)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15103274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PDSCH aggregation factor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23662600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PRB bundling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Static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178410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PRB bundling size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412342844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Resource allocation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Type 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93903368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RBG size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Config2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0642447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VRB-to-PRB mapping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Non-interleaved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571715950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VRB-to-PRB mapping interleave</a:t>
                      </a:r>
                      <a:r>
                        <a:rPr lang="en-US" sz="1100" kern="100">
                          <a:effectLst/>
                        </a:rPr>
                        <a:t>r</a:t>
                      </a:r>
                      <a:r>
                        <a:rPr lang="en-GB" sz="1100" kern="100">
                          <a:effectLst/>
                        </a:rPr>
                        <a:t> bundle size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N/A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07309086"/>
                  </a:ext>
                </a:extLst>
              </a:tr>
              <a:tr h="126681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PDSCH DMRS configuration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DMRS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76236274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Number of additional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40801627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Maximum number of OFDM symbols for DL front loaded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70899664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Number of HARQ Processes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4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TDD: 8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39058743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HARQ transmission</a:t>
                      </a: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3598535771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The number of slots between PDSCH and corresponding HARQ-ACK information and TDD pattern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2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TDD: FR1.30-1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01294575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CBW/SCS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10/15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TDD: 40/30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15966654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 allocation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Full bandwidth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346626605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MIMO layer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Rank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8521593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Propagation condition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TDLA30-10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39261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22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C1267-C4DC-4A75-A561-8A379BC3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CQI reporting requirements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D8B22-4BAB-4256-B640-EB6403326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Propagation channel for CQI reporting</a:t>
            </a:r>
          </a:p>
          <a:p>
            <a:pPr lvl="1"/>
            <a:r>
              <a:rPr lang="en-GB" sz="1800" dirty="0"/>
              <a:t>Option 1: AWGN</a:t>
            </a:r>
            <a:endParaRPr lang="en-US" sz="1800" dirty="0"/>
          </a:p>
          <a:p>
            <a:pPr lvl="1"/>
            <a:r>
              <a:rPr lang="en-GB" sz="1800" dirty="0"/>
              <a:t>Option 2: Fading channel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Target BLER in case AWGN conditions will be used</a:t>
            </a:r>
          </a:p>
          <a:p>
            <a:pPr lvl="1"/>
            <a:r>
              <a:rPr lang="en-GB" sz="1800" dirty="0"/>
              <a:t>Option 1: 10^-5</a:t>
            </a:r>
          </a:p>
          <a:p>
            <a:pPr lvl="1"/>
            <a:r>
              <a:rPr lang="en-GB" sz="1800" dirty="0"/>
              <a:t>Option 2: 10^-3</a:t>
            </a:r>
          </a:p>
          <a:p>
            <a:pPr lvl="1"/>
            <a:r>
              <a:rPr lang="en-GB" sz="1800" dirty="0"/>
              <a:t>Option 3: 10^-2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Companies are encouraged to bring analysis whether static CQI/fading CQI test with non-ultra-BLER can serve test purpose </a:t>
            </a:r>
            <a:endParaRPr lang="sv-SE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9EB9D-27C8-4B52-B251-BF714CBC3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48058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7c5c574-4f42-45b3-8a7f-77d8e859d074"/>
    <ds:schemaRef ds:uri="66EEDB98-F073-460B-B9B0-9643F9FE785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21056</TotalTime>
  <Words>1322</Words>
  <Application>Microsoft Office PowerPoint</Application>
  <PresentationFormat>On-screen Show (4:3)</PresentationFormat>
  <Paragraphs>238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Way forward for NR UE URLLC performance requirements</vt:lpstr>
      <vt:lpstr>High reliability (1)</vt:lpstr>
      <vt:lpstr>High reliability (2)</vt:lpstr>
      <vt:lpstr>PDSCH mapping Type B and processing capability 2 (1)</vt:lpstr>
      <vt:lpstr>PDSCH mapping Type B and processing capability 2 (2)</vt:lpstr>
      <vt:lpstr>Pre-emption indication (1)</vt:lpstr>
      <vt:lpstr>Pre-emption indication (2)</vt:lpstr>
      <vt:lpstr>Pre-emption indication (3)</vt:lpstr>
      <vt:lpstr>CQI reporting requirements (1)</vt:lpstr>
      <vt:lpstr>CQI reporting requirements (2)</vt:lpstr>
      <vt:lpstr>Test applicability</vt:lpstr>
      <vt:lpstr>Specification layout</vt:lpstr>
      <vt:lpstr>CR work split for UE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#95-e)</cp:lastModifiedBy>
  <cp:revision>1542</cp:revision>
  <dcterms:created xsi:type="dcterms:W3CDTF">2013-05-13T16:02:00Z</dcterms:created>
  <dcterms:modified xsi:type="dcterms:W3CDTF">2020-06-03T23:12:04Z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2b7ba4fd-3fc9-44f2-a22f-87649a8e6ab0</vt:lpwstr>
  </property>
  <property fmtid="{D5CDD505-2E9C-101B-9397-08002B2CF9AE}" pid="7" name="CTP_TimeStamp">
    <vt:lpwstr>2020-06-03 23:12:04Z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