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00" autoAdjust="0"/>
    <p:restoredTop sz="94660"/>
  </p:normalViewPr>
  <p:slideViewPr>
    <p:cSldViewPr snapToGrid="0">
      <p:cViewPr varScale="1">
        <p:scale>
          <a:sx n="42" d="100"/>
          <a:sy n="42" d="100"/>
        </p:scale>
        <p:origin x="56" y="8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5FBFF055-20E4-4365-919E-39D8BDAFBACD}"/>
    <pc:docChg chg="modSld">
      <pc:chgData name="Kazuyoshi Uesaka" userId="aeaeab76-c689-4b76-9153-89f795eadfdb" providerId="ADAL" clId="{5FBFF055-20E4-4365-919E-39D8BDAFBACD}" dt="2019-05-16T17:54:39.287" v="8" actId="13926"/>
      <pc:docMkLst>
        <pc:docMk/>
      </pc:docMkLst>
      <pc:sldChg chg="modSp">
        <pc:chgData name="Kazuyoshi Uesaka" userId="aeaeab76-c689-4b76-9153-89f795eadfdb" providerId="ADAL" clId="{5FBFF055-20E4-4365-919E-39D8BDAFBACD}" dt="2019-05-16T17:54:39.287" v="8" actId="13926"/>
        <pc:sldMkLst>
          <pc:docMk/>
          <pc:sldMk cId="2605232404" sldId="256"/>
        </pc:sldMkLst>
        <pc:spChg chg="mod">
          <ac:chgData name="Kazuyoshi Uesaka" userId="aeaeab76-c689-4b76-9153-89f795eadfdb" providerId="ADAL" clId="{5FBFF055-20E4-4365-919E-39D8BDAFBACD}" dt="2019-05-16T17:54:39.287" v="8" actId="13926"/>
          <ac:spMkLst>
            <pc:docMk/>
            <pc:sldMk cId="2605232404" sldId="256"/>
            <ac:spMk id="5" creationId="{CC3BA0EC-0930-4ADC-A1D7-557C75B2B3E2}"/>
          </ac:spMkLst>
        </pc:spChg>
      </pc:sldChg>
    </pc:docChg>
  </pc:docChgLst>
  <pc:docChgLst>
    <pc:chgData name="Kazuyoshi Uesaka" userId="aeaeab76-c689-4b76-9153-89f795eadfdb" providerId="ADAL" clId="{FA959B88-E16F-4AC1-B0C8-84A0D9602FAA}"/>
    <pc:docChg chg="modSld">
      <pc:chgData name="Kazuyoshi Uesaka" userId="aeaeab76-c689-4b76-9153-89f795eadfdb" providerId="ADAL" clId="{FA959B88-E16F-4AC1-B0C8-84A0D9602FAA}" dt="2019-05-17T15:44:02.794" v="0" actId="13926"/>
      <pc:docMkLst>
        <pc:docMk/>
      </pc:docMkLst>
      <pc:sldChg chg="modSp">
        <pc:chgData name="Kazuyoshi Uesaka" userId="aeaeab76-c689-4b76-9153-89f795eadfdb" providerId="ADAL" clId="{FA959B88-E16F-4AC1-B0C8-84A0D9602FAA}" dt="2019-05-17T15:44:02.794" v="0" actId="13926"/>
        <pc:sldMkLst>
          <pc:docMk/>
          <pc:sldMk cId="1610720685" sldId="257"/>
        </pc:sldMkLst>
        <pc:spChg chg="mod">
          <ac:chgData name="Kazuyoshi Uesaka" userId="aeaeab76-c689-4b76-9153-89f795eadfdb" providerId="ADAL" clId="{FA959B88-E16F-4AC1-B0C8-84A0D9602FAA}" dt="2019-05-17T15:44:02.794" v="0" actId="13926"/>
          <ac:spMkLst>
            <pc:docMk/>
            <pc:sldMk cId="1610720685" sldId="257"/>
            <ac:spMk id="2" creationId="{7FDDAE7B-86FF-437A-A43A-BBAD724A13CA}"/>
          </ac:spMkLst>
        </pc:spChg>
      </pc:sldChg>
    </pc:docChg>
  </pc:docChgLst>
  <pc:docChgLst>
    <pc:chgData name="Kazuyoshi Uesaka" userId="aeaeab76-c689-4b76-9153-89f795eadfdb" providerId="ADAL" clId="{F238EED0-CC14-46E6-9109-D9D4D8E42EC5}"/>
    <pc:docChg chg="undo custSel modSld">
      <pc:chgData name="Kazuyoshi Uesaka" userId="aeaeab76-c689-4b76-9153-89f795eadfdb" providerId="ADAL" clId="{F238EED0-CC14-46E6-9109-D9D4D8E42EC5}" dt="2019-05-16T18:04:48.493" v="38" actId="6549"/>
      <pc:docMkLst>
        <pc:docMk/>
      </pc:docMkLst>
      <pc:sldChg chg="modSp">
        <pc:chgData name="Kazuyoshi Uesaka" userId="aeaeab76-c689-4b76-9153-89f795eadfdb" providerId="ADAL" clId="{F238EED0-CC14-46E6-9109-D9D4D8E42EC5}" dt="2019-05-16T18:04:48.493" v="38" actId="6549"/>
        <pc:sldMkLst>
          <pc:docMk/>
          <pc:sldMk cId="1610720685" sldId="257"/>
        </pc:sldMkLst>
        <pc:spChg chg="mod">
          <ac:chgData name="Kazuyoshi Uesaka" userId="aeaeab76-c689-4b76-9153-89f795eadfdb" providerId="ADAL" clId="{F238EED0-CC14-46E6-9109-D9D4D8E42EC5}" dt="2019-05-16T18:04:48.493" v="38" actId="6549"/>
          <ac:spMkLst>
            <pc:docMk/>
            <pc:sldMk cId="1610720685" sldId="257"/>
            <ac:spMk id="2" creationId="{7FDDAE7B-86FF-437A-A43A-BBAD724A13C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D4A574-F442-4AC5-AFF8-EA84ED8AF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6B12FF6-FECC-467B-BE0F-5FCF430A1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BCB93A1-6BA6-4CD9-ABE5-C7F722E92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DB3D053-8D41-4F99-9AB6-122B3B0C1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6895D8-0074-4BCA-B2FE-FF697819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46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C62123-3F09-45E3-9FAC-F25E61A83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0174D30-9A58-4BD3-8B26-7E4E80CD6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4DAB3AA-BC6A-4383-9BA3-A10B41E20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6DC774D-F141-428D-B9C7-148C5ED4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CAEBD88-6C8A-4837-B1E4-312A7E1B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8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031548E-4DB2-4EAE-855B-CB2FCD4A1B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1AAD4DC-A86E-493F-8785-E56CB9EB1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E8EAF1A-E760-4BBE-9F95-48B9B46EA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AA0F8F-EAFB-4511-BBA6-03FA4E6A6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36B2024-98EC-4A9C-80B1-C6FD72C09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76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65962A-348A-4852-B3FB-E158E1C64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95C86AF-29B5-47F7-98F8-B03859D7D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219B8F1-8EEF-44CF-80B1-2C7CACE43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847047-8782-49A1-BDBC-65A978C57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2AA1BB-DFC2-4EE1-A7F4-1E9698776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11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EC5E5D-7990-47A1-BC4C-B47CFC2D9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5423B7E-CFF5-4749-881F-EF24C4C81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F4A32F3-2B7A-4A54-BCE5-1E7B32BD8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8B4B7F2-D62D-4B4F-82FF-F1C268D1E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444CCF9-8FB7-4EC7-A399-6520353C3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87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6BB46D-8926-4A2F-A05F-C54668FC2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36E847E-E456-48DF-BD0C-F02D8FC74B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BBE7504-0FCF-45F6-BB8B-DB185A08D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CA67FA7-F2A9-447A-A359-BF21A57A6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D14BA90-928A-48D6-9F45-A74A7931F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C699BE0-5E2A-4BCF-A2F3-124934A37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3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F254D0-127E-4CA0-870A-F94479A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81D9F34-0E89-4275-ACC8-B7DA4707B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AD12CC3-F053-402F-B9C0-F4D2AD281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2FF54285-C9C0-4CFF-8778-E0396D5BEA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06CDB9C-537D-4C01-BE7F-9483C2F470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F609E7E-A476-4B6B-84E0-85B295316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7A7AC7F-3E5C-4752-A4D2-B6FD147F8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7AACCDB-C4F0-43B7-988F-4A3D5FB46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83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5108BF-D17C-4A17-A15D-75EB8975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1EF3A15-12D3-4D8B-A9C1-7E1DA2152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B223692-BB1C-4652-94E0-2C590C9DB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0B912E2-5587-4CA7-91A0-9545A536F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0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E4DE54D-8C0E-43E7-A31E-92ED4A5D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FD553B0-A4C4-47CF-B9C0-A1D4D6FE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E84F6E2-A8A0-49F5-8A06-EE7C05237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6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62348C-D913-4D5C-8394-339D07CBD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AD79E8-9DC7-42D5-B525-35642BE38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74C4F30-3C6A-4236-82BF-D83C019A33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6273363-51F7-4F1D-A4F8-55B9FE4DB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D6312C4-6F3F-495E-B8B0-150386588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FA9E016-C13C-4F80-A117-4A78D4B33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21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EC74BB7-AB8C-465D-87FC-7750C561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826E22D-675D-4D58-8807-CA83F09540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B0C6874-F772-4109-93C7-F7B140ED5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D589E27-C318-4CEE-958B-4E20F2040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CA4DBBC-3F8D-4CBF-BF5C-AC208CDC0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303DB2-E6A5-49D6-8808-76A8EFFB5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90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1E529F5-BD53-432A-872F-BD3042379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E3CDAFB-255B-4969-8C7B-139754EF7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5FC779-81A2-46F0-B7EB-62B3788A05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EE6E0-7293-48D1-9B5A-65C370951848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652B830-9508-47DF-9177-0119F112B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66BBD2-B241-4064-8827-0B92FE308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52111B-B51A-439F-AD4C-44AA642FA3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WF on rough/fine </a:t>
            </a:r>
            <a:r>
              <a:rPr lang="en-US"/>
              <a:t>beam </a:t>
            </a:r>
            <a:r>
              <a:rPr lang="en-US" smtClean="0"/>
              <a:t>assumption,</a:t>
            </a:r>
            <a:r>
              <a:rPr lang="en-GB" smtClean="0"/>
              <a:t> for </a:t>
            </a:r>
            <a:r>
              <a:rPr lang="en-GB" dirty="0"/>
              <a:t>RRM Test cases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D0FE99B-1859-44A1-85A5-DFB5B1D485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 smtClean="0"/>
              <a:t>Anritsu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BFE7C7D-713E-4B10-81EE-3EC2F45F2741}"/>
              </a:ext>
            </a:extLst>
          </p:cNvPr>
          <p:cNvSpPr txBox="1"/>
          <p:nvPr/>
        </p:nvSpPr>
        <p:spPr>
          <a:xfrm>
            <a:off x="443752" y="215153"/>
            <a:ext cx="5244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</a:t>
            </a:r>
            <a:r>
              <a:rPr lang="en-US" sz="2000" dirty="0" smtClean="0"/>
              <a:t>95-e</a:t>
            </a:r>
            <a:endParaRPr lang="en-US" sz="2000" dirty="0"/>
          </a:p>
          <a:p>
            <a:r>
              <a:rPr lang="en-US" sz="2000" dirty="0" smtClean="0"/>
              <a:t>Online, 25 May </a:t>
            </a:r>
            <a:r>
              <a:rPr lang="en-US" sz="2000" dirty="0"/>
              <a:t>– </a:t>
            </a:r>
            <a:r>
              <a:rPr lang="en-US" sz="2000" dirty="0" smtClean="0"/>
              <a:t>05 June, 2020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C3BA0EC-0930-4ADC-A1D7-557C75B2B3E2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R4-2008538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05232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5BEE50A-3241-401A-B1E1-BF744BF75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360" y="1539240"/>
            <a:ext cx="10972800" cy="505967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200" dirty="0" smtClean="0"/>
              <a:t>The </a:t>
            </a:r>
            <a:r>
              <a:rPr lang="en-GB" sz="3200" dirty="0"/>
              <a:t>assumption about UE beam type </a:t>
            </a:r>
            <a:r>
              <a:rPr lang="en-GB" sz="3200" dirty="0" smtClean="0"/>
              <a:t>in RRM test cases was provided in </a:t>
            </a:r>
            <a:r>
              <a:rPr lang="en-GB" sz="3200" dirty="0"/>
              <a:t>R4-1904784</a:t>
            </a:r>
            <a:r>
              <a:rPr lang="en-GB" sz="3200" dirty="0" smtClean="0"/>
              <a:t> </a:t>
            </a:r>
            <a:r>
              <a:rPr lang="en-GB" sz="3200" dirty="0"/>
              <a:t>from Huawei </a:t>
            </a:r>
            <a:r>
              <a:rPr lang="en-GB" sz="3200" dirty="0" smtClean="0"/>
              <a:t>at RAN4#90bis, Apr </a:t>
            </a:r>
            <a:r>
              <a:rPr lang="en-GB" sz="3200" dirty="0"/>
              <a:t>2019</a:t>
            </a:r>
            <a:r>
              <a:rPr lang="en-US" sz="3200" dirty="0" smtClean="0"/>
              <a:t>.</a:t>
            </a:r>
            <a:endParaRPr lang="en-US" sz="3200" dirty="0"/>
          </a:p>
          <a:p>
            <a:pPr lvl="1">
              <a:spcAft>
                <a:spcPts val="600"/>
              </a:spcAft>
            </a:pPr>
            <a:r>
              <a:rPr lang="en-GB" dirty="0" smtClean="0"/>
              <a:t>R4-1904784 was </a:t>
            </a:r>
            <a:r>
              <a:rPr lang="en-GB" dirty="0"/>
              <a:t>approved at RAN4#90bis, </a:t>
            </a:r>
            <a:r>
              <a:rPr lang="en-GB" dirty="0" smtClean="0"/>
              <a:t>and supplemented by </a:t>
            </a:r>
            <a:r>
              <a:rPr lang="en-GB" dirty="0"/>
              <a:t>chairman’s notes information in the meeting report R4-1905301</a:t>
            </a:r>
            <a:endParaRPr lang="en-GB" dirty="0" smtClean="0"/>
          </a:p>
          <a:p>
            <a:pPr lvl="1">
              <a:spcAft>
                <a:spcPts val="600"/>
              </a:spcAft>
            </a:pPr>
            <a:r>
              <a:rPr lang="en-GB" dirty="0" smtClean="0"/>
              <a:t>The FR2 UE beam assumption was not recorded in the 38.133 </a:t>
            </a:r>
            <a:r>
              <a:rPr lang="en-GB" dirty="0" err="1" smtClean="0"/>
              <a:t>A.x</a:t>
            </a:r>
            <a:r>
              <a:rPr lang="en-GB" dirty="0" smtClean="0"/>
              <a:t> RRM test cases 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An </a:t>
            </a:r>
            <a:r>
              <a:rPr lang="en-GB" dirty="0"/>
              <a:t>assumption about UE beam type </a:t>
            </a:r>
            <a:r>
              <a:rPr lang="en-GB" dirty="0" smtClean="0"/>
              <a:t>is required to </a:t>
            </a:r>
            <a:r>
              <a:rPr lang="en-GB" dirty="0"/>
              <a:t>design the test </a:t>
            </a:r>
            <a:r>
              <a:rPr lang="en-GB" dirty="0" smtClean="0"/>
              <a:t>case (and for </a:t>
            </a:r>
            <a:r>
              <a:rPr lang="en-GB" dirty="0"/>
              <a:t>ongoing</a:t>
            </a:r>
            <a:r>
              <a:rPr lang="en-GB" dirty="0" smtClean="0"/>
              <a:t> updates of FR2 test cases to make them implementable by RAN5)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RAN5 needs to know the </a:t>
            </a:r>
            <a:r>
              <a:rPr lang="en-GB" dirty="0"/>
              <a:t>UE beam assumption </a:t>
            </a:r>
            <a:r>
              <a:rPr lang="en-GB" dirty="0" smtClean="0"/>
              <a:t>to analyse the effect of </a:t>
            </a:r>
            <a:r>
              <a:rPr lang="en-GB" dirty="0"/>
              <a:t>uncertainty and </a:t>
            </a:r>
            <a:r>
              <a:rPr lang="en-GB" dirty="0" smtClean="0"/>
              <a:t>derive the final test limits</a:t>
            </a:r>
            <a:r>
              <a:rPr lang="en-US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GB" dirty="0" smtClean="0"/>
              <a:t>Draft 38.133 CR for A.7.3</a:t>
            </a:r>
            <a:r>
              <a:rPr lang="en-GB" dirty="0"/>
              <a:t>, A.7.4, A.7.7 </a:t>
            </a:r>
            <a:r>
              <a:rPr lang="en-GB" dirty="0" smtClean="0"/>
              <a:t>in R4-2005285 which adds </a:t>
            </a:r>
            <a:r>
              <a:rPr lang="en-GB" dirty="0"/>
              <a:t>UE Beam assumption for selected RRM Test </a:t>
            </a:r>
            <a:r>
              <a:rPr lang="en-GB" dirty="0" smtClean="0"/>
              <a:t>cases, was endorsed at </a:t>
            </a:r>
            <a:r>
              <a:rPr lang="en-GB" dirty="0" smtClean="0"/>
              <a:t>RAN4#94-e-Bis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638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 of TS 38.133 Annex A RRM Test cases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5BEE50A-3241-401A-B1E1-BF744BF75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560" y="1825624"/>
            <a:ext cx="10835640" cy="4575175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en-GB" sz="3200" dirty="0" smtClean="0"/>
              <a:t>RAN4#95 status:</a:t>
            </a:r>
            <a:endParaRPr lang="en-US" sz="3200" dirty="0"/>
          </a:p>
          <a:p>
            <a:pPr lvl="1">
              <a:spcAft>
                <a:spcPts val="600"/>
              </a:spcAft>
            </a:pPr>
            <a:r>
              <a:rPr lang="en-GB" dirty="0">
                <a:solidFill>
                  <a:srgbClr val="00B050"/>
                </a:solidFill>
              </a:rPr>
              <a:t>R4-2007176 </a:t>
            </a:r>
            <a:r>
              <a:rPr lang="en-GB" dirty="0">
                <a:solidFill>
                  <a:srgbClr val="00B050"/>
                </a:solidFill>
              </a:rPr>
              <a:t>Table 1 endorsed </a:t>
            </a:r>
            <a:r>
              <a:rPr lang="en-GB" dirty="0">
                <a:solidFill>
                  <a:srgbClr val="00B050"/>
                </a:solidFill>
              </a:rPr>
              <a:t>at </a:t>
            </a:r>
            <a:r>
              <a:rPr lang="en-GB" dirty="0" smtClean="0">
                <a:solidFill>
                  <a:srgbClr val="00B050"/>
                </a:solidFill>
              </a:rPr>
              <a:t>RAN4#95e</a:t>
            </a:r>
            <a:r>
              <a:rPr lang="en-GB" dirty="0">
                <a:solidFill>
                  <a:srgbClr val="00B050"/>
                </a:solidFill>
              </a:rPr>
              <a:t>,</a:t>
            </a:r>
            <a:r>
              <a:rPr lang="en-GB" dirty="0" smtClean="0">
                <a:solidFill>
                  <a:srgbClr val="00B050"/>
                </a:solidFill>
              </a:rPr>
              <a:t> with </a:t>
            </a:r>
            <a:r>
              <a:rPr lang="en-GB" dirty="0" smtClean="0">
                <a:solidFill>
                  <a:srgbClr val="00B050"/>
                </a:solidFill>
              </a:rPr>
              <a:t>latest beam assumptions </a:t>
            </a:r>
          </a:p>
          <a:p>
            <a:pPr lvl="1">
              <a:spcAft>
                <a:spcPts val="600"/>
              </a:spcAft>
            </a:pPr>
            <a:r>
              <a:rPr lang="en-GB" dirty="0" smtClean="0">
                <a:solidFill>
                  <a:srgbClr val="00B050"/>
                </a:solidFill>
              </a:rPr>
              <a:t>R4-2006387 CR </a:t>
            </a:r>
            <a:r>
              <a:rPr lang="en-GB" dirty="0">
                <a:solidFill>
                  <a:srgbClr val="00B050"/>
                </a:solidFill>
              </a:rPr>
              <a:t>for A.5.3, A.5.4, A.5.7 </a:t>
            </a:r>
            <a:r>
              <a:rPr lang="en-GB" dirty="0" smtClean="0">
                <a:solidFill>
                  <a:srgbClr val="00B050"/>
                </a:solidFill>
              </a:rPr>
              <a:t>agreed at RAN4#95e (</a:t>
            </a:r>
            <a:r>
              <a:rPr lang="en-GB" dirty="0">
                <a:solidFill>
                  <a:srgbClr val="00B050"/>
                </a:solidFill>
              </a:rPr>
              <a:t>13 TCs, </a:t>
            </a:r>
            <a:r>
              <a:rPr lang="en-GB" dirty="0" smtClean="0">
                <a:solidFill>
                  <a:srgbClr val="00B050"/>
                </a:solidFill>
              </a:rPr>
              <a:t>Anritsu)</a:t>
            </a:r>
          </a:p>
          <a:p>
            <a:pPr lvl="1">
              <a:spcAft>
                <a:spcPts val="600"/>
              </a:spcAft>
            </a:pPr>
            <a:r>
              <a:rPr lang="en-GB" dirty="0" smtClean="0">
                <a:solidFill>
                  <a:srgbClr val="00B050"/>
                </a:solidFill>
              </a:rPr>
              <a:t>R4-2006389 </a:t>
            </a:r>
            <a:r>
              <a:rPr lang="en-GB" dirty="0">
                <a:solidFill>
                  <a:srgbClr val="00B050"/>
                </a:solidFill>
              </a:rPr>
              <a:t>CR for A.7.3, A.7.4, A.7.7 agreed at RAN4#95e (20 TCs, </a:t>
            </a:r>
            <a:r>
              <a:rPr lang="en-GB" dirty="0" smtClean="0">
                <a:solidFill>
                  <a:srgbClr val="00B050"/>
                </a:solidFill>
              </a:rPr>
              <a:t>Anritsu, update from </a:t>
            </a:r>
            <a:r>
              <a:rPr lang="en-GB" dirty="0">
                <a:solidFill>
                  <a:srgbClr val="00B050"/>
                </a:solidFill>
              </a:rPr>
              <a:t>RAN4#94e </a:t>
            </a:r>
            <a:r>
              <a:rPr lang="en-GB" dirty="0" err="1" smtClean="0">
                <a:solidFill>
                  <a:srgbClr val="00B050"/>
                </a:solidFill>
              </a:rPr>
              <a:t>Bis</a:t>
            </a:r>
            <a:r>
              <a:rPr lang="en-GB" dirty="0">
                <a:solidFill>
                  <a:srgbClr val="00B050"/>
                </a:solidFill>
              </a:rPr>
              <a:t> </a:t>
            </a:r>
            <a:r>
              <a:rPr lang="en-GB" dirty="0" smtClean="0">
                <a:solidFill>
                  <a:srgbClr val="00B050"/>
                </a:solidFill>
              </a:rPr>
              <a:t>version to align with R4-2007176, and remove </a:t>
            </a:r>
            <a:r>
              <a:rPr lang="en-GB" dirty="0">
                <a:solidFill>
                  <a:srgbClr val="00B050"/>
                </a:solidFill>
              </a:rPr>
              <a:t>FFS</a:t>
            </a:r>
            <a:r>
              <a:rPr lang="en-GB" dirty="0" smtClean="0">
                <a:solidFill>
                  <a:srgbClr val="00B050"/>
                </a:solidFill>
              </a:rPr>
              <a:t>)</a:t>
            </a:r>
          </a:p>
          <a:p>
            <a:pPr>
              <a:spcAft>
                <a:spcPts val="600"/>
              </a:spcAft>
            </a:pPr>
            <a:r>
              <a:rPr lang="en-GB" sz="3200" dirty="0" smtClean="0"/>
              <a:t>To be provided at RAN4#96, aligning </a:t>
            </a:r>
            <a:r>
              <a:rPr lang="en-GB" sz="3200" dirty="0"/>
              <a:t>with </a:t>
            </a:r>
            <a:r>
              <a:rPr lang="en-GB" sz="3200" dirty="0" smtClean="0"/>
              <a:t>slides 4 to 9:</a:t>
            </a:r>
            <a:endParaRPr lang="en-US" sz="3200" dirty="0"/>
          </a:p>
          <a:p>
            <a:pPr lvl="1">
              <a:spcAft>
                <a:spcPts val="600"/>
              </a:spcAft>
            </a:pPr>
            <a:r>
              <a:rPr lang="en-GB" dirty="0"/>
              <a:t>CR for A.5.5 (29 TCs, </a:t>
            </a:r>
            <a:r>
              <a:rPr lang="en-GB" dirty="0" smtClean="0"/>
              <a:t>Anritsu)</a:t>
            </a:r>
          </a:p>
          <a:p>
            <a:pPr lvl="1">
              <a:spcAft>
                <a:spcPts val="600"/>
              </a:spcAft>
            </a:pPr>
            <a:r>
              <a:rPr lang="en-GB" dirty="0"/>
              <a:t>CR for A.7.5 (25 TCs, </a:t>
            </a:r>
            <a:r>
              <a:rPr lang="en-GB" dirty="0" smtClean="0"/>
              <a:t>Samsung)</a:t>
            </a:r>
            <a:endParaRPr lang="en-GB" dirty="0"/>
          </a:p>
          <a:p>
            <a:pPr lvl="1">
              <a:spcAft>
                <a:spcPts val="600"/>
              </a:spcAft>
            </a:pPr>
            <a:r>
              <a:rPr lang="en-GB" dirty="0"/>
              <a:t>CR for A.5.6 (16 TCs, </a:t>
            </a:r>
            <a:r>
              <a:rPr lang="en-GB" dirty="0" smtClean="0"/>
              <a:t>Huawei)</a:t>
            </a:r>
          </a:p>
          <a:p>
            <a:pPr lvl="1">
              <a:spcAft>
                <a:spcPts val="600"/>
              </a:spcAft>
            </a:pPr>
            <a:r>
              <a:rPr lang="en-GB" dirty="0"/>
              <a:t>CR for A.7.1, A.7.6 (18 TCs, </a:t>
            </a:r>
            <a:r>
              <a:rPr lang="en-GB" dirty="0" smtClean="0"/>
              <a:t>Ericsson)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8630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" y="365125"/>
            <a:ext cx="10896600" cy="1325563"/>
          </a:xfrm>
        </p:spPr>
        <p:txBody>
          <a:bodyPr/>
          <a:lstStyle/>
          <a:p>
            <a:r>
              <a:rPr lang="en-US" dirty="0" smtClean="0"/>
              <a:t>Beam assumptions per type of test case, 1 of 6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8335014"/>
              </p:ext>
            </p:extLst>
          </p:nvPr>
        </p:nvGraphicFramePr>
        <p:xfrm>
          <a:off x="1173480" y="1508759"/>
          <a:ext cx="9921239" cy="4093465"/>
        </p:xfrm>
        <a:graphic>
          <a:graphicData uri="http://schemas.openxmlformats.org/drawingml/2006/table">
            <a:tbl>
              <a:tblPr firstRow="1" firstCol="1" bandRow="1"/>
              <a:tblGrid>
                <a:gridCol w="1259524"/>
                <a:gridCol w="5544180"/>
                <a:gridCol w="1516831"/>
                <a:gridCol w="1600704"/>
              </a:tblGrid>
              <a:tr h="4724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case group number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purpose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Rough/fine beam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Note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cell search and L1 measurement period 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cell search and L1 measurement period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3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Timing accuracy and adjustment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4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Timing accuracy and adjustment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5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TA accuracy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6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TA accuracy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7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SSB RLM for PSCell IS and OOS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9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SSB RLM for PCell IS and OOS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10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Random access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11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SSB based Intra-frequency RSRP accuracy for FR1 and FR2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L3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928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" y="365125"/>
            <a:ext cx="10896600" cy="1325563"/>
          </a:xfrm>
        </p:spPr>
        <p:txBody>
          <a:bodyPr/>
          <a:lstStyle/>
          <a:p>
            <a:r>
              <a:rPr lang="en-US" dirty="0" smtClean="0"/>
              <a:t>Beam assumptions per type of test case, 2 of 6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898416"/>
              </p:ext>
            </p:extLst>
          </p:nvPr>
        </p:nvGraphicFramePr>
        <p:xfrm>
          <a:off x="1173480" y="1508759"/>
          <a:ext cx="9921239" cy="4429437"/>
        </p:xfrm>
        <a:graphic>
          <a:graphicData uri="http://schemas.openxmlformats.org/drawingml/2006/table">
            <a:tbl>
              <a:tblPr firstRow="1" firstCol="1" bandRow="1"/>
              <a:tblGrid>
                <a:gridCol w="1259524"/>
                <a:gridCol w="5544180"/>
                <a:gridCol w="1516831"/>
                <a:gridCol w="1600704"/>
              </a:tblGrid>
              <a:tr h="4419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case group number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purpose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Rough/fine beam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Note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SCell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activation/deactivation delay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13A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CSI RLM for 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PSCell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13B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CSI RLM for PCell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14A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interruptions due to DRX transition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7039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14B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interruptions due to deactivated 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SCell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operations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 assumption for the interrupted cell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 assumption for the target </a:t>
                      </a:r>
                      <a:r>
                        <a:rPr lang="en-US" sz="1400" b="0" dirty="0" err="1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SCell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if it is </a:t>
                      </a:r>
                      <a:r>
                        <a:rPr lang="en-US" sz="1400" b="0" dirty="0" err="1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interband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with the </a:t>
                      </a:r>
                      <a:r>
                        <a:rPr lang="en-US" sz="1400" b="0" dirty="0" err="1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PSCell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EN-DC SFTD measurement delay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N/A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17A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Serving NR PSCell and target E-UTRA inter-frequency measurement with LTE PCell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17B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NR Pcell with target inter-RAT E-UTRA measurement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18A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NR inter-frequency measurement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62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18B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NR inter-frequency measurement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9117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" y="365125"/>
            <a:ext cx="10896600" cy="1325563"/>
          </a:xfrm>
        </p:spPr>
        <p:txBody>
          <a:bodyPr/>
          <a:lstStyle/>
          <a:p>
            <a:r>
              <a:rPr lang="en-US" dirty="0" smtClean="0"/>
              <a:t>Beam assumptions per type of test case, 3 of 6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5899798"/>
              </p:ext>
            </p:extLst>
          </p:nvPr>
        </p:nvGraphicFramePr>
        <p:xfrm>
          <a:off x="1173480" y="1508759"/>
          <a:ext cx="9921239" cy="5320438"/>
        </p:xfrm>
        <a:graphic>
          <a:graphicData uri="http://schemas.openxmlformats.org/drawingml/2006/table">
            <a:tbl>
              <a:tblPr firstRow="1" firstCol="1" bandRow="1"/>
              <a:tblGrid>
                <a:gridCol w="1259524"/>
                <a:gridCol w="4912676"/>
                <a:gridCol w="1859280"/>
                <a:gridCol w="1889759"/>
              </a:tblGrid>
              <a:tr h="440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case group number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purpose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Rough/fine beam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Note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9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19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SSB Inter-frequency RSRP accuracy for FR1 and FR2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9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20A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interruptions at UL carrier RRC reconfiguration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9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20B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EN-DC interruptions due to active BWP switching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19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20C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EN-DC interruptions due to measurement on deactivated SCell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 assumption for the interrupted cell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 assumption for the target SCell if it is interband with the PSCell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59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21A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interruptions at SCell addition/release/activation/deactivation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 assumption for the interrupted cell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9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21B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interruptions at UL carrier RRC reconfiguration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9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21C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interruptions due to Active BWP switching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19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21D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 interruptions due to measurement on deactivated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SCell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 assumption for the interrupted cell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 assumption for the target SCell if it is interband with the PSCell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19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EN-DC/SA SSB RLM scheduling restriction and impact on mobility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Need ensure that the control channel performance is good enough.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8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26A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NR-NR Handovers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055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" y="365125"/>
            <a:ext cx="10896600" cy="1325563"/>
          </a:xfrm>
        </p:spPr>
        <p:txBody>
          <a:bodyPr/>
          <a:lstStyle/>
          <a:p>
            <a:r>
              <a:rPr lang="en-US" dirty="0" smtClean="0"/>
              <a:t>Beam assumptions per type of test case, 4 of 6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5358357"/>
              </p:ext>
            </p:extLst>
          </p:nvPr>
        </p:nvGraphicFramePr>
        <p:xfrm>
          <a:off x="1173480" y="1508759"/>
          <a:ext cx="9921239" cy="4389836"/>
        </p:xfrm>
        <a:graphic>
          <a:graphicData uri="http://schemas.openxmlformats.org/drawingml/2006/table">
            <a:tbl>
              <a:tblPr firstRow="1" firstCol="1" bandRow="1"/>
              <a:tblGrid>
                <a:gridCol w="1259524"/>
                <a:gridCol w="5544180"/>
                <a:gridCol w="1516831"/>
                <a:gridCol w="1600704"/>
              </a:tblGrid>
              <a:tr h="4419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case group number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purpose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Rough/fine beam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Note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26B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NR handovers to other RATs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27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RRC Re-establishment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28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RRC Release with redirection to NR/E-UTRAN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29A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Beam management: L1-RSRP reporting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7039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29B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Beam management: Beam failure detection and link recovery procedure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EN-DC SFTD measurement accuracy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N/A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31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Intra-freq RSRQ accuracy for FR1 and FR2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32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Inter-freq RSRQ accuracy for FR1 and FR2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34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BWP switching interruptions on E-UTRA serving cells in EN-DC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62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35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BWP switching delay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095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" y="365125"/>
            <a:ext cx="10896600" cy="1325563"/>
          </a:xfrm>
        </p:spPr>
        <p:txBody>
          <a:bodyPr/>
          <a:lstStyle/>
          <a:p>
            <a:r>
              <a:rPr lang="en-US" dirty="0" smtClean="0"/>
              <a:t>Beam assumptions per type of test case, 5 of 6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325052"/>
              </p:ext>
            </p:extLst>
          </p:nvPr>
        </p:nvGraphicFramePr>
        <p:xfrm>
          <a:off x="1173480" y="1508759"/>
          <a:ext cx="9921239" cy="5097427"/>
        </p:xfrm>
        <a:graphic>
          <a:graphicData uri="http://schemas.openxmlformats.org/drawingml/2006/table">
            <a:tbl>
              <a:tblPr firstRow="1" firstCol="1" bandRow="1"/>
              <a:tblGrid>
                <a:gridCol w="1259524"/>
                <a:gridCol w="5544180"/>
                <a:gridCol w="1516831"/>
                <a:gridCol w="1600704"/>
              </a:tblGrid>
              <a:tr h="4419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case group number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purpose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Rough/fine beam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Note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36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NR PSCell addition and release in EN-DC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37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UL carrier RRC reconfiguration delay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38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 RRC_Idle/inactive cell reselection NR to NR (FR1)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39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EN-DC/SA beam failure detection and recovery and scheduling restriction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Need ensure that the control channel performance is good enough.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2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SA/EN-DC SS-SINR measurement accuracies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42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TCI switch delay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May need fine beam depending on which channel to be switched to.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43A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 NR inter-RAT E-UTRAN RSRP measurement accuracy test cases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43B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 NR inter-RAT E-UTRAN RSRQ measurement accuracy test cases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43C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 NR inter-RAT E-UTRAN SINR measurement accuracy test cases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N/A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6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46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E-UTRAN cell reselection to NR target cell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FFS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Think further whether FR2 test cases will be introduced or not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372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71E216-0135-4046-87B7-C7941F365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" y="365125"/>
            <a:ext cx="10896600" cy="1325563"/>
          </a:xfrm>
        </p:spPr>
        <p:txBody>
          <a:bodyPr/>
          <a:lstStyle/>
          <a:p>
            <a:r>
              <a:rPr lang="en-US" dirty="0" smtClean="0"/>
              <a:t>Beam assumptions per type of test case, 6 of 6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6909861"/>
              </p:ext>
            </p:extLst>
          </p:nvPr>
        </p:nvGraphicFramePr>
        <p:xfrm>
          <a:off x="1173480" y="1508759"/>
          <a:ext cx="9921239" cy="1390823"/>
        </p:xfrm>
        <a:graphic>
          <a:graphicData uri="http://schemas.openxmlformats.org/drawingml/2006/table">
            <a:tbl>
              <a:tblPr firstRow="1" firstCol="1" bandRow="1"/>
              <a:tblGrid>
                <a:gridCol w="1259524"/>
                <a:gridCol w="5544180"/>
                <a:gridCol w="1516831"/>
                <a:gridCol w="1600704"/>
              </a:tblGrid>
              <a:tr h="36474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case group number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Test purpose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Rough/fine beam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Note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44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E-UTRAN inter-RAT NR handover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6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49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E-UTRAN inter-RAT NR measurement accuracy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Rough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173479" y="3301276"/>
            <a:ext cx="99212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ed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text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: changes from R4-1901179 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(noted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RAN4#90) to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R4-1904784 (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approved, RAN4#90bis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)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Blue text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: merge of chairman’s notes decisions in 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RAN4#90bis meeting 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report </a:t>
            </a:r>
            <a:r>
              <a:rPr 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R4-1905301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</a:rPr>
              <a:t>Green highlight</a:t>
            </a: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 indicates agreements</a:t>
            </a:r>
            <a:endParaRPr lang="en-GB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308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7882</TotalTime>
  <Words>966</Words>
  <Application>Microsoft Office PowerPoint</Application>
  <PresentationFormat>Widescreen</PresentationFormat>
  <Paragraphs>263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SimSun</vt:lpstr>
      <vt:lpstr>Arial</vt:lpstr>
      <vt:lpstr>Calibri</vt:lpstr>
      <vt:lpstr>Calibri Light</vt:lpstr>
      <vt:lpstr>Times New Roman</vt:lpstr>
      <vt:lpstr>Office Theme</vt:lpstr>
      <vt:lpstr>WF on rough/fine beam assumption, for RRM Test cases</vt:lpstr>
      <vt:lpstr>Background</vt:lpstr>
      <vt:lpstr>Update of TS 38.133 Annex A RRM Test cases</vt:lpstr>
      <vt:lpstr>Beam assumptions per type of test case, 1 of 6</vt:lpstr>
      <vt:lpstr>Beam assumptions per type of test case, 2 of 6</vt:lpstr>
      <vt:lpstr>Beam assumptions per type of test case, 3 of 6</vt:lpstr>
      <vt:lpstr>Beam assumptions per type of test case, 4 of 6</vt:lpstr>
      <vt:lpstr>Beam assumptions per type of test case, 5 of 6</vt:lpstr>
      <vt:lpstr>Beam assumptions per type of test case, 6 of 6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RRM RMC for 2AoA test setup</dc:title>
  <dc:creator>Kazuyoshi Uesaka</dc:creator>
  <cp:lastModifiedBy>Rose, Ian</cp:lastModifiedBy>
  <cp:revision>60</cp:revision>
  <dcterms:created xsi:type="dcterms:W3CDTF">2019-05-15T03:35:43Z</dcterms:created>
  <dcterms:modified xsi:type="dcterms:W3CDTF">2020-06-03T13:45:49Z</dcterms:modified>
</cp:coreProperties>
</file>