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1"/>
  </p:sldMasterIdLst>
  <p:notesMasterIdLst>
    <p:notesMasterId r:id="rId19"/>
  </p:notesMasterIdLst>
  <p:handoutMasterIdLst>
    <p:handoutMasterId r:id="rId20"/>
  </p:handoutMasterIdLst>
  <p:sldIdLst>
    <p:sldId id="934" r:id="rId2"/>
    <p:sldId id="928" r:id="rId3"/>
    <p:sldId id="935" r:id="rId4"/>
    <p:sldId id="962" r:id="rId5"/>
    <p:sldId id="929" r:id="rId6"/>
    <p:sldId id="938" r:id="rId7"/>
    <p:sldId id="956" r:id="rId8"/>
    <p:sldId id="441" r:id="rId9"/>
    <p:sldId id="940" r:id="rId10"/>
    <p:sldId id="951" r:id="rId11"/>
    <p:sldId id="941" r:id="rId12"/>
    <p:sldId id="952" r:id="rId13"/>
    <p:sldId id="931" r:id="rId14"/>
    <p:sldId id="957" r:id="rId15"/>
    <p:sldId id="958" r:id="rId16"/>
    <p:sldId id="955" r:id="rId17"/>
    <p:sldId id="939" r:id="rId18"/>
  </p:sldIdLst>
  <p:sldSz cx="9144000" cy="6858000" type="screen4x3"/>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72AF2F"/>
    <a:srgbClr val="B1D254"/>
    <a:srgbClr val="FFCC00"/>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6500" autoAdjust="0"/>
    <p:restoredTop sz="99649" autoAdjust="0"/>
  </p:normalViewPr>
  <p:slideViewPr>
    <p:cSldViewPr snapToGrid="0">
      <p:cViewPr varScale="1">
        <p:scale>
          <a:sx n="67" d="100"/>
          <a:sy n="67" d="100"/>
        </p:scale>
        <p:origin x="1600"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1181100" y="695325"/>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8</a:t>
            </a:fld>
            <a:endParaRPr lang="en-US"/>
          </a:p>
        </p:txBody>
      </p:sp>
    </p:spTree>
    <p:extLst>
      <p:ext uri="{BB962C8B-B14F-4D97-AF65-F5344CB8AC3E}">
        <p14:creationId xmlns:p14="http://schemas.microsoft.com/office/powerpoint/2010/main" val="1221476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fi-FI"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372334"/>
            <a:ext cx="8229600"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1" y="717055"/>
            <a:ext cx="8227649" cy="402167"/>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35984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endParaRPr lang="fi-FI"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descr="3GPP_TM_RD.jpg"/>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169988" y="5009389"/>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45326" y="6455537"/>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 id="2147484568" r:id="rId14"/>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support.goto.com/webinar/help/how-do-i-contact-gotowebinar-customer-support-g2w090151"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nam03.safelinks.protection.outlook.com/?url=https://www.3gpp.org/ftp/3guInternal/3GPP_ultimate_templates/Template_3GPP_CR.docx&amp;data=02|01|steven.chen@futurewei.com|559a5d54d0504c703cc708d79e7a642a|0fee8ff2a3b240189c753a1d5591fedc|1|1|637152120831269926&amp;sdata=9Am40cGifCiUUl%2Bdx1GIld0NjLWVqZrbBy8cbcF/TTA%3D&amp;reserved=0" TargetMode="External"/><Relationship Id="rId2" Type="http://schemas.openxmlformats.org/officeDocument/2006/relationships/hyperlink" Target="https://www.3gpp.org/specifications/84-change-requests"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mailto:3GPP_TSG_RAN_WG4@LIST.ETSI.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dirty="0"/>
              <a:t>RAN4#95-e E-meeting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p:txBody>
          <a:bodyPr/>
          <a:lstStyle/>
          <a:p>
            <a:r>
              <a:rPr lang="en-US" dirty="0"/>
              <a:t>RAN4 Chair: Steven Chen</a:t>
            </a:r>
          </a:p>
          <a:p>
            <a:r>
              <a:rPr lang="en-US" dirty="0"/>
              <a:t>Vice Chairs: Haijie Qiu, Andrey Chervyakov </a:t>
            </a:r>
          </a:p>
        </p:txBody>
      </p:sp>
      <p:sp>
        <p:nvSpPr>
          <p:cNvPr id="2" name="TextBox 1">
            <a:extLst>
              <a:ext uri="{FF2B5EF4-FFF2-40B4-BE49-F238E27FC236}">
                <a16:creationId xmlns:a16="http://schemas.microsoft.com/office/drawing/2014/main" id="{E4CE5DCD-72B3-468A-A585-E6721DD18679}"/>
              </a:ext>
            </a:extLst>
          </p:cNvPr>
          <p:cNvSpPr txBox="1"/>
          <p:nvPr/>
        </p:nvSpPr>
        <p:spPr>
          <a:xfrm>
            <a:off x="738187" y="628650"/>
            <a:ext cx="7958138" cy="1200329"/>
          </a:xfrm>
          <a:prstGeom prst="rect">
            <a:avLst/>
          </a:prstGeom>
          <a:noFill/>
        </p:spPr>
        <p:txBody>
          <a:bodyPr wrap="square" rtlCol="0">
            <a:spAutoFit/>
          </a:bodyPr>
          <a:lstStyle/>
          <a:p>
            <a:r>
              <a:rPr lang="en-US" sz="1600" b="1" dirty="0"/>
              <a:t>3GPP TSG-RAN WG4 Meeting #95-e		R4-2008290</a:t>
            </a:r>
            <a:endParaRPr lang="en-US" sz="1600" dirty="0"/>
          </a:p>
          <a:p>
            <a:r>
              <a:rPr lang="en-US" sz="1600" b="1" dirty="0"/>
              <a:t>Electronic Meeting, 25 May – 5 June, 2020</a:t>
            </a:r>
          </a:p>
          <a:p>
            <a:r>
              <a:rPr lang="en-US" sz="1600" b="1" dirty="0"/>
              <a:t>Agenda Item:</a:t>
            </a:r>
            <a:r>
              <a:rPr lang="en-US" sz="1600" b="1"/>
              <a:t>	2</a:t>
            </a:r>
            <a:endParaRPr lang="en-US" sz="1600" dirty="0"/>
          </a:p>
          <a:p>
            <a:endParaRPr lang="en-US" dirty="0"/>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Basket WIs Email discussion procedures/timelines (cont.) </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485900"/>
            <a:ext cx="8229600" cy="4525963"/>
          </a:xfrm>
        </p:spPr>
        <p:txBody>
          <a:bodyPr/>
          <a:lstStyle/>
          <a:p>
            <a:pPr lvl="0"/>
            <a:r>
              <a:rPr lang="en-US" sz="1800" dirty="0"/>
              <a:t>Monday May 25: basket WI moderator will provide the updated list of contributions, in which:</a:t>
            </a:r>
          </a:p>
          <a:p>
            <a:pPr lvl="1"/>
            <a:r>
              <a:rPr lang="en-US" sz="1400" dirty="0"/>
              <a:t>those that were not flagged will be considered “agreeable”</a:t>
            </a:r>
          </a:p>
          <a:p>
            <a:pPr lvl="1"/>
            <a:r>
              <a:rPr lang="en-US" sz="1400" dirty="0"/>
              <a:t>those that were flagged will be revised. The authors are encouraged to share the revisions as soon as possible for further comments.</a:t>
            </a:r>
          </a:p>
          <a:p>
            <a:pPr lvl="0"/>
            <a:r>
              <a:rPr lang="en-US" sz="1800" dirty="0"/>
              <a:t>By Thursday 5pm UTC, May 28, all revised tdocs need to be available and final comments be received</a:t>
            </a:r>
          </a:p>
          <a:p>
            <a:pPr lvl="0"/>
            <a:r>
              <a:rPr lang="en-US" sz="1800" dirty="0"/>
              <a:t>By Friday 5pm UTC, May 29, basket WI moderators will provide a summary of the status of those flagged and revised tdocs. This summary should capture the following info:</a:t>
            </a:r>
          </a:p>
          <a:p>
            <a:pPr lvl="1"/>
            <a:r>
              <a:rPr lang="en-US" sz="1400" dirty="0"/>
              <a:t>the reason for flagging</a:t>
            </a:r>
          </a:p>
          <a:p>
            <a:pPr lvl="1"/>
            <a:r>
              <a:rPr lang="en-US" sz="1400" dirty="0"/>
              <a:t>if the revision is available</a:t>
            </a:r>
          </a:p>
          <a:p>
            <a:pPr lvl="1"/>
            <a:r>
              <a:rPr lang="en-US" sz="1400" dirty="0"/>
              <a:t>if the revision is agreeable by addressing received comments).</a:t>
            </a:r>
          </a:p>
          <a:p>
            <a:pPr lvl="0"/>
            <a:r>
              <a:rPr lang="en-US" sz="1800" dirty="0"/>
              <a:t>Based on the summary, session chair will announce decisions by Tuesday 5pm UTC, Jun. 2</a:t>
            </a:r>
          </a:p>
          <a:p>
            <a:pPr lvl="0"/>
            <a:r>
              <a:rPr lang="en-US" sz="1800" dirty="0"/>
              <a:t>Revised WIDs and big CRs need to be available by 5pm UTC, Jun. 9 for email approval.</a:t>
            </a:r>
          </a:p>
          <a:p>
            <a:pPr lvl="0"/>
            <a:endParaRPr lang="en-US" sz="2000" dirty="0"/>
          </a:p>
          <a:p>
            <a:pPr marL="514350" lvl="1" indent="0">
              <a:buNone/>
            </a:pPr>
            <a:endParaRPr lang="en-US" sz="1200" b="1" dirty="0"/>
          </a:p>
          <a:p>
            <a:pPr lvl="1"/>
            <a:endParaRPr lang="en-US" sz="1050" dirty="0"/>
          </a:p>
          <a:p>
            <a:pPr lvl="1"/>
            <a:endParaRPr lang="en-US" sz="1200" dirty="0"/>
          </a:p>
        </p:txBody>
      </p:sp>
    </p:spTree>
    <p:extLst>
      <p:ext uri="{BB962C8B-B14F-4D97-AF65-F5344CB8AC3E}">
        <p14:creationId xmlns:p14="http://schemas.microsoft.com/office/powerpoint/2010/main" val="15972786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Delegates are strongly encouraged to provide comments/concerns asap</a:t>
            </a:r>
          </a:p>
          <a:p>
            <a:pPr lvl="1"/>
            <a:r>
              <a:rPr lang="en-US" dirty="0"/>
              <a:t>Silence within a reasonable timeframe means no objection</a:t>
            </a:r>
          </a:p>
          <a:p>
            <a:r>
              <a:rPr lang="en-US" dirty="0"/>
              <a:t>It is strongly encouraged that each company/delegate consolidate their comments/views and send them out in one email for each email thread</a:t>
            </a:r>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Notes on email discussions</a:t>
            </a:r>
          </a:p>
        </p:txBody>
      </p:sp>
    </p:spTree>
    <p:extLst>
      <p:ext uri="{BB962C8B-B14F-4D97-AF65-F5344CB8AC3E}">
        <p14:creationId xmlns:p14="http://schemas.microsoft.com/office/powerpoint/2010/main" val="37879178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Each email thread needs to use a clear and consistent thread title for easy tracking (the title for each thread is to be announced)</a:t>
            </a:r>
          </a:p>
          <a:p>
            <a:pPr lvl="3"/>
            <a:r>
              <a:rPr lang="en-US" dirty="0"/>
              <a:t>E.g., if not done appropriately, after a while an email thread may become something like:</a:t>
            </a:r>
          </a:p>
          <a:p>
            <a:pPr lvl="4"/>
            <a:r>
              <a:rPr lang="en-US" dirty="0"/>
              <a:t>RE: xxxx</a:t>
            </a:r>
          </a:p>
          <a:p>
            <a:pPr lvl="4"/>
            <a:r>
              <a:rPr lang="en-US" dirty="0"/>
              <a:t>RE: RE: xxxx</a:t>
            </a:r>
          </a:p>
          <a:p>
            <a:pPr lvl="4"/>
            <a:r>
              <a:rPr lang="zh-CN" altLang="en-US" dirty="0"/>
              <a:t>回复</a:t>
            </a:r>
            <a:r>
              <a:rPr lang="en-US" dirty="0"/>
              <a:t>:RE: xxxx</a:t>
            </a:r>
          </a:p>
          <a:p>
            <a:pPr lvl="4"/>
            <a:r>
              <a:rPr lang="en-US" dirty="0"/>
              <a:t>[External] RE: xxxx</a:t>
            </a:r>
          </a:p>
          <a:p>
            <a:pPr lvl="4"/>
            <a:r>
              <a:rPr lang="en-US" dirty="0"/>
              <a:t>Etc.</a:t>
            </a:r>
          </a:p>
          <a:p>
            <a:pPr marL="1828800" lvl="4" indent="0">
              <a:buNone/>
            </a:pPr>
            <a:r>
              <a:rPr lang="en-US" dirty="0"/>
              <a:t>which makes it very hard to track. </a:t>
            </a:r>
            <a:r>
              <a:rPr lang="en-US" dirty="0">
                <a:solidFill>
                  <a:srgbClr val="FF0000"/>
                </a:solidFill>
              </a:rPr>
              <a:t>PLEASE fix it to RE: xxxx! </a:t>
            </a:r>
          </a:p>
          <a:p>
            <a:r>
              <a:rPr lang="en-US" dirty="0"/>
              <a:t>Some instruction how to get “RE:” in Word:</a:t>
            </a:r>
          </a:p>
          <a:p>
            <a:pPr marL="0" indent="0">
              <a:buNone/>
            </a:pPr>
            <a:r>
              <a:rPr lang="en-US" sz="2000" u="sng" dirty="0">
                <a:hlinkClick r:id="rId2"/>
              </a:rPr>
              <a:t>https://www.extendoffice.com/documents/outlook/4495-outlook-reply-subject-prefix.html</a:t>
            </a:r>
            <a:r>
              <a:rPr lang="en-US" sz="2000" dirty="0"/>
              <a:t>  </a:t>
            </a:r>
          </a:p>
          <a:p>
            <a:endParaRPr lang="en-US" dirty="0"/>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Notes on email discussions (cont.)</a:t>
            </a:r>
          </a:p>
        </p:txBody>
      </p:sp>
    </p:spTree>
    <p:extLst>
      <p:ext uri="{BB962C8B-B14F-4D97-AF65-F5344CB8AC3E}">
        <p14:creationId xmlns:p14="http://schemas.microsoft.com/office/powerpoint/2010/main" val="1187553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Notes on email discussions (cont.)</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199" y="1085850"/>
            <a:ext cx="8477251" cy="4525963"/>
          </a:xfrm>
        </p:spPr>
        <p:txBody>
          <a:bodyPr/>
          <a:lstStyle/>
          <a:p>
            <a:r>
              <a:rPr lang="en-US" sz="2000" dirty="0"/>
              <a:t>Please upload your drafts or formal tdocs to the online server. Avoid using email attachment (especially large attachments) for sharing drafts, which may cause email problems. In the Drafts folder, each email discussion thread will have its own sub-folder</a:t>
            </a:r>
          </a:p>
          <a:p>
            <a:pPr lvl="1"/>
            <a:r>
              <a:rPr lang="en-US" sz="1800" dirty="0"/>
              <a:t>Note if delegates experience persistent problems or issues when uploading the drafts, they can email it to Kai-Erik.</a:t>
            </a:r>
          </a:p>
          <a:p>
            <a:r>
              <a:rPr lang="en-GB" sz="2000" dirty="0"/>
              <a:t>Length of file names shall be reduced, e.g.</a:t>
            </a:r>
            <a:endParaRPr lang="en-US" sz="2000" dirty="0"/>
          </a:p>
          <a:p>
            <a:pPr lvl="1"/>
            <a:r>
              <a:rPr lang="en-GB" sz="1800" dirty="0"/>
              <a:t>Old: </a:t>
            </a:r>
            <a:r>
              <a:rPr lang="en-US" sz="1800" dirty="0"/>
              <a:t>/ ftp / tsg_ran / WG4_Radio / TSGR4_95_e / Inbox / Drafts / [95e][227] FS_NR_MIMO_OTA_test\</a:t>
            </a:r>
            <a:r>
              <a:rPr lang="en-US" sz="1800" dirty="0">
                <a:highlight>
                  <a:srgbClr val="FFFF00"/>
                </a:highlight>
              </a:rPr>
              <a:t>Email discussion summary for [95e][227] FS_NR_MIMO_OTA_test 2nd round_QC_RS_KS_CAICT_Samsung_RS_Spirent_KS_QC_RS</a:t>
            </a:r>
            <a:r>
              <a:rPr lang="en-US" sz="1800" dirty="0"/>
              <a:t>.docx</a:t>
            </a:r>
          </a:p>
          <a:p>
            <a:pPr lvl="1"/>
            <a:r>
              <a:rPr lang="en-US" sz="1800" dirty="0"/>
              <a:t>New: / ftp / tsg_ran / WG4_Radio / TSGR4_95_e / Inbox / Drafts / [95e][227] FS_NR_MIMO_OTA_test\</a:t>
            </a:r>
            <a:r>
              <a:rPr lang="en-US" sz="1800" dirty="0">
                <a:highlight>
                  <a:srgbClr val="FFFF00"/>
                </a:highlight>
              </a:rPr>
              <a:t>Summary_227_2nd round_QC_RS_KS_CAICT_SS_RS_Spirent_KS_QC_RS</a:t>
            </a:r>
            <a:r>
              <a:rPr lang="en-US" sz="1800" dirty="0"/>
              <a:t>.docx</a:t>
            </a:r>
          </a:p>
          <a:p>
            <a:pPr lvl="1"/>
            <a:endParaRPr lang="en-US" sz="1400" dirty="0"/>
          </a:p>
          <a:p>
            <a:pPr marL="514350" lvl="1" indent="0">
              <a:buNone/>
            </a:pPr>
            <a:endParaRPr lang="en-US" sz="1800" b="1" dirty="0"/>
          </a:p>
          <a:p>
            <a:pPr lvl="1"/>
            <a:endParaRPr lang="en-US" sz="1400" dirty="0"/>
          </a:p>
          <a:p>
            <a:pPr lvl="1"/>
            <a:endParaRPr lang="en-US" sz="1800" dirty="0"/>
          </a:p>
        </p:txBody>
      </p:sp>
    </p:spTree>
    <p:extLst>
      <p:ext uri="{BB962C8B-B14F-4D97-AF65-F5344CB8AC3E}">
        <p14:creationId xmlns:p14="http://schemas.microsoft.com/office/powerpoint/2010/main" val="12184081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sz="2400" dirty="0"/>
              <a:t>GTW session invites will be sent to delegates registered to the RAN4 </a:t>
            </a:r>
            <a:r>
              <a:rPr lang="en-US" sz="2400"/>
              <a:t>#95-e </a:t>
            </a:r>
            <a:r>
              <a:rPr lang="en-US" sz="2400" dirty="0"/>
              <a:t>meeting only. No invitations for the GTW sessions will be sent to RAN4 reflector.</a:t>
            </a:r>
          </a:p>
          <a:p>
            <a:r>
              <a:rPr lang="en-US" sz="2400" dirty="0"/>
              <a:t>Meeting registration deadline is encouraged to be able to generate the invitee list early. It is set to 22h UTC Friday May 22 for this meeting.</a:t>
            </a:r>
          </a:p>
          <a:p>
            <a:r>
              <a:rPr lang="en-US" sz="2400" dirty="0"/>
              <a:t>Please make sure your name in GoToWebinar is shown as “company name – first name last name” </a:t>
            </a:r>
          </a:p>
          <a:p>
            <a:r>
              <a:rPr lang="en-US" sz="2400" dirty="0"/>
              <a:t>GTW phone dial-in numbers will be provided in the invitation</a:t>
            </a:r>
          </a:p>
          <a:p>
            <a:r>
              <a:rPr lang="en-US" sz="2400" dirty="0"/>
              <a:t>GTW phone customer support number at URL </a:t>
            </a:r>
            <a:r>
              <a:rPr lang="en-US" sz="2400" dirty="0">
                <a:solidFill>
                  <a:srgbClr val="FF0000"/>
                </a:solidFill>
                <a:hlinkClick r:id="rId2"/>
              </a:rPr>
              <a:t>https://support.goto.com/webinar/help/how-do-i-contact-gotowebinar-customer-support-g2w090151</a:t>
            </a:r>
            <a:endParaRPr lang="en-US" sz="2400" dirty="0">
              <a:solidFill>
                <a:srgbClr val="FF0000"/>
              </a:solidFill>
            </a:endParaRPr>
          </a:p>
          <a:p>
            <a:pPr marL="0" indent="0">
              <a:buNone/>
            </a:pPr>
            <a:endParaRPr lang="en-US" sz="2400" dirty="0">
              <a:solidFill>
                <a:srgbClr val="FF0000"/>
              </a:solidFill>
            </a:endParaRPr>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Notes on GoToWebinar sessions</a:t>
            </a:r>
          </a:p>
        </p:txBody>
      </p:sp>
    </p:spTree>
    <p:extLst>
      <p:ext uri="{BB962C8B-B14F-4D97-AF65-F5344CB8AC3E}">
        <p14:creationId xmlns:p14="http://schemas.microsoft.com/office/powerpoint/2010/main" val="11313039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Quiet period: 3am UTC Saturday May 30 – 11pm UTC Sunday May 31 (44 hours)</a:t>
            </a:r>
          </a:p>
          <a:p>
            <a:pPr lvl="1"/>
            <a:r>
              <a:rPr lang="en-US" dirty="0"/>
              <a:t>Delegates are not expected to read or send emails during this period.</a:t>
            </a:r>
          </a:p>
          <a:p>
            <a:pPr lvl="1"/>
            <a:r>
              <a:rPr lang="en-US" dirty="0"/>
              <a:t>Session chair can communicate decisions during this period, but these are expected to be read only after the quiet period ends.</a:t>
            </a:r>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Quiet period for the e-meeting</a:t>
            </a:r>
          </a:p>
        </p:txBody>
      </p:sp>
    </p:spTree>
    <p:extLst>
      <p:ext uri="{BB962C8B-B14F-4D97-AF65-F5344CB8AC3E}">
        <p14:creationId xmlns:p14="http://schemas.microsoft.com/office/powerpoint/2010/main" val="24499884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3546D5-382A-446E-B2B6-90FDEA49F108}"/>
              </a:ext>
            </a:extLst>
          </p:cNvPr>
          <p:cNvSpPr>
            <a:spLocks noGrp="1"/>
          </p:cNvSpPr>
          <p:nvPr>
            <p:ph idx="1"/>
          </p:nvPr>
        </p:nvSpPr>
        <p:spPr/>
        <p:txBody>
          <a:bodyPr/>
          <a:lstStyle/>
          <a:p>
            <a:r>
              <a:rPr lang="en-US" dirty="0"/>
              <a:t>Moderator is a neutral technical competent facilitator of the discussion, provides timely summaries</a:t>
            </a:r>
          </a:p>
          <a:p>
            <a:r>
              <a:rPr lang="en-US" dirty="0"/>
              <a:t>Feedback on moderator performance is expected to be given privately to the Chair</a:t>
            </a:r>
          </a:p>
          <a:p>
            <a:r>
              <a:rPr lang="en-US" dirty="0"/>
              <a:t>Tdoc of a moderator summary is sourced “Moderator (company name)”</a:t>
            </a:r>
          </a:p>
          <a:p>
            <a:pPr marL="0" indent="0">
              <a:buNone/>
            </a:pPr>
            <a:endParaRPr lang="en-US" dirty="0"/>
          </a:p>
          <a:p>
            <a:endParaRPr lang="en-US" dirty="0"/>
          </a:p>
        </p:txBody>
      </p:sp>
      <p:sp>
        <p:nvSpPr>
          <p:cNvPr id="4" name="Title 3">
            <a:extLst>
              <a:ext uri="{FF2B5EF4-FFF2-40B4-BE49-F238E27FC236}">
                <a16:creationId xmlns:a16="http://schemas.microsoft.com/office/drawing/2014/main" id="{A1616A31-6A8E-4027-98F9-CFB26E0BF154}"/>
              </a:ext>
            </a:extLst>
          </p:cNvPr>
          <p:cNvSpPr>
            <a:spLocks noGrp="1"/>
          </p:cNvSpPr>
          <p:nvPr>
            <p:ph type="title"/>
          </p:nvPr>
        </p:nvSpPr>
        <p:spPr/>
        <p:txBody>
          <a:bodyPr/>
          <a:lstStyle/>
          <a:p>
            <a:r>
              <a:rPr lang="en-US" b="1" dirty="0"/>
              <a:t>Role of Moderators</a:t>
            </a:r>
          </a:p>
        </p:txBody>
      </p:sp>
    </p:spTree>
    <p:extLst>
      <p:ext uri="{BB962C8B-B14F-4D97-AF65-F5344CB8AC3E}">
        <p14:creationId xmlns:p14="http://schemas.microsoft.com/office/powerpoint/2010/main" val="12417434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CR guidelines </a:t>
            </a:r>
            <a:br>
              <a:rPr lang="en-US" b="1" dirty="0"/>
            </a:br>
            <a:r>
              <a:rPr lang="en-US" b="1" dirty="0"/>
              <a:t>(applicable to all meetings)</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p:txBody>
          <a:bodyPr/>
          <a:lstStyle/>
          <a:p>
            <a:pPr lvl="0"/>
            <a:r>
              <a:rPr lang="en-US" sz="1600" dirty="0"/>
              <a:t>Encourage to r</a:t>
            </a:r>
            <a:r>
              <a:rPr lang="ru-RU" sz="1600" dirty="0"/>
              <a:t>ead MCC CR guidelines in </a:t>
            </a:r>
            <a:r>
              <a:rPr lang="ru-RU" sz="1600" u="sng" dirty="0">
                <a:hlinkClick r:id="rId2"/>
              </a:rPr>
              <a:t>https://www.3gpp.org/specifications/84-change-requests</a:t>
            </a:r>
            <a:endParaRPr lang="ru-RU" sz="1600" dirty="0"/>
          </a:p>
          <a:p>
            <a:pPr lvl="0"/>
            <a:r>
              <a:rPr lang="ru-RU" sz="1600" dirty="0"/>
              <a:t>CR formatting</a:t>
            </a:r>
          </a:p>
          <a:p>
            <a:pPr lvl="1"/>
            <a:r>
              <a:rPr lang="ru-RU" sz="1600" b="1" dirty="0"/>
              <a:t>Make sure that all fields in the CR coversheet are filled in and filled in correctly</a:t>
            </a:r>
          </a:p>
          <a:p>
            <a:pPr lvl="1"/>
            <a:r>
              <a:rPr lang="ru-RU" sz="1600" dirty="0"/>
              <a:t>Use the latest MCC </a:t>
            </a:r>
            <a:r>
              <a:rPr lang="ru-RU" sz="1600" u="sng" dirty="0">
                <a:hlinkClick r:id="rId3"/>
              </a:rPr>
              <a:t>CR template</a:t>
            </a:r>
            <a:r>
              <a:rPr lang="ru-RU" sz="1600" dirty="0"/>
              <a:t> </a:t>
            </a:r>
          </a:p>
          <a:p>
            <a:pPr lvl="1"/>
            <a:r>
              <a:rPr lang="ru-RU" sz="1600" dirty="0"/>
              <a:t>Encourage to use 3GU pre-filled coversheets which </a:t>
            </a:r>
            <a:r>
              <a:rPr lang="en-US" sz="1600" dirty="0"/>
              <a:t>are </a:t>
            </a:r>
            <a:r>
              <a:rPr lang="ru-RU" sz="1600" dirty="0"/>
              <a:t>available after tdoc reservation </a:t>
            </a:r>
          </a:p>
          <a:p>
            <a:pPr lvl="0"/>
            <a:r>
              <a:rPr lang="ru-RU" sz="1600" dirty="0"/>
              <a:t>CR coversheet errors handling</a:t>
            </a:r>
          </a:p>
          <a:p>
            <a:pPr lvl="1"/>
            <a:r>
              <a:rPr lang="ru-RU" sz="1600" dirty="0"/>
              <a:t>No CR allocation / revision to fix CR coversheet errors will be </a:t>
            </a:r>
            <a:r>
              <a:rPr lang="en-US" sz="1600" dirty="0"/>
              <a:t>allowed </a:t>
            </a:r>
            <a:r>
              <a:rPr lang="ru-RU" sz="1600" dirty="0"/>
              <a:t>after tdoc submission deadline and before the meeting. </a:t>
            </a:r>
          </a:p>
          <a:p>
            <a:pPr lvl="1"/>
            <a:r>
              <a:rPr lang="ru-RU" sz="1600" dirty="0"/>
              <a:t>CRs with coversheet errors need to be corrected during the meeting</a:t>
            </a:r>
            <a:r>
              <a:rPr lang="en-US" sz="1600" dirty="0"/>
              <a:t> (before the CR is agreed / endorsed)</a:t>
            </a:r>
            <a:endParaRPr lang="ru-RU" sz="1600" dirty="0">
              <a:solidFill>
                <a:srgbClr val="00B050"/>
              </a:solidFill>
            </a:endParaRPr>
          </a:p>
          <a:p>
            <a:pPr lvl="1"/>
            <a:r>
              <a:rPr lang="ru-RU" sz="1600" dirty="0"/>
              <a:t>CR revisions allocated during the meeting only</a:t>
            </a:r>
            <a:r>
              <a:rPr lang="en-US" sz="1600" dirty="0"/>
              <a:t> (subject to session chair decision)</a:t>
            </a:r>
          </a:p>
          <a:p>
            <a:pPr marL="0" indent="0">
              <a:buNone/>
            </a:pPr>
            <a:endParaRPr lang="en-US" sz="2400" dirty="0"/>
          </a:p>
          <a:p>
            <a:pPr marL="514350" lvl="1" indent="0">
              <a:buNone/>
            </a:pPr>
            <a:endParaRPr lang="en-US" sz="1200" b="1" dirty="0"/>
          </a:p>
          <a:p>
            <a:pPr lvl="1"/>
            <a:endParaRPr lang="en-US" sz="1050" dirty="0"/>
          </a:p>
          <a:p>
            <a:pPr lvl="1"/>
            <a:endParaRPr lang="en-US" sz="1200" dirty="0"/>
          </a:p>
        </p:txBody>
      </p:sp>
    </p:spTree>
    <p:extLst>
      <p:ext uri="{BB962C8B-B14F-4D97-AF65-F5344CB8AC3E}">
        <p14:creationId xmlns:p14="http://schemas.microsoft.com/office/powerpoint/2010/main" val="38938389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750"/>
            <a:ext cx="6834188" cy="1143000"/>
          </a:xfrm>
        </p:spPr>
        <p:txBody>
          <a:bodyPr/>
          <a:lstStyle/>
          <a:p>
            <a:r>
              <a:rPr lang="en-US" b="1" dirty="0"/>
              <a:t>General Aspects</a:t>
            </a:r>
            <a:r>
              <a:rPr lang="en-US" dirty="0"/>
              <a:t> </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008888"/>
            <a:ext cx="8229600" cy="4819650"/>
          </a:xfrm>
        </p:spPr>
        <p:txBody>
          <a:bodyPr/>
          <a:lstStyle/>
          <a:p>
            <a:pPr>
              <a:spcBef>
                <a:spcPts val="0"/>
              </a:spcBef>
              <a:spcAft>
                <a:spcPts val="300"/>
              </a:spcAft>
            </a:pPr>
            <a:r>
              <a:rPr lang="en-US" sz="1600" dirty="0"/>
              <a:t>The tdoc submission deadline is </a:t>
            </a:r>
            <a:r>
              <a:rPr lang="en-US" sz="1600" dirty="0">
                <a:solidFill>
                  <a:srgbClr val="FF0000"/>
                </a:solidFill>
              </a:rPr>
              <a:t>11:59pm UTC on Friday May 15 2020</a:t>
            </a:r>
          </a:p>
          <a:p>
            <a:pPr>
              <a:spcBef>
                <a:spcPts val="0"/>
              </a:spcBef>
              <a:spcAft>
                <a:spcPts val="300"/>
              </a:spcAft>
            </a:pPr>
            <a:r>
              <a:rPr lang="en-US" sz="1600" dirty="0"/>
              <a:t>The E-meeting will take place during May 25 – Jun. 5.</a:t>
            </a:r>
          </a:p>
          <a:p>
            <a:pPr lvl="1">
              <a:spcBef>
                <a:spcPts val="0"/>
              </a:spcBef>
              <a:spcAft>
                <a:spcPts val="300"/>
              </a:spcAft>
            </a:pPr>
            <a:r>
              <a:rPr lang="en-US" sz="1600" dirty="0"/>
              <a:t>Email discussions consisting of a number of email threads moderated by designated moderators will be the main means</a:t>
            </a:r>
          </a:p>
          <a:p>
            <a:pPr lvl="1">
              <a:spcBef>
                <a:spcPts val="0"/>
              </a:spcBef>
              <a:spcAft>
                <a:spcPts val="300"/>
              </a:spcAft>
            </a:pPr>
            <a:r>
              <a:rPr lang="en-US" sz="1600" dirty="0"/>
              <a:t>GoToWebinar conference calls will be used on May 29, Jun. 1-5 (12:30pm-3pm UTC) if needed to drive progress. Those calls are considered online sessions </a:t>
            </a:r>
            <a:endParaRPr lang="en-US" sz="1600" dirty="0">
              <a:solidFill>
                <a:srgbClr val="00B050"/>
              </a:solidFill>
            </a:endParaRPr>
          </a:p>
          <a:p>
            <a:pPr>
              <a:spcBef>
                <a:spcPts val="0"/>
              </a:spcBef>
              <a:spcAft>
                <a:spcPts val="300"/>
              </a:spcAft>
            </a:pPr>
            <a:r>
              <a:rPr lang="en-US" sz="1600" dirty="0"/>
              <a:t>Email discussions will be carried out on RAN4 email reflector </a:t>
            </a:r>
            <a:r>
              <a:rPr lang="en-US" sz="1600" dirty="0">
                <a:hlinkClick r:id="rId2"/>
              </a:rPr>
              <a:t>3GPP_TSG_RAN_WG4@LIST.ETSI.ORG</a:t>
            </a:r>
            <a:endParaRPr lang="en-US" sz="1600" dirty="0"/>
          </a:p>
          <a:p>
            <a:pPr>
              <a:spcBef>
                <a:spcPts val="0"/>
              </a:spcBef>
              <a:spcAft>
                <a:spcPts val="300"/>
              </a:spcAft>
            </a:pPr>
            <a:r>
              <a:rPr lang="en-US" sz="1600" dirty="0"/>
              <a:t>Please register for RAN4#95-e. Being registered to the meeting is a prerequisite to join the GoToWebinar conference calls</a:t>
            </a:r>
          </a:p>
          <a:p>
            <a:pPr>
              <a:spcBef>
                <a:spcPts val="0"/>
              </a:spcBef>
              <a:spcAft>
                <a:spcPts val="300"/>
              </a:spcAft>
            </a:pPr>
            <a:r>
              <a:rPr lang="en-US" sz="1600" dirty="0"/>
              <a:t>Focus is on R16 core part completion and critical R15 maintenance</a:t>
            </a:r>
          </a:p>
          <a:p>
            <a:pPr lvl="1">
              <a:spcBef>
                <a:spcPts val="0"/>
              </a:spcBef>
              <a:spcAft>
                <a:spcPts val="300"/>
              </a:spcAft>
            </a:pPr>
            <a:r>
              <a:rPr lang="en-US" sz="1600" dirty="0"/>
              <a:t>The work related to RAN1/RAN2 signaling and R16 feature list should be prioritized</a:t>
            </a:r>
          </a:p>
          <a:p>
            <a:pPr>
              <a:spcBef>
                <a:spcPts val="0"/>
              </a:spcBef>
              <a:spcAft>
                <a:spcPts val="300"/>
              </a:spcAft>
            </a:pPr>
            <a:r>
              <a:rPr lang="en-US" sz="1600" dirty="0"/>
              <a:t>This E-meeting shall have full decision power. </a:t>
            </a:r>
            <a:r>
              <a:rPr lang="en-US" sz="1600" dirty="0">
                <a:solidFill>
                  <a:srgbClr val="FF3300"/>
                </a:solidFill>
              </a:rPr>
              <a:t>Note that “Annex I: Special procedures for exceptional situations restricting travel” of the 3GPP Working Procedures has been activated to enable the use of the formal Working Agreement mechanism.</a:t>
            </a:r>
          </a:p>
          <a:p>
            <a:pPr>
              <a:spcBef>
                <a:spcPts val="0"/>
              </a:spcBef>
              <a:spcAft>
                <a:spcPts val="300"/>
              </a:spcAft>
            </a:pPr>
            <a:r>
              <a:rPr lang="en-US" sz="1600" dirty="0"/>
              <a:t>Chair/session chairs announcement on meeting management will be shared on a dedicated email thread</a:t>
            </a:r>
          </a:p>
          <a:p>
            <a:pPr lvl="1">
              <a:spcBef>
                <a:spcPts val="0"/>
              </a:spcBef>
              <a:spcAft>
                <a:spcPts val="300"/>
              </a:spcAft>
            </a:pPr>
            <a:r>
              <a:rPr lang="en-US" altLang="zh-CN" sz="1600" dirty="0"/>
              <a:t>Including tdoc request and assignment, meeting report update, GTW schedule and agenda</a:t>
            </a:r>
          </a:p>
          <a:p>
            <a:pPr lvl="1">
              <a:spcBef>
                <a:spcPts val="0"/>
              </a:spcBef>
              <a:spcAft>
                <a:spcPts val="300"/>
              </a:spcAft>
            </a:pPr>
            <a:r>
              <a:rPr lang="en-US" altLang="zh-CN" sz="1600" dirty="0"/>
              <a:t>[100] for Main session, [200] for RRM session, [300] for BS/Testing/Demod session</a:t>
            </a:r>
            <a:endParaRPr lang="zh-CN" altLang="zh-CN" sz="1600" dirty="0"/>
          </a:p>
          <a:p>
            <a:pPr lvl="1">
              <a:spcBef>
                <a:spcPts val="0"/>
              </a:spcBef>
              <a:spcAft>
                <a:spcPts val="300"/>
              </a:spcAft>
            </a:pPr>
            <a:endParaRPr lang="en-US" sz="1400" b="1" dirty="0"/>
          </a:p>
          <a:p>
            <a:pPr lvl="1">
              <a:spcBef>
                <a:spcPts val="0"/>
              </a:spcBef>
              <a:spcAft>
                <a:spcPts val="300"/>
              </a:spcAft>
            </a:pPr>
            <a:endParaRPr lang="en-US" sz="1600" b="1" dirty="0">
              <a:solidFill>
                <a:srgbClr val="FF0000"/>
              </a:solidFill>
            </a:endParaRPr>
          </a:p>
          <a:p>
            <a:pPr lvl="1">
              <a:spcBef>
                <a:spcPts val="0"/>
              </a:spcBef>
              <a:spcAft>
                <a:spcPts val="300"/>
              </a:spcAft>
            </a:pPr>
            <a:endParaRPr lang="en-US" sz="1600" b="1" dirty="0"/>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84138"/>
            <a:ext cx="6834188" cy="1143000"/>
          </a:xfrm>
        </p:spPr>
        <p:txBody>
          <a:bodyPr/>
          <a:lstStyle/>
          <a:p>
            <a:r>
              <a:rPr lang="en-US" b="1" dirty="0"/>
              <a:t>Tdoc handling</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990600"/>
            <a:ext cx="8229600" cy="4525963"/>
          </a:xfrm>
        </p:spPr>
        <p:txBody>
          <a:bodyPr/>
          <a:lstStyle/>
          <a:p>
            <a:r>
              <a:rPr lang="en-US" sz="2000" dirty="0"/>
              <a:t>CR handling </a:t>
            </a:r>
          </a:p>
          <a:p>
            <a:pPr lvl="1"/>
            <a:r>
              <a:rPr lang="en-US" sz="1800" dirty="0"/>
              <a:t>Maintenance CRs will be allowed with focus on open issues, or essential/critical corrections only</a:t>
            </a:r>
          </a:p>
          <a:p>
            <a:pPr lvl="1"/>
            <a:r>
              <a:rPr lang="en-US" sz="1800" dirty="0"/>
              <a:t>For AIs for editorial CRs, one editorial CR per TS per company.</a:t>
            </a:r>
          </a:p>
          <a:p>
            <a:pPr lvl="1"/>
            <a:r>
              <a:rPr lang="en-US" sz="1800" dirty="0"/>
              <a:t>When bringing the official CRs for the Draft CRs endorsed in bis meeting:</a:t>
            </a:r>
          </a:p>
          <a:p>
            <a:pPr lvl="2"/>
            <a:r>
              <a:rPr lang="en-US" sz="1400" dirty="0"/>
              <a:t>Include information on the endorsed Draft CR in the CR coversheet: “Resubmission of endorsed Draft CR R4-200xxxx”).</a:t>
            </a:r>
          </a:p>
          <a:p>
            <a:pPr lvl="2"/>
            <a:r>
              <a:rPr lang="en-US" sz="1400" dirty="0"/>
              <a:t>In case of additional changes, use track changes with different tracking ID i.e. (“Endorsed RAN4#94-e-bis” and “Additional Changes RAN4#95-e” ) and summarize the changes in coversheet </a:t>
            </a:r>
          </a:p>
          <a:p>
            <a:pPr lvl="1"/>
            <a:r>
              <a:rPr lang="en-US" sz="1800" dirty="0"/>
              <a:t>For R16 WIs, please use your good judgement to submit necessary CRs. CRs to WIs far from completion shall be deferred to future RAN4 meetings</a:t>
            </a:r>
          </a:p>
          <a:p>
            <a:pPr lvl="1"/>
            <a:r>
              <a:rPr lang="en-US" sz="1800" dirty="0"/>
              <a:t>ITU submission requires no TBD or [] in core specification in the June version. Specification rapporteurs please carefully check and bring a CR if needed </a:t>
            </a:r>
            <a:endParaRPr lang="en-US" sz="1400" dirty="0"/>
          </a:p>
          <a:p>
            <a:pPr marL="857250" lvl="2" indent="0">
              <a:buNone/>
            </a:pPr>
            <a:r>
              <a:rPr lang="en-US" sz="1400" dirty="0"/>
              <a:t>TS 36.101, 36.104, 36.106, 36.111, 36.112, 36.113, 36.116, 36.117, 36.124, 36.133</a:t>
            </a:r>
          </a:p>
          <a:p>
            <a:pPr marL="857250" lvl="2" indent="0">
              <a:buNone/>
            </a:pPr>
            <a:r>
              <a:rPr lang="en-US" sz="1400" dirty="0"/>
              <a:t>TS 37.104, 37.105, 37.113, 37.114 </a:t>
            </a:r>
          </a:p>
          <a:p>
            <a:pPr marL="857250" lvl="2" indent="0">
              <a:buNone/>
            </a:pPr>
            <a:r>
              <a:rPr lang="en-US" sz="1400" dirty="0"/>
              <a:t>TS 38.101-1, 38.101-2, 38.101-3, 38.104, 38.113, 38.124, 38.133, 38.174</a:t>
            </a:r>
          </a:p>
          <a:p>
            <a:pPr lvl="1"/>
            <a:r>
              <a:rPr lang="en-US" sz="1800" dirty="0"/>
              <a:t>More instructions on CR (see slide 17 for CR guidelines)</a:t>
            </a:r>
          </a:p>
          <a:p>
            <a:endParaRPr lang="en-US" sz="1800" dirty="0"/>
          </a:p>
        </p:txBody>
      </p:sp>
    </p:spTree>
    <p:extLst>
      <p:ext uri="{BB962C8B-B14F-4D97-AF65-F5344CB8AC3E}">
        <p14:creationId xmlns:p14="http://schemas.microsoft.com/office/powerpoint/2010/main" val="3776196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84138"/>
            <a:ext cx="6834188" cy="1143000"/>
          </a:xfrm>
        </p:spPr>
        <p:txBody>
          <a:bodyPr/>
          <a:lstStyle/>
          <a:p>
            <a:r>
              <a:rPr lang="en-US" b="1" dirty="0"/>
              <a:t>Tdoc handling</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990600"/>
            <a:ext cx="8229600" cy="4525963"/>
          </a:xfrm>
        </p:spPr>
        <p:txBody>
          <a:bodyPr/>
          <a:lstStyle/>
          <a:p>
            <a:r>
              <a:rPr lang="en-US" sz="2000" dirty="0"/>
              <a:t>LS handling</a:t>
            </a:r>
          </a:p>
          <a:p>
            <a:pPr lvl="1"/>
            <a:r>
              <a:rPr lang="en-US" sz="1800" dirty="0"/>
              <a:t>As usual, all the incoming LSs will be noted. But critical/urgent issues raised in the incoming LSs, if not excluded from the agenda, will be treated, including reply LSs</a:t>
            </a:r>
          </a:p>
          <a:p>
            <a:pPr marL="457200" lvl="1" indent="0">
              <a:buNone/>
            </a:pPr>
            <a:endParaRPr lang="en-US" sz="2000" strike="sngStrike" dirty="0">
              <a:solidFill>
                <a:srgbClr val="00B050"/>
              </a:solidFill>
            </a:endParaRPr>
          </a:p>
          <a:p>
            <a:r>
              <a:rPr lang="en-US" sz="2000" dirty="0"/>
              <a:t>WF handling</a:t>
            </a:r>
          </a:p>
          <a:p>
            <a:pPr lvl="1"/>
            <a:r>
              <a:rPr lang="en-US" sz="1800" dirty="0"/>
              <a:t>No WF submission before the start of the e-meeting. </a:t>
            </a:r>
          </a:p>
          <a:p>
            <a:pPr lvl="1"/>
            <a:r>
              <a:rPr lang="en-US" sz="1800" dirty="0"/>
              <a:t>During the meeting session chair will assign WF if needed</a:t>
            </a:r>
          </a:p>
          <a:p>
            <a:pPr lvl="1"/>
            <a:endParaRPr lang="en-US" sz="1800" dirty="0"/>
          </a:p>
          <a:p>
            <a:r>
              <a:rPr lang="en-US" sz="2000" dirty="0"/>
              <a:t>No tdoc revisions after submission, except that: </a:t>
            </a:r>
          </a:p>
          <a:p>
            <a:pPr lvl="1"/>
            <a:r>
              <a:rPr lang="en-US" sz="1800" dirty="0"/>
              <a:t>To correct technical errors</a:t>
            </a:r>
          </a:p>
          <a:p>
            <a:pPr lvl="1"/>
            <a:r>
              <a:rPr lang="en-US" sz="1800" dirty="0"/>
              <a:t>CRs or TPs or LSs</a:t>
            </a:r>
          </a:p>
        </p:txBody>
      </p:sp>
    </p:spTree>
    <p:extLst>
      <p:ext uri="{BB962C8B-B14F-4D97-AF65-F5344CB8AC3E}">
        <p14:creationId xmlns:p14="http://schemas.microsoft.com/office/powerpoint/2010/main" val="22292193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343025"/>
            <a:ext cx="8229600" cy="4792663"/>
          </a:xfrm>
        </p:spPr>
        <p:txBody>
          <a:bodyPr/>
          <a:lstStyle/>
          <a:p>
            <a:r>
              <a:rPr lang="en-US" sz="2000" b="1" dirty="0"/>
              <a:t>Week before the E-meeting (May 18 -22)</a:t>
            </a:r>
          </a:p>
          <a:p>
            <a:pPr lvl="1"/>
            <a:r>
              <a:rPr lang="en-US" sz="1800" dirty="0"/>
              <a:t>Monday (May 18): email discussion moderators will be announced by session chairs (aligned template will be provided and used)</a:t>
            </a:r>
          </a:p>
          <a:p>
            <a:pPr lvl="1"/>
            <a:r>
              <a:rPr lang="en-US" sz="1800" dirty="0"/>
              <a:t>Monday – Friday (May 18-22): moderators prepare summary materials for email discussion </a:t>
            </a:r>
          </a:p>
          <a:p>
            <a:pPr lvl="2"/>
            <a:r>
              <a:rPr lang="en-US" sz="1800" dirty="0"/>
              <a:t>Moderators should identify key open issues, summarize proposals and recommend topics/questions to be handled via email discussions. Moderators are encouraged to provide recommendation on prioritization of discussion and whether any issues should be postponed.</a:t>
            </a:r>
          </a:p>
          <a:p>
            <a:pPr lvl="2"/>
            <a:r>
              <a:rPr lang="en-US" sz="1800" dirty="0"/>
              <a:t>Moderators should provide the summary on the RAN4 reflector by UTC 23:59 PM Thursday May 21</a:t>
            </a:r>
          </a:p>
          <a:p>
            <a:pPr lvl="2"/>
            <a:r>
              <a:rPr lang="en-US" sz="1800" dirty="0"/>
              <a:t>Friday May 22: Companies provide comments on initial summaries</a:t>
            </a:r>
            <a:endParaRPr lang="en-US" sz="2200" dirty="0">
              <a:solidFill>
                <a:srgbClr val="FF0000"/>
              </a:solidFill>
            </a:endParaRPr>
          </a:p>
          <a:p>
            <a:pPr marL="914400" lvl="2" indent="0">
              <a:buNone/>
            </a:pPr>
            <a:endParaRPr lang="en-US" sz="1050" dirty="0"/>
          </a:p>
        </p:txBody>
      </p:sp>
    </p:spTree>
    <p:extLst>
      <p:ext uri="{BB962C8B-B14F-4D97-AF65-F5344CB8AC3E}">
        <p14:creationId xmlns:p14="http://schemas.microsoft.com/office/powerpoint/2010/main" val="2373741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61925" y="1190625"/>
            <a:ext cx="8696325" cy="4912743"/>
          </a:xfrm>
        </p:spPr>
        <p:txBody>
          <a:bodyPr/>
          <a:lstStyle/>
          <a:p>
            <a:pPr marL="342900" lvl="1" indent="-342900">
              <a:buBlip>
                <a:blip r:embed="rId2"/>
              </a:buBlip>
            </a:pPr>
            <a:r>
              <a:rPr lang="en-US" sz="2000" b="1" dirty="0">
                <a:ea typeface="+mn-ea"/>
                <a:cs typeface="+mn-cs"/>
              </a:rPr>
              <a:t>E-meeting (May 25 – Jun. 5) </a:t>
            </a:r>
          </a:p>
          <a:p>
            <a:pPr lvl="1"/>
            <a:r>
              <a:rPr lang="en-US" sz="1800" dirty="0"/>
              <a:t>Stage 0: Session chairs announce the set of email threads (no later than Monday 8am UTC, May 25) </a:t>
            </a:r>
            <a:endParaRPr lang="en-US" sz="1600" strike="sngStrike" dirty="0"/>
          </a:p>
          <a:p>
            <a:pPr lvl="1"/>
            <a:r>
              <a:rPr lang="en-US" sz="1800" dirty="0"/>
              <a:t>Stage 1: Moderators kick off email discussion (Monday  May 25)</a:t>
            </a:r>
          </a:p>
          <a:p>
            <a:pPr lvl="1"/>
            <a:r>
              <a:rPr lang="en-US" sz="1800" dirty="0"/>
              <a:t>Stage 2: Companies provide comments for the 1</a:t>
            </a:r>
            <a:r>
              <a:rPr lang="en-US" sz="1800" baseline="30000" dirty="0"/>
              <a:t>st</a:t>
            </a:r>
            <a:r>
              <a:rPr lang="en-US" sz="1800" dirty="0"/>
              <a:t> round (May 25 – Wednesday 5pm UTC May 27)</a:t>
            </a:r>
          </a:p>
          <a:p>
            <a:pPr lvl="1"/>
            <a:r>
              <a:rPr lang="en-US" sz="1800" dirty="0"/>
              <a:t>Stage 3: Moderators summarize the status and possible proposals, recommending what decisions can be made for 1</a:t>
            </a:r>
            <a:r>
              <a:rPr lang="en-US" sz="1800" baseline="30000" dirty="0"/>
              <a:t>st</a:t>
            </a:r>
            <a:r>
              <a:rPr lang="en-US" sz="1800" dirty="0"/>
              <a:t> round. A formal t</a:t>
            </a:r>
            <a:r>
              <a:rPr lang="en-US" altLang="zh-CN" sz="1800" dirty="0"/>
              <a:t>-</a:t>
            </a:r>
            <a:r>
              <a:rPr lang="en-US" sz="1800" dirty="0"/>
              <a:t>doc will be used (Thursday 5pm UTC, May 28)</a:t>
            </a:r>
          </a:p>
          <a:p>
            <a:pPr lvl="1"/>
            <a:r>
              <a:rPr lang="en-US" sz="1800" dirty="0"/>
              <a:t>Stage 4: After receiving the summary from moderators, session chair may approve documents, make agreements or assign new CRs, WFs, LSs, etc. (no later than Monday 8am UTC, Jun. 1)</a:t>
            </a:r>
          </a:p>
          <a:p>
            <a:pPr lvl="1"/>
            <a:r>
              <a:rPr lang="en-US" sz="1800" dirty="0"/>
              <a:t>Stage 5: Companies provide comments for 2nd round. All commenting/drafting/revising activities need to stop by Thursday </a:t>
            </a:r>
            <a:r>
              <a:rPr lang="en-US" sz="1800" dirty="0">
                <a:solidFill>
                  <a:srgbClr val="FF3300"/>
                </a:solidFill>
              </a:rPr>
              <a:t>1am UTC</a:t>
            </a:r>
            <a:r>
              <a:rPr lang="en-US" sz="1800" dirty="0"/>
              <a:t>, Jun. 4. </a:t>
            </a:r>
          </a:p>
          <a:p>
            <a:pPr lvl="2"/>
            <a:r>
              <a:rPr lang="en-US" sz="1400" dirty="0"/>
              <a:t>Draft WF/LS and revised CRs/TPs shall be shared by Wednesday 1am UTC, Jun. 3. </a:t>
            </a:r>
          </a:p>
          <a:p>
            <a:pPr lvl="2"/>
            <a:r>
              <a:rPr lang="en-US" sz="1400" dirty="0"/>
              <a:t>Formal tdocs of WF/LS/CRs/TPs shall be uploaded to the Inbox (except Cat A CRs) by Thursday 1am UTC, Jun. 4. </a:t>
            </a:r>
          </a:p>
          <a:p>
            <a:pPr lvl="1"/>
            <a:endParaRPr lang="en-US" sz="1800" dirty="0"/>
          </a:p>
        </p:txBody>
      </p:sp>
    </p:spTree>
    <p:extLst>
      <p:ext uri="{BB962C8B-B14F-4D97-AF65-F5344CB8AC3E}">
        <p14:creationId xmlns:p14="http://schemas.microsoft.com/office/powerpoint/2010/main" val="26976391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61925" y="1190625"/>
            <a:ext cx="8696325" cy="4912743"/>
          </a:xfrm>
        </p:spPr>
        <p:txBody>
          <a:bodyPr/>
          <a:lstStyle/>
          <a:p>
            <a:pPr marL="342900" lvl="1" indent="-342900">
              <a:buBlip>
                <a:blip r:embed="rId2"/>
              </a:buBlip>
            </a:pPr>
            <a:r>
              <a:rPr lang="en-US" sz="2000" b="1" dirty="0">
                <a:ea typeface="+mn-ea"/>
                <a:cs typeface="+mn-cs"/>
              </a:rPr>
              <a:t>E-meeting (</a:t>
            </a:r>
            <a:r>
              <a:rPr lang="en-US" sz="2000" b="1" dirty="0"/>
              <a:t>May 25 – Jun. 5</a:t>
            </a:r>
            <a:r>
              <a:rPr lang="en-US" sz="2000" b="1" dirty="0">
                <a:ea typeface="+mn-ea"/>
                <a:cs typeface="+mn-cs"/>
              </a:rPr>
              <a:t>) </a:t>
            </a:r>
          </a:p>
          <a:p>
            <a:pPr lvl="1"/>
            <a:r>
              <a:rPr lang="en-US" sz="1800" dirty="0"/>
              <a:t>Stage 6: Moderators provide 2nd round summary with a formal tdoc by Thursday 5pm UTC, Jun. 4.</a:t>
            </a:r>
          </a:p>
          <a:p>
            <a:pPr lvl="1"/>
            <a:r>
              <a:rPr lang="en-US" sz="1800" dirty="0"/>
              <a:t>Stage 7: Session chairs announce close of sessions (no later than 5pm UTC, Jun. 5). Final decisions will be captured in Chairman meeting report (to be shared after the meeting is closed)</a:t>
            </a:r>
          </a:p>
          <a:p>
            <a:r>
              <a:rPr lang="en-US" sz="2000" b="1" dirty="0"/>
              <a:t>Use of GoToWebinar as part of 2nd round discussion and decision-making</a:t>
            </a:r>
          </a:p>
          <a:p>
            <a:pPr lvl="1"/>
            <a:r>
              <a:rPr lang="en-US" sz="1800" dirty="0"/>
              <a:t>Tentatively scheduled on May 29, Jun. 1-5 (12:30pm-3pm UTC) if needed. To be formally announced about 16 hours before the conference call </a:t>
            </a:r>
            <a:r>
              <a:rPr lang="en-US" altLang="zh-CN" sz="1800" dirty="0"/>
              <a:t>pending session chairs’ arrangement.</a:t>
            </a:r>
            <a:endParaRPr lang="en-US" sz="1800" dirty="0"/>
          </a:p>
          <a:p>
            <a:pPr lvl="1"/>
            <a:r>
              <a:rPr lang="en-US" sz="1800" dirty="0"/>
              <a:t>In GoToWebinar sessions, session chairs will mainly treat WF, LS, or other critical issues. So please share such tdocs before the call</a:t>
            </a:r>
          </a:p>
          <a:p>
            <a:pPr lvl="2"/>
            <a:r>
              <a:rPr lang="en-US" sz="1800" dirty="0"/>
              <a:t>Moderators can recommend to sessions chairs which topics to treat</a:t>
            </a:r>
          </a:p>
          <a:p>
            <a:pPr lvl="2"/>
            <a:r>
              <a:rPr lang="en-US" altLang="zh-CN" sz="1800" dirty="0"/>
              <a:t>Agenda will be shared in advance by session chair</a:t>
            </a:r>
          </a:p>
          <a:p>
            <a:pPr lvl="1"/>
            <a:endParaRPr lang="en-US" sz="1800" dirty="0"/>
          </a:p>
          <a:p>
            <a:endParaRPr lang="en-US" sz="2200" dirty="0"/>
          </a:p>
        </p:txBody>
      </p:sp>
    </p:spTree>
    <p:extLst>
      <p:ext uri="{BB962C8B-B14F-4D97-AF65-F5344CB8AC3E}">
        <p14:creationId xmlns:p14="http://schemas.microsoft.com/office/powerpoint/2010/main" val="16530190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483D11D1-CF70-4C6D-8A90-D0C44AD2585F}"/>
              </a:ext>
            </a:extLst>
          </p:cNvPr>
          <p:cNvSpPr/>
          <p:nvPr/>
        </p:nvSpPr>
        <p:spPr>
          <a:xfrm>
            <a:off x="5778817" y="1261010"/>
            <a:ext cx="3161519" cy="454819"/>
          </a:xfrm>
          <a:prstGeom prst="rect">
            <a:avLst/>
          </a:prstGeom>
          <a:solidFill>
            <a:srgbClr val="124191"/>
          </a:solidFill>
          <a:ln>
            <a:noFill/>
          </a:ln>
          <a:effectLst/>
        </p:spPr>
        <p:txBody>
          <a:bodyPr lIns="54000" tIns="54000" rIns="54000" bIns="54000" anchor="ctr"/>
          <a:lstStyle/>
          <a:p>
            <a:pPr algn="ctr" defTabSz="685783">
              <a:defRPr/>
            </a:pPr>
            <a:r>
              <a:rPr lang="en-GB" sz="900" kern="0" dirty="0">
                <a:solidFill>
                  <a:srgbClr val="FFFFFF"/>
                </a:solidFill>
                <a:ea typeface="Nokia Pure Text Light" panose="020B0403020202020204" pitchFamily="34" charset="0"/>
              </a:rPr>
              <a:t>2</a:t>
            </a:r>
            <a:r>
              <a:rPr lang="en-GB" sz="900" kern="0" baseline="30000" dirty="0">
                <a:solidFill>
                  <a:srgbClr val="FFFFFF"/>
                </a:solidFill>
                <a:ea typeface="Nokia Pure Text Light" panose="020B0403020202020204" pitchFamily="34" charset="0"/>
              </a:rPr>
              <a:t>nd</a:t>
            </a:r>
            <a:r>
              <a:rPr lang="en-GB" sz="900" kern="0" dirty="0">
                <a:solidFill>
                  <a:srgbClr val="FFFFFF"/>
                </a:solidFill>
                <a:ea typeface="Nokia Pure Text Light" panose="020B0403020202020204" pitchFamily="34" charset="0"/>
              </a:rPr>
              <a:t> round </a:t>
            </a:r>
          </a:p>
        </p:txBody>
      </p:sp>
      <p:sp>
        <p:nvSpPr>
          <p:cNvPr id="55" name="Rectangle 54">
            <a:extLst>
              <a:ext uri="{FF2B5EF4-FFF2-40B4-BE49-F238E27FC236}">
                <a16:creationId xmlns:a16="http://schemas.microsoft.com/office/drawing/2014/main" id="{FD4D2066-AC37-4701-B423-28259D3BC851}"/>
              </a:ext>
            </a:extLst>
          </p:cNvPr>
          <p:cNvSpPr/>
          <p:nvPr/>
        </p:nvSpPr>
        <p:spPr>
          <a:xfrm>
            <a:off x="1947040" y="1264583"/>
            <a:ext cx="3150713" cy="454819"/>
          </a:xfrm>
          <a:prstGeom prst="rect">
            <a:avLst/>
          </a:prstGeom>
          <a:solidFill>
            <a:srgbClr val="124191"/>
          </a:solidFill>
          <a:ln>
            <a:noFill/>
          </a:ln>
          <a:effectLst/>
        </p:spPr>
        <p:txBody>
          <a:bodyPr lIns="54000" tIns="54000" rIns="54000" bIns="54000" anchor="ctr"/>
          <a:lstStyle/>
          <a:p>
            <a:pPr algn="ctr" defTabSz="685783">
              <a:defRPr/>
            </a:pPr>
            <a:r>
              <a:rPr lang="en-GB" sz="900" kern="0" dirty="0">
                <a:solidFill>
                  <a:srgbClr val="FFFFFF"/>
                </a:solidFill>
                <a:ea typeface="Nokia Pure Text Light" panose="020B0403020202020204" pitchFamily="34" charset="0"/>
              </a:rPr>
              <a:t>1</a:t>
            </a:r>
            <a:r>
              <a:rPr lang="en-GB" sz="900" kern="0" baseline="30000" dirty="0">
                <a:solidFill>
                  <a:srgbClr val="FFFFFF"/>
                </a:solidFill>
                <a:ea typeface="Nokia Pure Text Light" panose="020B0403020202020204" pitchFamily="34" charset="0"/>
              </a:rPr>
              <a:t>st</a:t>
            </a:r>
            <a:r>
              <a:rPr lang="en-GB" sz="900" kern="0" dirty="0">
                <a:solidFill>
                  <a:srgbClr val="FFFFFF"/>
                </a:solidFill>
                <a:ea typeface="Nokia Pure Text Light" panose="020B0403020202020204" pitchFamily="34" charset="0"/>
              </a:rPr>
              <a:t> round </a:t>
            </a:r>
          </a:p>
        </p:txBody>
      </p:sp>
      <p:sp>
        <p:nvSpPr>
          <p:cNvPr id="68" name="Rectangle 67">
            <a:extLst>
              <a:ext uri="{FF2B5EF4-FFF2-40B4-BE49-F238E27FC236}">
                <a16:creationId xmlns:a16="http://schemas.microsoft.com/office/drawing/2014/main" id="{61214404-3E99-431F-A1D1-0A44E2021497}"/>
              </a:ext>
            </a:extLst>
          </p:cNvPr>
          <p:cNvSpPr/>
          <p:nvPr/>
        </p:nvSpPr>
        <p:spPr>
          <a:xfrm>
            <a:off x="646331" y="1261011"/>
            <a:ext cx="1259559" cy="454819"/>
          </a:xfrm>
          <a:prstGeom prst="rect">
            <a:avLst/>
          </a:prstGeom>
          <a:solidFill>
            <a:srgbClr val="124191"/>
          </a:solidFill>
          <a:ln>
            <a:noFill/>
          </a:ln>
          <a:effectLst/>
        </p:spPr>
        <p:txBody>
          <a:bodyPr lIns="54000" tIns="54000" rIns="54000" bIns="54000" anchor="ctr"/>
          <a:lstStyle/>
          <a:p>
            <a:pPr algn="ctr" defTabSz="685783">
              <a:defRPr/>
            </a:pPr>
            <a:r>
              <a:rPr lang="en-GB" sz="900" kern="0" dirty="0">
                <a:solidFill>
                  <a:srgbClr val="FFFFFF"/>
                </a:solidFill>
                <a:ea typeface="Nokia Pure Text Light" panose="020B0403020202020204" pitchFamily="34" charset="0"/>
              </a:rPr>
              <a:t>Pre-meeting</a:t>
            </a:r>
          </a:p>
        </p:txBody>
      </p:sp>
      <p:cxnSp>
        <p:nvCxnSpPr>
          <p:cNvPr id="146" name="Straight Connector 12">
            <a:extLst>
              <a:ext uri="{FF2B5EF4-FFF2-40B4-BE49-F238E27FC236}">
                <a16:creationId xmlns:a16="http://schemas.microsoft.com/office/drawing/2014/main" id="{E423511A-12F9-4887-B425-E9B4BA75A98F}"/>
              </a:ext>
            </a:extLst>
          </p:cNvPr>
          <p:cNvCxnSpPr>
            <a:cxnSpLocks/>
          </p:cNvCxnSpPr>
          <p:nvPr/>
        </p:nvCxnSpPr>
        <p:spPr bwMode="auto">
          <a:xfrm flipV="1">
            <a:off x="1938821" y="1881761"/>
            <a:ext cx="0" cy="3283028"/>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nvGrpSpPr>
          <p:cNvPr id="5" name="组合 4"/>
          <p:cNvGrpSpPr/>
          <p:nvPr/>
        </p:nvGrpSpPr>
        <p:grpSpPr>
          <a:xfrm>
            <a:off x="1936232" y="1774399"/>
            <a:ext cx="624987" cy="3390390"/>
            <a:chOff x="1786261" y="1644145"/>
            <a:chExt cx="833316" cy="4520520"/>
          </a:xfrm>
        </p:grpSpPr>
        <p:sp>
          <p:nvSpPr>
            <p:cNvPr id="78"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algn="ctr" defTabSz="685783">
                <a:defRPr/>
              </a:pPr>
              <a:r>
                <a:rPr lang="en-GB" sz="750" kern="0" dirty="0">
                  <a:solidFill>
                    <a:srgbClr val="FFFFFF"/>
                  </a:solidFill>
                  <a:ea typeface="Nokia Pure Text Light" panose="020B0403020202020204" pitchFamily="34" charset="0"/>
                </a:rPr>
                <a:t>Mon (5.25</a:t>
              </a:r>
              <a:r>
                <a:rPr lang="en-GB" sz="750" kern="0" baseline="30000" dirty="0">
                  <a:solidFill>
                    <a:srgbClr val="FFFFFF"/>
                  </a:solidFill>
                  <a:ea typeface="Nokia Pure Text Light" panose="020B0403020202020204" pitchFamily="34" charset="0"/>
                </a:rPr>
                <a:t>th</a:t>
              </a:r>
              <a:r>
                <a:rPr lang="en-GB" sz="750" kern="0" dirty="0">
                  <a:solidFill>
                    <a:srgbClr val="FFFFFF"/>
                  </a:solidFill>
                  <a:ea typeface="Nokia Pure Text Light" panose="020B0403020202020204" pitchFamily="34" charset="0"/>
                </a:rPr>
                <a:t>)</a:t>
              </a:r>
            </a:p>
          </p:txBody>
        </p:sp>
        <p:cxnSp>
          <p:nvCxnSpPr>
            <p:cNvPr id="145"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sp>
        <p:nvSpPr>
          <p:cNvPr id="202" name="Rectangle: Rounded Corners 201">
            <a:extLst>
              <a:ext uri="{FF2B5EF4-FFF2-40B4-BE49-F238E27FC236}">
                <a16:creationId xmlns:a16="http://schemas.microsoft.com/office/drawing/2014/main" id="{B6CDA6FF-6740-49E7-B14C-1831ED62E0F8}"/>
              </a:ext>
            </a:extLst>
          </p:cNvPr>
          <p:cNvSpPr/>
          <p:nvPr/>
        </p:nvSpPr>
        <p:spPr>
          <a:xfrm>
            <a:off x="1959693" y="2897125"/>
            <a:ext cx="601527" cy="463943"/>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algn="ctr" defTabSz="514325">
              <a:defRPr/>
            </a:pPr>
            <a:r>
              <a:rPr lang="en-US" sz="750" b="1" kern="0" dirty="0">
                <a:solidFill>
                  <a:srgbClr val="FFFFFF"/>
                </a:solidFill>
                <a:ea typeface="Nokia Pure Text Light" panose="020B0403020202020204" pitchFamily="34" charset="0"/>
              </a:rPr>
              <a:t>Meeting starts</a:t>
            </a:r>
          </a:p>
          <a:p>
            <a:pPr algn="ctr" defTabSz="514325">
              <a:defRPr/>
            </a:pPr>
            <a:r>
              <a:rPr lang="en-US" sz="750" b="1" kern="0" dirty="0">
                <a:solidFill>
                  <a:srgbClr val="FFFFFF"/>
                </a:solidFill>
                <a:ea typeface="Nokia Pure Text Light" panose="020B0403020202020204" pitchFamily="34" charset="0"/>
              </a:rPr>
              <a:t>8:00 am</a:t>
            </a:r>
          </a:p>
        </p:txBody>
      </p:sp>
      <p:grpSp>
        <p:nvGrpSpPr>
          <p:cNvPr id="119" name="组合 118"/>
          <p:cNvGrpSpPr/>
          <p:nvPr/>
        </p:nvGrpSpPr>
        <p:grpSpPr>
          <a:xfrm>
            <a:off x="2569010" y="1774399"/>
            <a:ext cx="624987" cy="3390390"/>
            <a:chOff x="1786261" y="1644145"/>
            <a:chExt cx="833316" cy="4520520"/>
          </a:xfrm>
        </p:grpSpPr>
        <p:sp>
          <p:nvSpPr>
            <p:cNvPr id="120"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algn="ctr" defTabSz="685783">
                <a:defRPr/>
              </a:pPr>
              <a:r>
                <a:rPr lang="en-GB" sz="750" kern="0" dirty="0">
                  <a:solidFill>
                    <a:srgbClr val="FFFFFF"/>
                  </a:solidFill>
                  <a:ea typeface="Nokia Pure Text Light" panose="020B0403020202020204" pitchFamily="34" charset="0"/>
                </a:rPr>
                <a:t>Tue (5.26</a:t>
              </a:r>
              <a:r>
                <a:rPr lang="en-GB" sz="750" kern="0" baseline="30000" dirty="0">
                  <a:solidFill>
                    <a:srgbClr val="FFFFFF"/>
                  </a:solidFill>
                  <a:ea typeface="Nokia Pure Text Light" panose="020B0403020202020204" pitchFamily="34" charset="0"/>
                </a:rPr>
                <a:t>th</a:t>
              </a:r>
              <a:r>
                <a:rPr lang="en-GB" sz="750" kern="0" dirty="0">
                  <a:solidFill>
                    <a:srgbClr val="FFFFFF"/>
                  </a:solidFill>
                  <a:ea typeface="Nokia Pure Text Light" panose="020B0403020202020204" pitchFamily="34" charset="0"/>
                </a:rPr>
                <a:t>)</a:t>
              </a:r>
            </a:p>
          </p:txBody>
        </p:sp>
        <p:cxnSp>
          <p:nvCxnSpPr>
            <p:cNvPr id="124"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25" name="组合 124"/>
          <p:cNvGrpSpPr/>
          <p:nvPr/>
        </p:nvGrpSpPr>
        <p:grpSpPr>
          <a:xfrm>
            <a:off x="3204803" y="1772978"/>
            <a:ext cx="624987" cy="3390390"/>
            <a:chOff x="1786261" y="1644145"/>
            <a:chExt cx="833316" cy="4520520"/>
          </a:xfrm>
        </p:grpSpPr>
        <p:sp>
          <p:nvSpPr>
            <p:cNvPr id="127"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algn="ctr" defTabSz="685783">
                <a:defRPr/>
              </a:pPr>
              <a:r>
                <a:rPr lang="en-GB" altLang="zh-CN" sz="750" kern="0" dirty="0">
                  <a:solidFill>
                    <a:srgbClr val="FFFFFF"/>
                  </a:solidFill>
                  <a:ea typeface="Nokia Pure Text Light" panose="020B0403020202020204" pitchFamily="34" charset="0"/>
                </a:rPr>
                <a:t>Wed (5.27</a:t>
              </a:r>
              <a:r>
                <a:rPr lang="en-GB" altLang="zh-CN" sz="750" kern="0" baseline="30000" dirty="0">
                  <a:solidFill>
                    <a:srgbClr val="FFFFFF"/>
                  </a:solidFill>
                  <a:ea typeface="Nokia Pure Text Light" panose="020B0403020202020204" pitchFamily="34" charset="0"/>
                </a:rPr>
                <a:t>th</a:t>
              </a:r>
              <a:r>
                <a:rPr lang="en-GB" altLang="zh-CN" sz="750" kern="0" dirty="0">
                  <a:solidFill>
                    <a:srgbClr val="FFFFFF"/>
                  </a:solidFill>
                  <a:ea typeface="Nokia Pure Text Light" panose="020B0403020202020204" pitchFamily="34" charset="0"/>
                </a:rPr>
                <a:t>)</a:t>
              </a:r>
            </a:p>
          </p:txBody>
        </p:sp>
        <p:cxnSp>
          <p:nvCxnSpPr>
            <p:cNvPr id="128"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29" name="组合 128"/>
          <p:cNvGrpSpPr/>
          <p:nvPr/>
        </p:nvGrpSpPr>
        <p:grpSpPr>
          <a:xfrm>
            <a:off x="3843733" y="1772978"/>
            <a:ext cx="624987" cy="3390390"/>
            <a:chOff x="1786261" y="1644145"/>
            <a:chExt cx="833316" cy="4520520"/>
          </a:xfrm>
        </p:grpSpPr>
        <p:sp>
          <p:nvSpPr>
            <p:cNvPr id="131"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algn="ctr" defTabSz="685783">
                <a:defRPr/>
              </a:pPr>
              <a:r>
                <a:rPr lang="en-GB" altLang="zh-CN" sz="750" kern="0" dirty="0">
                  <a:solidFill>
                    <a:srgbClr val="FFFFFF"/>
                  </a:solidFill>
                  <a:ea typeface="Nokia Pure Text Light" panose="020B0403020202020204" pitchFamily="34" charset="0"/>
                </a:rPr>
                <a:t>Thu (5.28</a:t>
              </a:r>
              <a:r>
                <a:rPr lang="en-GB" altLang="zh-CN" sz="750" kern="0" baseline="30000" dirty="0">
                  <a:solidFill>
                    <a:srgbClr val="FFFFFF"/>
                  </a:solidFill>
                  <a:ea typeface="Nokia Pure Text Light" panose="020B0403020202020204" pitchFamily="34" charset="0"/>
                </a:rPr>
                <a:t>th</a:t>
              </a:r>
              <a:r>
                <a:rPr lang="en-GB" altLang="zh-CN" sz="750" kern="0" dirty="0">
                  <a:solidFill>
                    <a:srgbClr val="FFFFFF"/>
                  </a:solidFill>
                  <a:ea typeface="Nokia Pure Text Light" panose="020B0403020202020204" pitchFamily="34" charset="0"/>
                </a:rPr>
                <a:t>)</a:t>
              </a:r>
            </a:p>
          </p:txBody>
        </p:sp>
        <p:cxnSp>
          <p:nvCxnSpPr>
            <p:cNvPr id="135"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36" name="组合 135"/>
          <p:cNvGrpSpPr/>
          <p:nvPr/>
        </p:nvGrpSpPr>
        <p:grpSpPr>
          <a:xfrm>
            <a:off x="4472765" y="1774399"/>
            <a:ext cx="624987" cy="3390390"/>
            <a:chOff x="1786261" y="1644145"/>
            <a:chExt cx="833316" cy="4520520"/>
          </a:xfrm>
        </p:grpSpPr>
        <p:sp>
          <p:nvSpPr>
            <p:cNvPr id="163"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algn="ctr" defTabSz="685783">
                <a:defRPr/>
              </a:pPr>
              <a:r>
                <a:rPr lang="en-GB" sz="750" kern="0" dirty="0">
                  <a:solidFill>
                    <a:srgbClr val="FFFFFF"/>
                  </a:solidFill>
                  <a:ea typeface="Nokia Pure Text Light" panose="020B0403020202020204" pitchFamily="34" charset="0"/>
                </a:rPr>
                <a:t>Fri (5.29</a:t>
              </a:r>
              <a:r>
                <a:rPr lang="en-GB" sz="750" kern="0" baseline="30000" dirty="0">
                  <a:solidFill>
                    <a:srgbClr val="FFFFFF"/>
                  </a:solidFill>
                  <a:ea typeface="Nokia Pure Text Light" panose="020B0403020202020204" pitchFamily="34" charset="0"/>
                </a:rPr>
                <a:t>th</a:t>
              </a:r>
              <a:r>
                <a:rPr lang="en-GB" sz="750" kern="0" dirty="0">
                  <a:solidFill>
                    <a:srgbClr val="FFFFFF"/>
                  </a:solidFill>
                  <a:ea typeface="Nokia Pure Text Light" panose="020B0403020202020204" pitchFamily="34" charset="0"/>
                </a:rPr>
                <a:t>)</a:t>
              </a:r>
            </a:p>
          </p:txBody>
        </p:sp>
        <p:cxnSp>
          <p:nvCxnSpPr>
            <p:cNvPr id="164"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sp>
        <p:nvSpPr>
          <p:cNvPr id="165" name="Rectangle 54">
            <a:extLst>
              <a:ext uri="{FF2B5EF4-FFF2-40B4-BE49-F238E27FC236}">
                <a16:creationId xmlns:a16="http://schemas.microsoft.com/office/drawing/2014/main" id="{FD4D2066-AC37-4701-B423-28259D3BC851}"/>
              </a:ext>
            </a:extLst>
          </p:cNvPr>
          <p:cNvSpPr/>
          <p:nvPr/>
        </p:nvSpPr>
        <p:spPr>
          <a:xfrm>
            <a:off x="5133634" y="1261011"/>
            <a:ext cx="631998" cy="454819"/>
          </a:xfrm>
          <a:prstGeom prst="rect">
            <a:avLst/>
          </a:prstGeom>
          <a:solidFill>
            <a:schemeClr val="bg1">
              <a:lumMod val="65000"/>
            </a:schemeClr>
          </a:solidFill>
          <a:ln>
            <a:noFill/>
          </a:ln>
          <a:effectLst/>
        </p:spPr>
        <p:txBody>
          <a:bodyPr lIns="54000" tIns="54000" rIns="54000" bIns="54000" anchor="ctr"/>
          <a:lstStyle/>
          <a:p>
            <a:pPr algn="ctr" defTabSz="685783">
              <a:defRPr/>
            </a:pPr>
            <a:r>
              <a:rPr lang="en-GB" sz="900" kern="0" dirty="0">
                <a:solidFill>
                  <a:srgbClr val="FFFFFF"/>
                </a:solidFill>
                <a:ea typeface="Nokia Pure Text Light" panose="020B0403020202020204" pitchFamily="34" charset="0"/>
              </a:rPr>
              <a:t>Quite Period</a:t>
            </a:r>
          </a:p>
        </p:txBody>
      </p:sp>
      <p:cxnSp>
        <p:nvCxnSpPr>
          <p:cNvPr id="166" name="Straight Connector 12">
            <a:extLst>
              <a:ext uri="{FF2B5EF4-FFF2-40B4-BE49-F238E27FC236}">
                <a16:creationId xmlns:a16="http://schemas.microsoft.com/office/drawing/2014/main" id="{E423511A-12F9-4887-B425-E9B4BA75A98F}"/>
              </a:ext>
            </a:extLst>
          </p:cNvPr>
          <p:cNvCxnSpPr>
            <a:cxnSpLocks/>
          </p:cNvCxnSpPr>
          <p:nvPr/>
        </p:nvCxnSpPr>
        <p:spPr bwMode="auto">
          <a:xfrm flipV="1">
            <a:off x="5781405" y="1888678"/>
            <a:ext cx="0" cy="3283028"/>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nvGrpSpPr>
          <p:cNvPr id="167" name="组合 166"/>
          <p:cNvGrpSpPr/>
          <p:nvPr/>
        </p:nvGrpSpPr>
        <p:grpSpPr>
          <a:xfrm>
            <a:off x="5778817" y="1781316"/>
            <a:ext cx="624987" cy="3390390"/>
            <a:chOff x="1786261" y="1644145"/>
            <a:chExt cx="833316" cy="4520520"/>
          </a:xfrm>
        </p:grpSpPr>
        <p:sp>
          <p:nvSpPr>
            <p:cNvPr id="175"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algn="ctr" defTabSz="685783">
                <a:defRPr/>
              </a:pPr>
              <a:r>
                <a:rPr lang="en-GB" sz="750" kern="0" dirty="0">
                  <a:solidFill>
                    <a:srgbClr val="FFFFFF"/>
                  </a:solidFill>
                  <a:ea typeface="Nokia Pure Text Light" panose="020B0403020202020204" pitchFamily="34" charset="0"/>
                </a:rPr>
                <a:t>Mon (6.1</a:t>
              </a:r>
              <a:r>
                <a:rPr lang="en-GB" sz="750" kern="0" baseline="30000" dirty="0">
                  <a:solidFill>
                    <a:srgbClr val="FFFFFF"/>
                  </a:solidFill>
                  <a:ea typeface="Nokia Pure Text Light" panose="020B0403020202020204" pitchFamily="34" charset="0"/>
                </a:rPr>
                <a:t>st</a:t>
              </a:r>
              <a:r>
                <a:rPr lang="en-GB" sz="750" kern="0" dirty="0">
                  <a:solidFill>
                    <a:srgbClr val="FFFFFF"/>
                  </a:solidFill>
                  <a:ea typeface="Nokia Pure Text Light" panose="020B0403020202020204" pitchFamily="34" charset="0"/>
                </a:rPr>
                <a:t> )</a:t>
              </a:r>
            </a:p>
          </p:txBody>
        </p:sp>
        <p:cxnSp>
          <p:nvCxnSpPr>
            <p:cNvPr id="178"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85" name="组合 184"/>
          <p:cNvGrpSpPr/>
          <p:nvPr/>
        </p:nvGrpSpPr>
        <p:grpSpPr>
          <a:xfrm>
            <a:off x="6411594" y="1781316"/>
            <a:ext cx="624987" cy="3390390"/>
            <a:chOff x="1786261" y="1644145"/>
            <a:chExt cx="833316" cy="4520520"/>
          </a:xfrm>
        </p:grpSpPr>
        <p:sp>
          <p:nvSpPr>
            <p:cNvPr id="186"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algn="ctr" defTabSz="685783">
                <a:defRPr/>
              </a:pPr>
              <a:r>
                <a:rPr lang="en-GB" sz="750" kern="0" dirty="0">
                  <a:solidFill>
                    <a:srgbClr val="FFFFFF"/>
                  </a:solidFill>
                  <a:ea typeface="Nokia Pure Text Light" panose="020B0403020202020204" pitchFamily="34" charset="0"/>
                </a:rPr>
                <a:t>Tue (6.2</a:t>
              </a:r>
              <a:r>
                <a:rPr lang="en-GB" sz="750" kern="0" baseline="30000" dirty="0">
                  <a:solidFill>
                    <a:srgbClr val="FFFFFF"/>
                  </a:solidFill>
                  <a:ea typeface="Nokia Pure Text Light" panose="020B0403020202020204" pitchFamily="34" charset="0"/>
                </a:rPr>
                <a:t>nd</a:t>
              </a:r>
              <a:r>
                <a:rPr lang="en-GB" sz="750" kern="0" dirty="0">
                  <a:solidFill>
                    <a:srgbClr val="FFFFFF"/>
                  </a:solidFill>
                  <a:ea typeface="Nokia Pure Text Light" panose="020B0403020202020204" pitchFamily="34" charset="0"/>
                </a:rPr>
                <a:t> )</a:t>
              </a:r>
            </a:p>
          </p:txBody>
        </p:sp>
        <p:cxnSp>
          <p:nvCxnSpPr>
            <p:cNvPr id="187"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88" name="组合 187"/>
          <p:cNvGrpSpPr/>
          <p:nvPr/>
        </p:nvGrpSpPr>
        <p:grpSpPr>
          <a:xfrm>
            <a:off x="7047388" y="1779895"/>
            <a:ext cx="624987" cy="3390390"/>
            <a:chOff x="1786261" y="1644145"/>
            <a:chExt cx="833316" cy="4520520"/>
          </a:xfrm>
        </p:grpSpPr>
        <p:sp>
          <p:nvSpPr>
            <p:cNvPr id="191"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algn="ctr" defTabSz="685783">
                <a:defRPr/>
              </a:pPr>
              <a:r>
                <a:rPr lang="en-GB" altLang="zh-CN" sz="750" kern="0" dirty="0">
                  <a:solidFill>
                    <a:srgbClr val="FFFFFF"/>
                  </a:solidFill>
                  <a:ea typeface="Nokia Pure Text Light" panose="020B0403020202020204" pitchFamily="34" charset="0"/>
                </a:rPr>
                <a:t>Wed (6.3</a:t>
              </a:r>
              <a:r>
                <a:rPr lang="en-GB" altLang="zh-CN" sz="750" kern="0" baseline="30000" dirty="0">
                  <a:solidFill>
                    <a:srgbClr val="FFFFFF"/>
                  </a:solidFill>
                  <a:ea typeface="Nokia Pure Text Light" panose="020B0403020202020204" pitchFamily="34" charset="0"/>
                </a:rPr>
                <a:t>rd</a:t>
              </a:r>
              <a:r>
                <a:rPr lang="en-GB" altLang="zh-CN" sz="750" kern="0" dirty="0">
                  <a:solidFill>
                    <a:srgbClr val="FFFFFF"/>
                  </a:solidFill>
                  <a:ea typeface="Nokia Pure Text Light" panose="020B0403020202020204" pitchFamily="34" charset="0"/>
                </a:rPr>
                <a:t>)</a:t>
              </a:r>
            </a:p>
          </p:txBody>
        </p:sp>
        <p:cxnSp>
          <p:nvCxnSpPr>
            <p:cNvPr id="196"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98" name="组合 197"/>
          <p:cNvGrpSpPr/>
          <p:nvPr/>
        </p:nvGrpSpPr>
        <p:grpSpPr>
          <a:xfrm>
            <a:off x="7686317" y="1779895"/>
            <a:ext cx="624987" cy="3390390"/>
            <a:chOff x="1786261" y="1644145"/>
            <a:chExt cx="833316" cy="4520520"/>
          </a:xfrm>
        </p:grpSpPr>
        <p:sp>
          <p:nvSpPr>
            <p:cNvPr id="200"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algn="ctr" defTabSz="685783">
                <a:defRPr/>
              </a:pPr>
              <a:r>
                <a:rPr lang="en-GB" altLang="zh-CN" sz="750" kern="0" dirty="0">
                  <a:solidFill>
                    <a:srgbClr val="FFFFFF"/>
                  </a:solidFill>
                  <a:ea typeface="Nokia Pure Text Light" panose="020B0403020202020204" pitchFamily="34" charset="0"/>
                </a:rPr>
                <a:t>Thu (6.4</a:t>
              </a:r>
              <a:r>
                <a:rPr lang="en-GB" altLang="zh-CN" sz="750" kern="0" baseline="30000" dirty="0">
                  <a:solidFill>
                    <a:srgbClr val="FFFFFF"/>
                  </a:solidFill>
                  <a:ea typeface="Nokia Pure Text Light" panose="020B0403020202020204" pitchFamily="34" charset="0"/>
                </a:rPr>
                <a:t>th</a:t>
              </a:r>
              <a:r>
                <a:rPr lang="en-GB" altLang="zh-CN" sz="750" kern="0" dirty="0">
                  <a:solidFill>
                    <a:srgbClr val="FFFFFF"/>
                  </a:solidFill>
                  <a:ea typeface="Nokia Pure Text Light" panose="020B0403020202020204" pitchFamily="34" charset="0"/>
                </a:rPr>
                <a:t>)</a:t>
              </a:r>
            </a:p>
          </p:txBody>
        </p:sp>
        <p:cxnSp>
          <p:nvCxnSpPr>
            <p:cNvPr id="203"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204" name="组合 203"/>
          <p:cNvGrpSpPr/>
          <p:nvPr/>
        </p:nvGrpSpPr>
        <p:grpSpPr>
          <a:xfrm>
            <a:off x="8315349" y="1781316"/>
            <a:ext cx="624987" cy="3390390"/>
            <a:chOff x="1786261" y="1644145"/>
            <a:chExt cx="833316" cy="4520520"/>
          </a:xfrm>
        </p:grpSpPr>
        <p:sp>
          <p:nvSpPr>
            <p:cNvPr id="205"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algn="ctr" defTabSz="685783">
                <a:defRPr/>
              </a:pPr>
              <a:r>
                <a:rPr lang="en-GB" sz="750" kern="0" dirty="0">
                  <a:solidFill>
                    <a:srgbClr val="FFFFFF"/>
                  </a:solidFill>
                  <a:ea typeface="Nokia Pure Text Light" panose="020B0403020202020204" pitchFamily="34" charset="0"/>
                </a:rPr>
                <a:t>Fri (6.5</a:t>
              </a:r>
              <a:r>
                <a:rPr lang="en-GB" sz="750" kern="0" baseline="30000" dirty="0">
                  <a:solidFill>
                    <a:srgbClr val="FFFFFF"/>
                  </a:solidFill>
                  <a:ea typeface="Nokia Pure Text Light" panose="020B0403020202020204" pitchFamily="34" charset="0"/>
                </a:rPr>
                <a:t>th</a:t>
              </a:r>
              <a:r>
                <a:rPr lang="en-GB" sz="750" kern="0" dirty="0">
                  <a:solidFill>
                    <a:srgbClr val="FFFFFF"/>
                  </a:solidFill>
                  <a:ea typeface="Nokia Pure Text Light" panose="020B0403020202020204" pitchFamily="34" charset="0"/>
                </a:rPr>
                <a:t>)</a:t>
              </a:r>
            </a:p>
          </p:txBody>
        </p:sp>
        <p:cxnSp>
          <p:nvCxnSpPr>
            <p:cNvPr id="207"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208" name="组合 207"/>
          <p:cNvGrpSpPr/>
          <p:nvPr/>
        </p:nvGrpSpPr>
        <p:grpSpPr>
          <a:xfrm>
            <a:off x="5133634" y="1772978"/>
            <a:ext cx="624987" cy="3390390"/>
            <a:chOff x="1786261" y="1644145"/>
            <a:chExt cx="833316" cy="4520520"/>
          </a:xfrm>
        </p:grpSpPr>
        <p:sp>
          <p:nvSpPr>
            <p:cNvPr id="209"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algn="ctr" defTabSz="685783">
                <a:defRPr/>
              </a:pPr>
              <a:r>
                <a:rPr lang="en-GB" sz="750" kern="0" dirty="0">
                  <a:solidFill>
                    <a:srgbClr val="FFFFFF"/>
                  </a:solidFill>
                  <a:ea typeface="Nokia Pure Text Light" panose="020B0403020202020204" pitchFamily="34" charset="0"/>
                </a:rPr>
                <a:t>Sat/Sun</a:t>
              </a:r>
            </a:p>
          </p:txBody>
        </p:sp>
        <p:cxnSp>
          <p:nvCxnSpPr>
            <p:cNvPr id="210"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cxnSp>
        <p:nvCxnSpPr>
          <p:cNvPr id="10" name="直接连接符 9"/>
          <p:cNvCxnSpPr/>
          <p:nvPr/>
        </p:nvCxnSpPr>
        <p:spPr bwMode="auto">
          <a:xfrm flipV="1">
            <a:off x="90172" y="1986397"/>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cxnSp>
        <p:nvCxnSpPr>
          <p:cNvPr id="211" name="直接连接符 210"/>
          <p:cNvCxnSpPr/>
          <p:nvPr/>
        </p:nvCxnSpPr>
        <p:spPr bwMode="auto">
          <a:xfrm flipV="1">
            <a:off x="90172" y="2853094"/>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cxnSp>
        <p:nvCxnSpPr>
          <p:cNvPr id="213" name="直接连接符 212"/>
          <p:cNvCxnSpPr/>
          <p:nvPr/>
        </p:nvCxnSpPr>
        <p:spPr bwMode="auto">
          <a:xfrm flipV="1">
            <a:off x="90172" y="5112985"/>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cxnSp>
        <p:nvCxnSpPr>
          <p:cNvPr id="214" name="直接连接符 213"/>
          <p:cNvCxnSpPr/>
          <p:nvPr/>
        </p:nvCxnSpPr>
        <p:spPr bwMode="auto">
          <a:xfrm flipV="1">
            <a:off x="104623" y="4376040"/>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sp>
        <p:nvSpPr>
          <p:cNvPr id="12" name="TextBox 11"/>
          <p:cNvSpPr txBox="1"/>
          <p:nvPr/>
        </p:nvSpPr>
        <p:spPr>
          <a:xfrm>
            <a:off x="88221" y="1847842"/>
            <a:ext cx="558110" cy="323165"/>
          </a:xfrm>
          <a:prstGeom prst="rect">
            <a:avLst/>
          </a:prstGeom>
          <a:noFill/>
        </p:spPr>
        <p:txBody>
          <a:bodyPr wrap="square" rtlCol="0">
            <a:spAutoFit/>
          </a:bodyPr>
          <a:lstStyle/>
          <a:p>
            <a:r>
              <a:rPr lang="en-US" altLang="zh-CN" sz="750" dirty="0"/>
              <a:t>0:00 (UTC)</a:t>
            </a:r>
            <a:endParaRPr lang="zh-CN" altLang="en-US" sz="750" dirty="0"/>
          </a:p>
        </p:txBody>
      </p:sp>
      <p:sp>
        <p:nvSpPr>
          <p:cNvPr id="215" name="TextBox 214"/>
          <p:cNvSpPr txBox="1"/>
          <p:nvPr/>
        </p:nvSpPr>
        <p:spPr>
          <a:xfrm>
            <a:off x="88219" y="2689376"/>
            <a:ext cx="558112" cy="323165"/>
          </a:xfrm>
          <a:prstGeom prst="rect">
            <a:avLst/>
          </a:prstGeom>
          <a:noFill/>
        </p:spPr>
        <p:txBody>
          <a:bodyPr wrap="square" rtlCol="0">
            <a:spAutoFit/>
          </a:bodyPr>
          <a:lstStyle/>
          <a:p>
            <a:r>
              <a:rPr lang="en-US" altLang="zh-CN" sz="750" dirty="0"/>
              <a:t>8:00 (UTC)</a:t>
            </a:r>
            <a:endParaRPr lang="zh-CN" altLang="en-US" sz="750" dirty="0"/>
          </a:p>
        </p:txBody>
      </p:sp>
      <p:sp>
        <p:nvSpPr>
          <p:cNvPr id="217" name="TextBox 216"/>
          <p:cNvSpPr txBox="1"/>
          <p:nvPr/>
        </p:nvSpPr>
        <p:spPr>
          <a:xfrm>
            <a:off x="35987" y="4180035"/>
            <a:ext cx="699990" cy="207749"/>
          </a:xfrm>
          <a:prstGeom prst="rect">
            <a:avLst/>
          </a:prstGeom>
          <a:noFill/>
        </p:spPr>
        <p:txBody>
          <a:bodyPr wrap="square" rtlCol="0">
            <a:spAutoFit/>
          </a:bodyPr>
          <a:lstStyle/>
          <a:p>
            <a:r>
              <a:rPr lang="en-US" altLang="zh-CN" sz="750" dirty="0"/>
              <a:t>16:00 (UTC)</a:t>
            </a:r>
            <a:endParaRPr lang="zh-CN" altLang="en-US" sz="750" dirty="0"/>
          </a:p>
        </p:txBody>
      </p:sp>
      <p:sp>
        <p:nvSpPr>
          <p:cNvPr id="218" name="TextBox 217"/>
          <p:cNvSpPr txBox="1"/>
          <p:nvPr/>
        </p:nvSpPr>
        <p:spPr>
          <a:xfrm>
            <a:off x="31876" y="4963957"/>
            <a:ext cx="665284" cy="207749"/>
          </a:xfrm>
          <a:prstGeom prst="rect">
            <a:avLst/>
          </a:prstGeom>
          <a:noFill/>
        </p:spPr>
        <p:txBody>
          <a:bodyPr wrap="square" rtlCol="0">
            <a:spAutoFit/>
          </a:bodyPr>
          <a:lstStyle/>
          <a:p>
            <a:r>
              <a:rPr lang="en-US" altLang="zh-CN" sz="750" dirty="0"/>
              <a:t>24:00 (UTC)</a:t>
            </a:r>
            <a:endParaRPr lang="zh-CN" altLang="en-US" sz="750" dirty="0"/>
          </a:p>
        </p:txBody>
      </p:sp>
      <p:cxnSp>
        <p:nvCxnSpPr>
          <p:cNvPr id="219" name="直接连接符 218"/>
          <p:cNvCxnSpPr/>
          <p:nvPr/>
        </p:nvCxnSpPr>
        <p:spPr bwMode="auto">
          <a:xfrm flipV="1">
            <a:off x="104623" y="3675671"/>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sp>
        <p:nvSpPr>
          <p:cNvPr id="220" name="TextBox 219"/>
          <p:cNvSpPr txBox="1"/>
          <p:nvPr/>
        </p:nvSpPr>
        <p:spPr>
          <a:xfrm>
            <a:off x="65978" y="3502464"/>
            <a:ext cx="681689" cy="207749"/>
          </a:xfrm>
          <a:prstGeom prst="rect">
            <a:avLst/>
          </a:prstGeom>
          <a:noFill/>
        </p:spPr>
        <p:txBody>
          <a:bodyPr wrap="square" rtlCol="0">
            <a:spAutoFit/>
          </a:bodyPr>
          <a:lstStyle/>
          <a:p>
            <a:r>
              <a:rPr lang="en-US" altLang="zh-CN" sz="750" dirty="0"/>
              <a:t>12:00 (UTC)</a:t>
            </a:r>
            <a:endParaRPr lang="zh-CN" altLang="en-US" sz="750" dirty="0"/>
          </a:p>
        </p:txBody>
      </p:sp>
      <p:sp>
        <p:nvSpPr>
          <p:cNvPr id="221" name="Rectangle: Rounded Corners 201">
            <a:extLst>
              <a:ext uri="{FF2B5EF4-FFF2-40B4-BE49-F238E27FC236}">
                <a16:creationId xmlns:a16="http://schemas.microsoft.com/office/drawing/2014/main" id="{B6CDA6FF-6740-49E7-B14C-1831ED62E0F8}"/>
              </a:ext>
            </a:extLst>
          </p:cNvPr>
          <p:cNvSpPr/>
          <p:nvPr/>
        </p:nvSpPr>
        <p:spPr>
          <a:xfrm>
            <a:off x="3215611" y="4447185"/>
            <a:ext cx="612029" cy="437171"/>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algn="ctr" defTabSz="514325">
              <a:defRPr/>
            </a:pPr>
            <a:r>
              <a:rPr lang="en-US" sz="750" b="1" kern="0" dirty="0">
                <a:solidFill>
                  <a:srgbClr val="FFFFFF"/>
                </a:solidFill>
                <a:ea typeface="Nokia Pure Text Light" panose="020B0403020202020204" pitchFamily="34" charset="0"/>
              </a:rPr>
              <a:t>1</a:t>
            </a:r>
            <a:r>
              <a:rPr lang="en-US" sz="750" b="1" kern="0" baseline="30000" dirty="0">
                <a:solidFill>
                  <a:srgbClr val="FFFFFF"/>
                </a:solidFill>
                <a:ea typeface="Nokia Pure Text Light" panose="020B0403020202020204" pitchFamily="34" charset="0"/>
              </a:rPr>
              <a:t>st</a:t>
            </a:r>
            <a:r>
              <a:rPr lang="en-US" sz="750" b="1" kern="0" dirty="0">
                <a:solidFill>
                  <a:srgbClr val="FFFFFF"/>
                </a:solidFill>
                <a:ea typeface="Nokia Pure Text Light" panose="020B0403020202020204" pitchFamily="34" charset="0"/>
              </a:rPr>
              <a:t> round comments</a:t>
            </a:r>
          </a:p>
          <a:p>
            <a:pPr algn="ctr" defTabSz="514325">
              <a:defRPr/>
            </a:pPr>
            <a:r>
              <a:rPr lang="en-US" sz="750" b="1" kern="0" dirty="0">
                <a:solidFill>
                  <a:srgbClr val="FFFFFF"/>
                </a:solidFill>
                <a:ea typeface="Nokia Pure Text Light" panose="020B0403020202020204" pitchFamily="34" charset="0"/>
              </a:rPr>
              <a:t>5:00 pm</a:t>
            </a:r>
          </a:p>
        </p:txBody>
      </p:sp>
      <p:sp>
        <p:nvSpPr>
          <p:cNvPr id="222" name="Rectangle: Rounded Corners 201">
            <a:extLst>
              <a:ext uri="{FF2B5EF4-FFF2-40B4-BE49-F238E27FC236}">
                <a16:creationId xmlns:a16="http://schemas.microsoft.com/office/drawing/2014/main" id="{B6CDA6FF-6740-49E7-B14C-1831ED62E0F8}"/>
              </a:ext>
            </a:extLst>
          </p:cNvPr>
          <p:cNvSpPr/>
          <p:nvPr/>
        </p:nvSpPr>
        <p:spPr>
          <a:xfrm>
            <a:off x="3877999" y="4434246"/>
            <a:ext cx="567260" cy="450110"/>
          </a:xfrm>
          <a:prstGeom prst="roundRect">
            <a:avLst/>
          </a:prstGeom>
          <a:ln/>
        </p:spPr>
        <p:style>
          <a:lnRef idx="1">
            <a:schemeClr val="accent6"/>
          </a:lnRef>
          <a:fillRef idx="3">
            <a:schemeClr val="accent6"/>
          </a:fillRef>
          <a:effectRef idx="2">
            <a:schemeClr val="accent6"/>
          </a:effectRef>
          <a:fontRef idx="minor">
            <a:schemeClr val="lt1"/>
          </a:fontRef>
        </p:style>
        <p:txBody>
          <a:bodyPr lIns="0" tIns="68580" rIns="0" bIns="40500"/>
          <a:lstStyle/>
          <a:p>
            <a:pPr algn="ctr" defTabSz="514325">
              <a:defRPr/>
            </a:pPr>
            <a:r>
              <a:rPr lang="en-US" sz="750" b="1" kern="0" dirty="0">
                <a:solidFill>
                  <a:srgbClr val="FFFFFF"/>
                </a:solidFill>
                <a:ea typeface="Nokia Pure Text Light" panose="020B0403020202020204" pitchFamily="34" charset="0"/>
              </a:rPr>
              <a:t>1</a:t>
            </a:r>
            <a:r>
              <a:rPr lang="en-US" sz="750" b="1" kern="0" baseline="30000" dirty="0">
                <a:solidFill>
                  <a:srgbClr val="FFFFFF"/>
                </a:solidFill>
                <a:ea typeface="Nokia Pure Text Light" panose="020B0403020202020204" pitchFamily="34" charset="0"/>
              </a:rPr>
              <a:t>st</a:t>
            </a:r>
            <a:r>
              <a:rPr lang="en-US" sz="750" b="1" kern="0" dirty="0">
                <a:solidFill>
                  <a:srgbClr val="FFFFFF"/>
                </a:solidFill>
                <a:ea typeface="Nokia Pure Text Light" panose="020B0403020202020204" pitchFamily="34" charset="0"/>
              </a:rPr>
              <a:t> round summary</a:t>
            </a:r>
          </a:p>
          <a:p>
            <a:pPr algn="ctr" defTabSz="514325">
              <a:defRPr/>
            </a:pPr>
            <a:r>
              <a:rPr lang="en-US" sz="750" b="1" kern="0" dirty="0">
                <a:solidFill>
                  <a:srgbClr val="FFFFFF"/>
                </a:solidFill>
                <a:ea typeface="Nokia Pure Text Light" panose="020B0403020202020204" pitchFamily="34" charset="0"/>
              </a:rPr>
              <a:t>5:00 pm</a:t>
            </a:r>
          </a:p>
        </p:txBody>
      </p:sp>
      <p:sp>
        <p:nvSpPr>
          <p:cNvPr id="223" name="Rectangle: Rounded Corners 201">
            <a:extLst>
              <a:ext uri="{FF2B5EF4-FFF2-40B4-BE49-F238E27FC236}">
                <a16:creationId xmlns:a16="http://schemas.microsoft.com/office/drawing/2014/main" id="{B6CDA6FF-6740-49E7-B14C-1831ED62E0F8}"/>
              </a:ext>
            </a:extLst>
          </p:cNvPr>
          <p:cNvSpPr/>
          <p:nvPr/>
        </p:nvSpPr>
        <p:spPr>
          <a:xfrm>
            <a:off x="5754080" y="2229872"/>
            <a:ext cx="799839" cy="459504"/>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algn="ctr" defTabSz="514325">
              <a:defRPr/>
            </a:pPr>
            <a:r>
              <a:rPr lang="en-US" sz="750" b="1" kern="0" dirty="0">
                <a:solidFill>
                  <a:srgbClr val="FFFFFF"/>
                </a:solidFill>
                <a:ea typeface="Nokia Pure Text Light" panose="020B0403020202020204" pitchFamily="34" charset="0"/>
              </a:rPr>
              <a:t>Session chairs update report and t-doc assignment </a:t>
            </a:r>
          </a:p>
        </p:txBody>
      </p:sp>
      <p:sp>
        <p:nvSpPr>
          <p:cNvPr id="224" name="Rectangle: Rounded Corners 201">
            <a:extLst>
              <a:ext uri="{FF2B5EF4-FFF2-40B4-BE49-F238E27FC236}">
                <a16:creationId xmlns:a16="http://schemas.microsoft.com/office/drawing/2014/main" id="{B6CDA6FF-6740-49E7-B14C-1831ED62E0F8}"/>
              </a:ext>
            </a:extLst>
          </p:cNvPr>
          <p:cNvSpPr/>
          <p:nvPr/>
        </p:nvSpPr>
        <p:spPr>
          <a:xfrm>
            <a:off x="5189629" y="2299378"/>
            <a:ext cx="523803" cy="2664579"/>
          </a:xfrm>
          <a:prstGeom prst="roundRect">
            <a:avLst/>
          </a:prstGeom>
          <a:solidFill>
            <a:schemeClr val="bg1">
              <a:lumMod val="65000"/>
            </a:schemeClr>
          </a:solidFill>
          <a:ln>
            <a:noFill/>
          </a:ln>
        </p:spPr>
        <p:style>
          <a:lnRef idx="1">
            <a:schemeClr val="accent3"/>
          </a:lnRef>
          <a:fillRef idx="3">
            <a:schemeClr val="accent3"/>
          </a:fillRef>
          <a:effectRef idx="2">
            <a:schemeClr val="accent3"/>
          </a:effectRef>
          <a:fontRef idx="minor">
            <a:schemeClr val="lt1"/>
          </a:fontRef>
        </p:style>
        <p:txBody>
          <a:bodyPr lIns="0" tIns="68580" rIns="0" bIns="40500"/>
          <a:lstStyle/>
          <a:p>
            <a:pPr algn="ctr" defTabSz="514325">
              <a:defRPr/>
            </a:pPr>
            <a:endParaRPr lang="en-US" sz="750" b="1" kern="0" dirty="0">
              <a:solidFill>
                <a:srgbClr val="FFFFFF"/>
              </a:solidFill>
              <a:ea typeface="Nokia Pure Text Light" panose="020B0403020202020204" pitchFamily="34" charset="0"/>
            </a:endParaRPr>
          </a:p>
          <a:p>
            <a:pPr algn="ctr" defTabSz="514325">
              <a:defRPr/>
            </a:pPr>
            <a:r>
              <a:rPr lang="en-US" sz="750" b="1" kern="0" dirty="0">
                <a:solidFill>
                  <a:srgbClr val="FFFFFF"/>
                </a:solidFill>
                <a:ea typeface="Nokia Pure Text Light" panose="020B0403020202020204" pitchFamily="34" charset="0"/>
              </a:rPr>
              <a:t>Quiet period </a:t>
            </a:r>
          </a:p>
          <a:p>
            <a:pPr algn="ctr" defTabSz="514325">
              <a:defRPr/>
            </a:pPr>
            <a:endParaRPr lang="en-US" sz="750" b="1" kern="0" dirty="0">
              <a:solidFill>
                <a:srgbClr val="FFFFFF"/>
              </a:solidFill>
              <a:ea typeface="Nokia Pure Text Light" panose="020B0403020202020204" pitchFamily="34" charset="0"/>
            </a:endParaRPr>
          </a:p>
          <a:p>
            <a:pPr algn="ctr" defTabSz="514325">
              <a:defRPr/>
            </a:pPr>
            <a:endParaRPr lang="en-US" sz="750" b="1" kern="0" dirty="0">
              <a:solidFill>
                <a:srgbClr val="FFFFFF"/>
              </a:solidFill>
              <a:ea typeface="Nokia Pure Text Light" panose="020B0403020202020204" pitchFamily="34" charset="0"/>
            </a:endParaRPr>
          </a:p>
          <a:p>
            <a:pPr algn="ctr" defTabSz="514325">
              <a:defRPr/>
            </a:pPr>
            <a:endParaRPr lang="en-US" sz="750" b="1" kern="0" dirty="0">
              <a:solidFill>
                <a:srgbClr val="FFFFFF"/>
              </a:solidFill>
              <a:ea typeface="Nokia Pure Text Light" panose="020B0403020202020204" pitchFamily="34" charset="0"/>
            </a:endParaRPr>
          </a:p>
          <a:p>
            <a:pPr algn="ctr" defTabSz="514325">
              <a:defRPr/>
            </a:pPr>
            <a:endParaRPr lang="en-US" sz="750" b="1" kern="0" dirty="0">
              <a:solidFill>
                <a:srgbClr val="FFFFFF"/>
              </a:solidFill>
              <a:ea typeface="Nokia Pure Text Light" panose="020B0403020202020204" pitchFamily="34" charset="0"/>
            </a:endParaRPr>
          </a:p>
          <a:p>
            <a:pPr algn="ctr" defTabSz="514325">
              <a:defRPr/>
            </a:pPr>
            <a:endParaRPr lang="en-US" sz="750" b="1" kern="0" dirty="0">
              <a:solidFill>
                <a:srgbClr val="FFFFFF"/>
              </a:solidFill>
              <a:ea typeface="Nokia Pure Text Light" panose="020B0403020202020204" pitchFamily="34" charset="0"/>
            </a:endParaRPr>
          </a:p>
          <a:p>
            <a:pPr algn="ctr" defTabSz="514325">
              <a:defRPr/>
            </a:pPr>
            <a:endParaRPr lang="en-US" sz="750" b="1" kern="0" dirty="0">
              <a:solidFill>
                <a:srgbClr val="FFFFFF"/>
              </a:solidFill>
              <a:ea typeface="Nokia Pure Text Light" panose="020B0403020202020204" pitchFamily="34" charset="0"/>
            </a:endParaRPr>
          </a:p>
          <a:p>
            <a:pPr algn="ctr" defTabSz="514325">
              <a:defRPr/>
            </a:pPr>
            <a:r>
              <a:rPr lang="en-US" sz="750" b="1" kern="0" dirty="0">
                <a:solidFill>
                  <a:srgbClr val="FFFFFF"/>
                </a:solidFill>
                <a:ea typeface="Nokia Pure Text Light" panose="020B0403020202020204" pitchFamily="34" charset="0"/>
              </a:rPr>
              <a:t>3:00 am </a:t>
            </a:r>
          </a:p>
          <a:p>
            <a:pPr algn="ctr" defTabSz="514325">
              <a:defRPr/>
            </a:pPr>
            <a:r>
              <a:rPr lang="en-US" sz="750" b="1" kern="0" dirty="0">
                <a:solidFill>
                  <a:srgbClr val="FFFFFF"/>
                </a:solidFill>
                <a:ea typeface="Nokia Pure Text Light" panose="020B0403020202020204" pitchFamily="34" charset="0"/>
              </a:rPr>
              <a:t>Sat  </a:t>
            </a:r>
          </a:p>
          <a:p>
            <a:pPr algn="ctr" defTabSz="514325">
              <a:defRPr/>
            </a:pPr>
            <a:r>
              <a:rPr lang="en-US" sz="750" b="1" kern="0" dirty="0">
                <a:solidFill>
                  <a:srgbClr val="FFFFFF"/>
                </a:solidFill>
                <a:ea typeface="Nokia Pure Text Light" panose="020B0403020202020204" pitchFamily="34" charset="0"/>
              </a:rPr>
              <a:t>~</a:t>
            </a:r>
          </a:p>
          <a:p>
            <a:pPr algn="ctr" defTabSz="514325">
              <a:defRPr/>
            </a:pPr>
            <a:r>
              <a:rPr lang="en-US" sz="750" b="1" kern="0" dirty="0">
                <a:solidFill>
                  <a:srgbClr val="FFFFFF"/>
                </a:solidFill>
                <a:ea typeface="Nokia Pure Text Light" panose="020B0403020202020204" pitchFamily="34" charset="0"/>
              </a:rPr>
              <a:t>11:00 pm Sun</a:t>
            </a:r>
          </a:p>
          <a:p>
            <a:pPr algn="ctr" defTabSz="514325">
              <a:defRPr/>
            </a:pPr>
            <a:endParaRPr lang="en-US" sz="750" b="1" kern="0" dirty="0">
              <a:solidFill>
                <a:srgbClr val="FFFFFF"/>
              </a:solidFill>
              <a:ea typeface="Nokia Pure Text Light" panose="020B0403020202020204" pitchFamily="34" charset="0"/>
            </a:endParaRPr>
          </a:p>
        </p:txBody>
      </p:sp>
      <p:sp>
        <p:nvSpPr>
          <p:cNvPr id="225" name="Rectangle: Rounded Corners 201">
            <a:extLst>
              <a:ext uri="{FF2B5EF4-FFF2-40B4-BE49-F238E27FC236}">
                <a16:creationId xmlns:a16="http://schemas.microsoft.com/office/drawing/2014/main" id="{B6CDA6FF-6740-49E7-B14C-1831ED62E0F8}"/>
              </a:ext>
            </a:extLst>
          </p:cNvPr>
          <p:cNvSpPr/>
          <p:nvPr/>
        </p:nvSpPr>
        <p:spPr>
          <a:xfrm>
            <a:off x="7515899" y="1998141"/>
            <a:ext cx="976630" cy="547730"/>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algn="ctr" defTabSz="514325">
              <a:defRPr/>
            </a:pPr>
            <a:r>
              <a:rPr lang="en-US" sz="750" b="1" kern="0" dirty="0">
                <a:solidFill>
                  <a:srgbClr val="FFFFFF"/>
                </a:solidFill>
                <a:ea typeface="Nokia Pure Text Light" panose="020B0403020202020204" pitchFamily="34" charset="0"/>
              </a:rPr>
              <a:t>2</a:t>
            </a:r>
            <a:r>
              <a:rPr lang="en-US" sz="750" b="1" kern="0" baseline="30000" dirty="0">
                <a:solidFill>
                  <a:srgbClr val="FFFFFF"/>
                </a:solidFill>
                <a:ea typeface="Nokia Pure Text Light" panose="020B0403020202020204" pitchFamily="34" charset="0"/>
              </a:rPr>
              <a:t>nd</a:t>
            </a:r>
            <a:r>
              <a:rPr lang="en-US" sz="750" b="1" kern="0" dirty="0">
                <a:solidFill>
                  <a:srgbClr val="FFFFFF"/>
                </a:solidFill>
                <a:ea typeface="Nokia Pure Text Light" panose="020B0403020202020204" pitchFamily="34" charset="0"/>
              </a:rPr>
              <a:t> round comments </a:t>
            </a:r>
          </a:p>
          <a:p>
            <a:pPr algn="ctr" defTabSz="514325">
              <a:defRPr/>
            </a:pPr>
            <a:r>
              <a:rPr lang="en-US" sz="750" b="1" kern="0" dirty="0">
                <a:solidFill>
                  <a:srgbClr val="FFFFFF"/>
                </a:solidFill>
                <a:ea typeface="Nokia Pure Text Light" panose="020B0403020202020204" pitchFamily="34" charset="0"/>
              </a:rPr>
              <a:t>final t-doc submission</a:t>
            </a:r>
          </a:p>
          <a:p>
            <a:pPr algn="ctr" defTabSz="514325">
              <a:defRPr/>
            </a:pPr>
            <a:r>
              <a:rPr lang="en-US" sz="750" b="1" kern="0" dirty="0">
                <a:solidFill>
                  <a:srgbClr val="FFFFFF"/>
                </a:solidFill>
                <a:ea typeface="Nokia Pure Text Light" panose="020B0403020202020204" pitchFamily="34" charset="0"/>
              </a:rPr>
              <a:t>1:00  am</a:t>
            </a:r>
          </a:p>
        </p:txBody>
      </p:sp>
      <p:sp>
        <p:nvSpPr>
          <p:cNvPr id="226" name="Rectangle: Rounded Corners 201">
            <a:extLst>
              <a:ext uri="{FF2B5EF4-FFF2-40B4-BE49-F238E27FC236}">
                <a16:creationId xmlns:a16="http://schemas.microsoft.com/office/drawing/2014/main" id="{B6CDA6FF-6740-49E7-B14C-1831ED62E0F8}"/>
              </a:ext>
            </a:extLst>
          </p:cNvPr>
          <p:cNvSpPr/>
          <p:nvPr/>
        </p:nvSpPr>
        <p:spPr>
          <a:xfrm>
            <a:off x="7697124" y="4434246"/>
            <a:ext cx="567260" cy="450110"/>
          </a:xfrm>
          <a:prstGeom prst="roundRect">
            <a:avLst/>
          </a:prstGeom>
          <a:ln/>
        </p:spPr>
        <p:style>
          <a:lnRef idx="1">
            <a:schemeClr val="accent6"/>
          </a:lnRef>
          <a:fillRef idx="3">
            <a:schemeClr val="accent6"/>
          </a:fillRef>
          <a:effectRef idx="2">
            <a:schemeClr val="accent6"/>
          </a:effectRef>
          <a:fontRef idx="minor">
            <a:schemeClr val="lt1"/>
          </a:fontRef>
        </p:style>
        <p:txBody>
          <a:bodyPr lIns="0" tIns="68580" rIns="0" bIns="40500"/>
          <a:lstStyle/>
          <a:p>
            <a:pPr algn="ctr" defTabSz="514325">
              <a:defRPr/>
            </a:pPr>
            <a:r>
              <a:rPr lang="en-US" sz="750" b="1" kern="0" dirty="0">
                <a:solidFill>
                  <a:srgbClr val="FFFFFF"/>
                </a:solidFill>
                <a:ea typeface="Nokia Pure Text Light" panose="020B0403020202020204" pitchFamily="34" charset="0"/>
              </a:rPr>
              <a:t>2</a:t>
            </a:r>
            <a:r>
              <a:rPr lang="en-US" sz="750" b="1" kern="0" baseline="30000" dirty="0">
                <a:solidFill>
                  <a:srgbClr val="FFFFFF"/>
                </a:solidFill>
                <a:ea typeface="Nokia Pure Text Light" panose="020B0403020202020204" pitchFamily="34" charset="0"/>
              </a:rPr>
              <a:t>nd</a:t>
            </a:r>
            <a:r>
              <a:rPr lang="en-US" sz="750" b="1" kern="0" dirty="0">
                <a:solidFill>
                  <a:srgbClr val="FFFFFF"/>
                </a:solidFill>
                <a:ea typeface="Nokia Pure Text Light" panose="020B0403020202020204" pitchFamily="34" charset="0"/>
              </a:rPr>
              <a:t> round summary</a:t>
            </a:r>
          </a:p>
          <a:p>
            <a:pPr algn="ctr" defTabSz="514325">
              <a:defRPr/>
            </a:pPr>
            <a:r>
              <a:rPr lang="en-US" sz="750" b="1" kern="0" dirty="0">
                <a:solidFill>
                  <a:srgbClr val="FFFFFF"/>
                </a:solidFill>
                <a:ea typeface="Nokia Pure Text Light" panose="020B0403020202020204" pitchFamily="34" charset="0"/>
              </a:rPr>
              <a:t>5:00 pm</a:t>
            </a:r>
          </a:p>
        </p:txBody>
      </p:sp>
      <p:sp>
        <p:nvSpPr>
          <p:cNvPr id="227" name="Rectangle: Rounded Corners 201">
            <a:extLst>
              <a:ext uri="{FF2B5EF4-FFF2-40B4-BE49-F238E27FC236}">
                <a16:creationId xmlns:a16="http://schemas.microsoft.com/office/drawing/2014/main" id="{B6CDA6FF-6740-49E7-B14C-1831ED62E0F8}"/>
              </a:ext>
            </a:extLst>
          </p:cNvPr>
          <p:cNvSpPr/>
          <p:nvPr/>
        </p:nvSpPr>
        <p:spPr>
          <a:xfrm>
            <a:off x="8324162" y="4434246"/>
            <a:ext cx="567260" cy="450110"/>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algn="ctr" defTabSz="514325">
              <a:defRPr/>
            </a:pPr>
            <a:r>
              <a:rPr lang="en-US" sz="750" b="1" kern="0" dirty="0">
                <a:solidFill>
                  <a:srgbClr val="FFFFFF"/>
                </a:solidFill>
                <a:ea typeface="Nokia Pure Text Light" panose="020B0403020202020204" pitchFamily="34" charset="0"/>
              </a:rPr>
              <a:t>Meeting closes</a:t>
            </a:r>
          </a:p>
          <a:p>
            <a:pPr algn="ctr" defTabSz="514325">
              <a:defRPr/>
            </a:pPr>
            <a:r>
              <a:rPr lang="en-US" sz="750" b="1" kern="0" dirty="0">
                <a:solidFill>
                  <a:srgbClr val="FFFFFF"/>
                </a:solidFill>
                <a:ea typeface="Nokia Pure Text Light" panose="020B0403020202020204" pitchFamily="34" charset="0"/>
              </a:rPr>
              <a:t>5:00  pm</a:t>
            </a:r>
          </a:p>
        </p:txBody>
      </p:sp>
      <p:cxnSp>
        <p:nvCxnSpPr>
          <p:cNvPr id="228" name="Straight Connector 12">
            <a:extLst>
              <a:ext uri="{FF2B5EF4-FFF2-40B4-BE49-F238E27FC236}">
                <a16:creationId xmlns:a16="http://schemas.microsoft.com/office/drawing/2014/main" id="{E423511A-12F9-4887-B425-E9B4BA75A98F}"/>
              </a:ext>
            </a:extLst>
          </p:cNvPr>
          <p:cNvCxnSpPr>
            <a:cxnSpLocks/>
          </p:cNvCxnSpPr>
          <p:nvPr/>
        </p:nvCxnSpPr>
        <p:spPr bwMode="auto">
          <a:xfrm flipV="1">
            <a:off x="614652" y="1888678"/>
            <a:ext cx="0" cy="3283028"/>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nvGrpSpPr>
          <p:cNvPr id="229" name="组合 228"/>
          <p:cNvGrpSpPr/>
          <p:nvPr/>
        </p:nvGrpSpPr>
        <p:grpSpPr>
          <a:xfrm>
            <a:off x="612064" y="1781316"/>
            <a:ext cx="624987" cy="3390390"/>
            <a:chOff x="1786261" y="1644145"/>
            <a:chExt cx="833316" cy="4520520"/>
          </a:xfrm>
        </p:grpSpPr>
        <p:sp>
          <p:nvSpPr>
            <p:cNvPr id="230"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algn="ctr" defTabSz="685783">
                <a:defRPr/>
              </a:pPr>
              <a:r>
                <a:rPr lang="en-GB" sz="750" kern="0" dirty="0">
                  <a:solidFill>
                    <a:srgbClr val="FFFFFF"/>
                  </a:solidFill>
                  <a:ea typeface="Nokia Pure Text Light" panose="020B0403020202020204" pitchFamily="34" charset="0"/>
                </a:rPr>
                <a:t>Thu (5.21th)</a:t>
              </a:r>
            </a:p>
          </p:txBody>
        </p:sp>
        <p:cxnSp>
          <p:nvCxnSpPr>
            <p:cNvPr id="231"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233" name="组合 232"/>
          <p:cNvGrpSpPr/>
          <p:nvPr/>
        </p:nvGrpSpPr>
        <p:grpSpPr>
          <a:xfrm>
            <a:off x="1244841" y="1781316"/>
            <a:ext cx="624987" cy="3390390"/>
            <a:chOff x="1786261" y="1644145"/>
            <a:chExt cx="833316" cy="4520520"/>
          </a:xfrm>
        </p:grpSpPr>
        <p:sp>
          <p:nvSpPr>
            <p:cNvPr id="234"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algn="ctr" defTabSz="685783">
                <a:defRPr/>
              </a:pPr>
              <a:r>
                <a:rPr lang="en-GB" sz="750" kern="0" dirty="0">
                  <a:solidFill>
                    <a:srgbClr val="FFFFFF"/>
                  </a:solidFill>
                  <a:ea typeface="Nokia Pure Text Light" panose="020B0403020202020204" pitchFamily="34" charset="0"/>
                </a:rPr>
                <a:t>Fri (5.22</a:t>
              </a:r>
              <a:r>
                <a:rPr lang="en-GB" sz="750" kern="0" baseline="30000" dirty="0">
                  <a:solidFill>
                    <a:srgbClr val="FFFFFF"/>
                  </a:solidFill>
                  <a:ea typeface="Nokia Pure Text Light" panose="020B0403020202020204" pitchFamily="34" charset="0"/>
                </a:rPr>
                <a:t>th</a:t>
              </a:r>
              <a:r>
                <a:rPr lang="en-GB" sz="750" kern="0" dirty="0">
                  <a:solidFill>
                    <a:srgbClr val="FFFFFF"/>
                  </a:solidFill>
                  <a:ea typeface="Nokia Pure Text Light" panose="020B0403020202020204" pitchFamily="34" charset="0"/>
                </a:rPr>
                <a:t>)</a:t>
              </a:r>
            </a:p>
          </p:txBody>
        </p:sp>
        <p:cxnSp>
          <p:nvCxnSpPr>
            <p:cNvPr id="235"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sp>
        <p:nvSpPr>
          <p:cNvPr id="236" name="Rectangle: Rounded Corners 201">
            <a:extLst>
              <a:ext uri="{FF2B5EF4-FFF2-40B4-BE49-F238E27FC236}">
                <a16:creationId xmlns:a16="http://schemas.microsoft.com/office/drawing/2014/main" id="{B6CDA6FF-6740-49E7-B14C-1831ED62E0F8}"/>
              </a:ext>
            </a:extLst>
          </p:cNvPr>
          <p:cNvSpPr/>
          <p:nvPr/>
        </p:nvSpPr>
        <p:spPr>
          <a:xfrm>
            <a:off x="647239" y="4675123"/>
            <a:ext cx="565442" cy="437862"/>
          </a:xfrm>
          <a:prstGeom prst="roundRect">
            <a:avLst/>
          </a:prstGeom>
          <a:ln/>
        </p:spPr>
        <p:style>
          <a:lnRef idx="1">
            <a:schemeClr val="accent6"/>
          </a:lnRef>
          <a:fillRef idx="3">
            <a:schemeClr val="accent6"/>
          </a:fillRef>
          <a:effectRef idx="2">
            <a:schemeClr val="accent6"/>
          </a:effectRef>
          <a:fontRef idx="minor">
            <a:schemeClr val="lt1"/>
          </a:fontRef>
        </p:style>
        <p:txBody>
          <a:bodyPr lIns="0" tIns="68580" rIns="0" bIns="40500"/>
          <a:lstStyle/>
          <a:p>
            <a:pPr algn="ctr" defTabSz="514325">
              <a:defRPr/>
            </a:pPr>
            <a:r>
              <a:rPr lang="en-US" sz="750" b="1" kern="0" dirty="0">
                <a:solidFill>
                  <a:srgbClr val="FFFFFF"/>
                </a:solidFill>
                <a:ea typeface="Nokia Pure Text Light" panose="020B0403020202020204" pitchFamily="34" charset="0"/>
              </a:rPr>
              <a:t>Initial summary 11:59  pm</a:t>
            </a:r>
          </a:p>
        </p:txBody>
      </p:sp>
      <p:sp>
        <p:nvSpPr>
          <p:cNvPr id="237" name="Rectangle: Rounded Corners 201">
            <a:extLst>
              <a:ext uri="{FF2B5EF4-FFF2-40B4-BE49-F238E27FC236}">
                <a16:creationId xmlns:a16="http://schemas.microsoft.com/office/drawing/2014/main" id="{B6CDA6FF-6740-49E7-B14C-1831ED62E0F8}"/>
              </a:ext>
            </a:extLst>
          </p:cNvPr>
          <p:cNvSpPr/>
          <p:nvPr/>
        </p:nvSpPr>
        <p:spPr>
          <a:xfrm>
            <a:off x="1276110" y="4180036"/>
            <a:ext cx="609921" cy="423236"/>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algn="ctr" defTabSz="514325"/>
            <a:r>
              <a:rPr lang="en-US" sz="750" b="1" kern="0" dirty="0">
                <a:solidFill>
                  <a:srgbClr val="FFFFFF"/>
                </a:solidFill>
                <a:ea typeface="Nokia Pure Text Light" panose="020B0403020202020204" pitchFamily="34" charset="0"/>
              </a:rPr>
              <a:t>Comments on initial summary </a:t>
            </a:r>
          </a:p>
        </p:txBody>
      </p:sp>
      <p:sp>
        <p:nvSpPr>
          <p:cNvPr id="238" name="Rectangle: Rounded Corners 201">
            <a:extLst>
              <a:ext uri="{FF2B5EF4-FFF2-40B4-BE49-F238E27FC236}">
                <a16:creationId xmlns:a16="http://schemas.microsoft.com/office/drawing/2014/main" id="{B6CDA6FF-6740-49E7-B14C-1831ED62E0F8}"/>
              </a:ext>
            </a:extLst>
          </p:cNvPr>
          <p:cNvSpPr/>
          <p:nvPr/>
        </p:nvSpPr>
        <p:spPr>
          <a:xfrm>
            <a:off x="4498022" y="3725990"/>
            <a:ext cx="567260" cy="454045"/>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algn="ctr" defTabSz="514325"/>
            <a:r>
              <a:rPr lang="en-US" sz="750" b="1" kern="0" dirty="0">
                <a:solidFill>
                  <a:srgbClr val="FFFFFF"/>
                </a:solidFill>
                <a:ea typeface="Nokia Pure Text Light" panose="020B0403020202020204" pitchFamily="34" charset="0"/>
              </a:rPr>
              <a:t>GTW session</a:t>
            </a:r>
          </a:p>
          <a:p>
            <a:pPr algn="ctr" defTabSz="514325"/>
            <a:r>
              <a:rPr lang="en-US" sz="750" b="1" kern="0" dirty="0">
                <a:solidFill>
                  <a:srgbClr val="FFFFFF"/>
                </a:solidFill>
                <a:ea typeface="Nokia Pure Text Light" panose="020B0403020202020204" pitchFamily="34" charset="0"/>
              </a:rPr>
              <a:t>12</a:t>
            </a:r>
            <a:r>
              <a:rPr lang="en-US" sz="750" b="1" kern="0" dirty="0">
                <a:solidFill>
                  <a:srgbClr val="FFFFFF"/>
                </a:solidFill>
                <a:ea typeface="Nokia Pure Text Light" panose="020B0403020202020204" pitchFamily="34" charset="0"/>
                <a:sym typeface="Wingdings" panose="05000000000000000000" pitchFamily="2" charset="2"/>
              </a:rPr>
              <a:t>:30 -3:00 pm</a:t>
            </a:r>
            <a:endParaRPr lang="en-US" sz="750" b="1" kern="0" dirty="0">
              <a:solidFill>
                <a:srgbClr val="FFFFFF"/>
              </a:solidFill>
              <a:ea typeface="Nokia Pure Text Light" panose="020B0403020202020204" pitchFamily="34" charset="0"/>
            </a:endParaRPr>
          </a:p>
        </p:txBody>
      </p:sp>
      <p:sp>
        <p:nvSpPr>
          <p:cNvPr id="244" name="Rectangle: Rounded Corners 201">
            <a:extLst>
              <a:ext uri="{FF2B5EF4-FFF2-40B4-BE49-F238E27FC236}">
                <a16:creationId xmlns:a16="http://schemas.microsoft.com/office/drawing/2014/main" id="{B6CDA6FF-6740-49E7-B14C-1831ED62E0F8}"/>
              </a:ext>
            </a:extLst>
          </p:cNvPr>
          <p:cNvSpPr/>
          <p:nvPr/>
        </p:nvSpPr>
        <p:spPr>
          <a:xfrm>
            <a:off x="5813083" y="3719050"/>
            <a:ext cx="567260" cy="460985"/>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algn="ctr" defTabSz="514325"/>
            <a:r>
              <a:rPr lang="en-US" sz="750" b="1" kern="0" dirty="0">
                <a:solidFill>
                  <a:srgbClr val="FFFFFF"/>
                </a:solidFill>
                <a:ea typeface="Nokia Pure Text Light" panose="020B0403020202020204" pitchFamily="34" charset="0"/>
              </a:rPr>
              <a:t>GTW session</a:t>
            </a:r>
          </a:p>
          <a:p>
            <a:pPr algn="ctr" defTabSz="514325"/>
            <a:r>
              <a:rPr lang="en-US" sz="750" b="1" kern="0" dirty="0">
                <a:solidFill>
                  <a:srgbClr val="FFFFFF"/>
                </a:solidFill>
                <a:ea typeface="Nokia Pure Text Light" panose="020B0403020202020204" pitchFamily="34" charset="0"/>
              </a:rPr>
              <a:t>12</a:t>
            </a:r>
            <a:r>
              <a:rPr lang="en-US" sz="750" b="1" kern="0" dirty="0">
                <a:solidFill>
                  <a:srgbClr val="FFFFFF"/>
                </a:solidFill>
                <a:ea typeface="Nokia Pure Text Light" panose="020B0403020202020204" pitchFamily="34" charset="0"/>
                <a:sym typeface="Wingdings" panose="05000000000000000000" pitchFamily="2" charset="2"/>
              </a:rPr>
              <a:t>:30 -3:00 pm</a:t>
            </a:r>
            <a:endParaRPr lang="en-US" sz="750" b="1" kern="0" dirty="0">
              <a:solidFill>
                <a:srgbClr val="FFFFFF"/>
              </a:solidFill>
              <a:ea typeface="Nokia Pure Text Light" panose="020B0403020202020204" pitchFamily="34" charset="0"/>
            </a:endParaRPr>
          </a:p>
        </p:txBody>
      </p:sp>
      <p:sp>
        <p:nvSpPr>
          <p:cNvPr id="245" name="Rectangle: Rounded Corners 201">
            <a:extLst>
              <a:ext uri="{FF2B5EF4-FFF2-40B4-BE49-F238E27FC236}">
                <a16:creationId xmlns:a16="http://schemas.microsoft.com/office/drawing/2014/main" id="{B6CDA6FF-6740-49E7-B14C-1831ED62E0F8}"/>
              </a:ext>
            </a:extLst>
          </p:cNvPr>
          <p:cNvSpPr/>
          <p:nvPr/>
        </p:nvSpPr>
        <p:spPr>
          <a:xfrm>
            <a:off x="6445861" y="3725990"/>
            <a:ext cx="567260" cy="454044"/>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algn="ctr" defTabSz="514325"/>
            <a:r>
              <a:rPr lang="en-US" sz="750" b="1" kern="0" dirty="0">
                <a:solidFill>
                  <a:srgbClr val="FFFFFF"/>
                </a:solidFill>
                <a:ea typeface="Nokia Pure Text Light" panose="020B0403020202020204" pitchFamily="34" charset="0"/>
              </a:rPr>
              <a:t>GTW session</a:t>
            </a:r>
          </a:p>
          <a:p>
            <a:pPr algn="ctr" defTabSz="514325"/>
            <a:r>
              <a:rPr lang="en-US" sz="750" b="1" kern="0" dirty="0">
                <a:solidFill>
                  <a:srgbClr val="FFFFFF"/>
                </a:solidFill>
                <a:ea typeface="Nokia Pure Text Light" panose="020B0403020202020204" pitchFamily="34" charset="0"/>
              </a:rPr>
              <a:t>12</a:t>
            </a:r>
            <a:r>
              <a:rPr lang="en-US" sz="750" b="1" kern="0" dirty="0">
                <a:solidFill>
                  <a:srgbClr val="FFFFFF"/>
                </a:solidFill>
                <a:ea typeface="Nokia Pure Text Light" panose="020B0403020202020204" pitchFamily="34" charset="0"/>
                <a:sym typeface="Wingdings" panose="05000000000000000000" pitchFamily="2" charset="2"/>
              </a:rPr>
              <a:t>:30 -3:00 pm</a:t>
            </a:r>
            <a:endParaRPr lang="en-US" sz="750" b="1" kern="0" dirty="0">
              <a:solidFill>
                <a:srgbClr val="FFFFFF"/>
              </a:solidFill>
              <a:ea typeface="Nokia Pure Text Light" panose="020B0403020202020204" pitchFamily="34" charset="0"/>
            </a:endParaRPr>
          </a:p>
        </p:txBody>
      </p:sp>
      <p:sp>
        <p:nvSpPr>
          <p:cNvPr id="246" name="Rectangle: Rounded Corners 201">
            <a:extLst>
              <a:ext uri="{FF2B5EF4-FFF2-40B4-BE49-F238E27FC236}">
                <a16:creationId xmlns:a16="http://schemas.microsoft.com/office/drawing/2014/main" id="{B6CDA6FF-6740-49E7-B14C-1831ED62E0F8}"/>
              </a:ext>
            </a:extLst>
          </p:cNvPr>
          <p:cNvSpPr/>
          <p:nvPr/>
        </p:nvSpPr>
        <p:spPr>
          <a:xfrm>
            <a:off x="7063903" y="3718865"/>
            <a:ext cx="567260" cy="461169"/>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algn="ctr" defTabSz="514325"/>
            <a:r>
              <a:rPr lang="en-US" sz="750" b="1" kern="0" dirty="0">
                <a:solidFill>
                  <a:srgbClr val="FFFFFF"/>
                </a:solidFill>
                <a:ea typeface="Nokia Pure Text Light" panose="020B0403020202020204" pitchFamily="34" charset="0"/>
              </a:rPr>
              <a:t>GTW session</a:t>
            </a:r>
          </a:p>
          <a:p>
            <a:pPr algn="ctr" defTabSz="514325"/>
            <a:r>
              <a:rPr lang="en-US" sz="750" b="1" kern="0" dirty="0">
                <a:solidFill>
                  <a:srgbClr val="FFFFFF"/>
                </a:solidFill>
                <a:ea typeface="Nokia Pure Text Light" panose="020B0403020202020204" pitchFamily="34" charset="0"/>
              </a:rPr>
              <a:t>12</a:t>
            </a:r>
            <a:r>
              <a:rPr lang="en-US" sz="750" b="1" kern="0" dirty="0">
                <a:solidFill>
                  <a:srgbClr val="FFFFFF"/>
                </a:solidFill>
                <a:ea typeface="Nokia Pure Text Light" panose="020B0403020202020204" pitchFamily="34" charset="0"/>
                <a:sym typeface="Wingdings" panose="05000000000000000000" pitchFamily="2" charset="2"/>
              </a:rPr>
              <a:t>:30 -3:00 pm</a:t>
            </a:r>
            <a:endParaRPr lang="en-US" sz="750" b="1" kern="0" dirty="0">
              <a:solidFill>
                <a:srgbClr val="FFFFFF"/>
              </a:solidFill>
              <a:ea typeface="Nokia Pure Text Light" panose="020B0403020202020204" pitchFamily="34" charset="0"/>
            </a:endParaRPr>
          </a:p>
        </p:txBody>
      </p:sp>
      <p:sp>
        <p:nvSpPr>
          <p:cNvPr id="247" name="Rectangle: Rounded Corners 201">
            <a:extLst>
              <a:ext uri="{FF2B5EF4-FFF2-40B4-BE49-F238E27FC236}">
                <a16:creationId xmlns:a16="http://schemas.microsoft.com/office/drawing/2014/main" id="{B6CDA6FF-6740-49E7-B14C-1831ED62E0F8}"/>
              </a:ext>
            </a:extLst>
          </p:cNvPr>
          <p:cNvSpPr/>
          <p:nvPr/>
        </p:nvSpPr>
        <p:spPr>
          <a:xfrm>
            <a:off x="7715878" y="3718865"/>
            <a:ext cx="567260" cy="461169"/>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algn="ctr" defTabSz="514325"/>
            <a:r>
              <a:rPr lang="en-US" sz="750" b="1" kern="0" dirty="0">
                <a:solidFill>
                  <a:srgbClr val="FFFFFF"/>
                </a:solidFill>
                <a:ea typeface="Nokia Pure Text Light" panose="020B0403020202020204" pitchFamily="34" charset="0"/>
              </a:rPr>
              <a:t>GTW session</a:t>
            </a:r>
          </a:p>
          <a:p>
            <a:pPr algn="ctr" defTabSz="514325"/>
            <a:r>
              <a:rPr lang="en-US" sz="750" b="1" kern="0" dirty="0">
                <a:solidFill>
                  <a:srgbClr val="FFFFFF"/>
                </a:solidFill>
                <a:ea typeface="Nokia Pure Text Light" panose="020B0403020202020204" pitchFamily="34" charset="0"/>
              </a:rPr>
              <a:t>12</a:t>
            </a:r>
            <a:r>
              <a:rPr lang="en-US" sz="750" b="1" kern="0" dirty="0">
                <a:solidFill>
                  <a:srgbClr val="FFFFFF"/>
                </a:solidFill>
                <a:ea typeface="Nokia Pure Text Light" panose="020B0403020202020204" pitchFamily="34" charset="0"/>
                <a:sym typeface="Wingdings" panose="05000000000000000000" pitchFamily="2" charset="2"/>
              </a:rPr>
              <a:t>:30 -3:00 pm</a:t>
            </a:r>
            <a:endParaRPr lang="en-US" sz="750" b="1" kern="0" dirty="0">
              <a:solidFill>
                <a:srgbClr val="FFFFFF"/>
              </a:solidFill>
              <a:ea typeface="Nokia Pure Text Light" panose="020B0403020202020204" pitchFamily="34" charset="0"/>
            </a:endParaRPr>
          </a:p>
        </p:txBody>
      </p:sp>
      <p:sp>
        <p:nvSpPr>
          <p:cNvPr id="248" name="Rectangle: Rounded Corners 201">
            <a:extLst>
              <a:ext uri="{FF2B5EF4-FFF2-40B4-BE49-F238E27FC236}">
                <a16:creationId xmlns:a16="http://schemas.microsoft.com/office/drawing/2014/main" id="{B6CDA6FF-6740-49E7-B14C-1831ED62E0F8}"/>
              </a:ext>
            </a:extLst>
          </p:cNvPr>
          <p:cNvSpPr/>
          <p:nvPr/>
        </p:nvSpPr>
        <p:spPr>
          <a:xfrm>
            <a:off x="8326156" y="3718865"/>
            <a:ext cx="567260" cy="461170"/>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algn="ctr" defTabSz="514325"/>
            <a:r>
              <a:rPr lang="en-US" sz="750" b="1" kern="0" dirty="0">
                <a:solidFill>
                  <a:srgbClr val="FFFFFF"/>
                </a:solidFill>
                <a:ea typeface="Nokia Pure Text Light" panose="020B0403020202020204" pitchFamily="34" charset="0"/>
              </a:rPr>
              <a:t>GTW session</a:t>
            </a:r>
          </a:p>
          <a:p>
            <a:pPr algn="ctr" defTabSz="514325"/>
            <a:r>
              <a:rPr lang="en-US" sz="750" b="1" kern="0" dirty="0">
                <a:solidFill>
                  <a:srgbClr val="FFFFFF"/>
                </a:solidFill>
                <a:ea typeface="Nokia Pure Text Light" panose="020B0403020202020204" pitchFamily="34" charset="0"/>
              </a:rPr>
              <a:t>12</a:t>
            </a:r>
            <a:r>
              <a:rPr lang="en-US" sz="750" b="1" kern="0" dirty="0">
                <a:solidFill>
                  <a:srgbClr val="FFFFFF"/>
                </a:solidFill>
                <a:ea typeface="Nokia Pure Text Light" panose="020B0403020202020204" pitchFamily="34" charset="0"/>
                <a:sym typeface="Wingdings" panose="05000000000000000000" pitchFamily="2" charset="2"/>
              </a:rPr>
              <a:t>:30 -3:00 pm</a:t>
            </a:r>
            <a:endParaRPr lang="en-US" sz="750" b="1" kern="0" dirty="0">
              <a:solidFill>
                <a:srgbClr val="FFFFFF"/>
              </a:solidFill>
              <a:ea typeface="Nokia Pure Text Light" panose="020B0403020202020204" pitchFamily="34" charset="0"/>
            </a:endParaRPr>
          </a:p>
        </p:txBody>
      </p:sp>
      <p:sp>
        <p:nvSpPr>
          <p:cNvPr id="249" name="Rectangle: Rounded Corners 201">
            <a:extLst>
              <a:ext uri="{FF2B5EF4-FFF2-40B4-BE49-F238E27FC236}">
                <a16:creationId xmlns:a16="http://schemas.microsoft.com/office/drawing/2014/main" id="{B6CDA6FF-6740-49E7-B14C-1831ED62E0F8}"/>
              </a:ext>
            </a:extLst>
          </p:cNvPr>
          <p:cNvSpPr/>
          <p:nvPr/>
        </p:nvSpPr>
        <p:spPr>
          <a:xfrm>
            <a:off x="2910347" y="5324464"/>
            <a:ext cx="1110599" cy="457523"/>
          </a:xfrm>
          <a:prstGeom prst="roundRect">
            <a:avLst/>
          </a:prstGeom>
          <a:ln/>
        </p:spPr>
        <p:style>
          <a:lnRef idx="1">
            <a:schemeClr val="accent6"/>
          </a:lnRef>
          <a:fillRef idx="3">
            <a:schemeClr val="accent6"/>
          </a:fillRef>
          <a:effectRef idx="2">
            <a:schemeClr val="accent6"/>
          </a:effectRef>
          <a:fontRef idx="minor">
            <a:schemeClr val="lt1"/>
          </a:fontRef>
        </p:style>
        <p:txBody>
          <a:bodyPr lIns="0" tIns="68580" rIns="0" bIns="40500"/>
          <a:lstStyle/>
          <a:p>
            <a:pPr algn="ctr" defTabSz="514325">
              <a:defRPr/>
            </a:pPr>
            <a:r>
              <a:rPr lang="en-US" sz="750" b="1" kern="0" dirty="0">
                <a:solidFill>
                  <a:srgbClr val="FFFFFF"/>
                </a:solidFill>
                <a:ea typeface="Nokia Pure Text Light" panose="020B0403020202020204" pitchFamily="34" charset="0"/>
              </a:rPr>
              <a:t>Timeline for moderator summary  </a:t>
            </a:r>
          </a:p>
        </p:txBody>
      </p:sp>
      <p:sp>
        <p:nvSpPr>
          <p:cNvPr id="250" name="Rectangle: Rounded Corners 201">
            <a:extLst>
              <a:ext uri="{FF2B5EF4-FFF2-40B4-BE49-F238E27FC236}">
                <a16:creationId xmlns:a16="http://schemas.microsoft.com/office/drawing/2014/main" id="{B6CDA6FF-6740-49E7-B14C-1831ED62E0F8}"/>
              </a:ext>
            </a:extLst>
          </p:cNvPr>
          <p:cNvSpPr/>
          <p:nvPr/>
        </p:nvSpPr>
        <p:spPr>
          <a:xfrm>
            <a:off x="4237765" y="5332144"/>
            <a:ext cx="1033028" cy="457523"/>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algn="ctr" defTabSz="514325"/>
            <a:r>
              <a:rPr lang="en-US" sz="750" b="1" kern="0" dirty="0">
                <a:solidFill>
                  <a:srgbClr val="FFFFFF"/>
                </a:solidFill>
                <a:ea typeface="Nokia Pure Text Light" panose="020B0403020202020204" pitchFamily="34" charset="0"/>
              </a:rPr>
              <a:t>Timeline for comments and t-doc </a:t>
            </a:r>
          </a:p>
        </p:txBody>
      </p:sp>
      <p:sp>
        <p:nvSpPr>
          <p:cNvPr id="251" name="Rectangle: Rounded Corners 201">
            <a:extLst>
              <a:ext uri="{FF2B5EF4-FFF2-40B4-BE49-F238E27FC236}">
                <a16:creationId xmlns:a16="http://schemas.microsoft.com/office/drawing/2014/main" id="{B6CDA6FF-6740-49E7-B14C-1831ED62E0F8}"/>
              </a:ext>
            </a:extLst>
          </p:cNvPr>
          <p:cNvSpPr/>
          <p:nvPr/>
        </p:nvSpPr>
        <p:spPr>
          <a:xfrm>
            <a:off x="5376985" y="5332144"/>
            <a:ext cx="1033028" cy="457523"/>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algn="ctr" defTabSz="514325"/>
            <a:r>
              <a:rPr lang="en-US" sz="750" b="1" kern="0" dirty="0">
                <a:solidFill>
                  <a:srgbClr val="FFFFFF"/>
                </a:solidFill>
                <a:ea typeface="Nokia Pure Text Light" panose="020B0403020202020204" pitchFamily="34" charset="0"/>
              </a:rPr>
              <a:t>GTW session</a:t>
            </a:r>
          </a:p>
        </p:txBody>
      </p:sp>
      <p:sp>
        <p:nvSpPr>
          <p:cNvPr id="77" name="标题 1">
            <a:extLst>
              <a:ext uri="{FF2B5EF4-FFF2-40B4-BE49-F238E27FC236}">
                <a16:creationId xmlns:a16="http://schemas.microsoft.com/office/drawing/2014/main" id="{7C47905A-01DC-46DD-A646-2BF07EBF471D}"/>
              </a:ext>
            </a:extLst>
          </p:cNvPr>
          <p:cNvSpPr>
            <a:spLocks noGrp="1"/>
          </p:cNvSpPr>
          <p:nvPr>
            <p:ph type="title"/>
          </p:nvPr>
        </p:nvSpPr>
        <p:spPr>
          <a:xfrm>
            <a:off x="-370656" y="116632"/>
            <a:ext cx="8229600" cy="1143000"/>
          </a:xfrm>
        </p:spPr>
        <p:txBody>
          <a:bodyPr>
            <a:normAutofit/>
          </a:bodyPr>
          <a:lstStyle/>
          <a:p>
            <a:r>
              <a:rPr lang="en-US" altLang="zh-CN" b="1" dirty="0">
                <a:solidFill>
                  <a:srgbClr val="FF3300"/>
                </a:solidFill>
              </a:rPr>
              <a:t>E-meeting </a:t>
            </a:r>
            <a:r>
              <a:rPr lang="en-US" b="1" dirty="0">
                <a:solidFill>
                  <a:srgbClr val="FF3300"/>
                </a:solidFill>
              </a:rPr>
              <a:t>timelines in a nutshell</a:t>
            </a:r>
            <a:endParaRPr lang="zh-CN" altLang="en-US" sz="3200" dirty="0">
              <a:solidFill>
                <a:srgbClr val="FF3300"/>
              </a:solidFill>
            </a:endParaRPr>
          </a:p>
        </p:txBody>
      </p:sp>
      <p:sp>
        <p:nvSpPr>
          <p:cNvPr id="2" name="TextBox 1">
            <a:extLst>
              <a:ext uri="{FF2B5EF4-FFF2-40B4-BE49-F238E27FC236}">
                <a16:creationId xmlns:a16="http://schemas.microsoft.com/office/drawing/2014/main" id="{E151FB97-9B3A-4312-805C-6B499B697A34}"/>
              </a:ext>
            </a:extLst>
          </p:cNvPr>
          <p:cNvSpPr txBox="1"/>
          <p:nvPr/>
        </p:nvSpPr>
        <p:spPr>
          <a:xfrm>
            <a:off x="411480" y="6099048"/>
            <a:ext cx="3416158" cy="338554"/>
          </a:xfrm>
          <a:prstGeom prst="rect">
            <a:avLst/>
          </a:prstGeom>
          <a:noFill/>
        </p:spPr>
        <p:txBody>
          <a:bodyPr wrap="square" rtlCol="0">
            <a:spAutoFit/>
          </a:bodyPr>
          <a:lstStyle/>
          <a:p>
            <a:r>
              <a:rPr lang="en-US" sz="1600" dirty="0"/>
              <a:t>Note: all times are in UTC</a:t>
            </a:r>
          </a:p>
        </p:txBody>
      </p:sp>
    </p:spTree>
    <p:extLst>
      <p:ext uri="{BB962C8B-B14F-4D97-AF65-F5344CB8AC3E}">
        <p14:creationId xmlns:p14="http://schemas.microsoft.com/office/powerpoint/2010/main" val="80643276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Basket WIs Email discussion procedures/timelines </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590675"/>
            <a:ext cx="8229600" cy="4525963"/>
          </a:xfrm>
        </p:spPr>
        <p:txBody>
          <a:bodyPr/>
          <a:lstStyle/>
          <a:p>
            <a:r>
              <a:rPr lang="en-US" sz="2000" dirty="0"/>
              <a:t>Handling of basket WIs (</a:t>
            </a:r>
            <a:r>
              <a:rPr lang="en-US" sz="2000" dirty="0">
                <a:solidFill>
                  <a:srgbClr val="FF0000"/>
                </a:solidFill>
              </a:rPr>
              <a:t>LTE baskets, i.e. AI 5.1 – 5.7, and NR baskets, i.e. AI 8.1 – 8.13</a:t>
            </a:r>
            <a:r>
              <a:rPr lang="en-US" sz="2000" dirty="0"/>
              <a:t>) related draft CRs/TPs will follow the following process and timelines. Note: there is only one round of email discussion for basket WIs.</a:t>
            </a:r>
          </a:p>
          <a:p>
            <a:pPr lvl="0"/>
            <a:r>
              <a:rPr lang="en-US" sz="2000" dirty="0"/>
              <a:t>Tuesday May 19: basket WI moderator will provide a list of contributions for flagging. The flag deadline is </a:t>
            </a:r>
            <a:r>
              <a:rPr lang="en-US" sz="2000" dirty="0">
                <a:solidFill>
                  <a:srgbClr val="FF0000"/>
                </a:solidFill>
              </a:rPr>
              <a:t>Friday 5pm UTC May 22</a:t>
            </a:r>
          </a:p>
          <a:p>
            <a:pPr lvl="0"/>
            <a:r>
              <a:rPr lang="en-US" sz="2000" dirty="0"/>
              <a:t>Companies can flag contributions using the basket email thread title and the specific reason(s) of flag in the email, e.g., </a:t>
            </a:r>
          </a:p>
          <a:p>
            <a:pPr marL="0" lvl="0" indent="0">
              <a:buNone/>
            </a:pPr>
            <a:r>
              <a:rPr lang="en-US" sz="2000" dirty="0"/>
              <a:t>	Tdoc           Title         Reason for discussion</a:t>
            </a:r>
          </a:p>
          <a:p>
            <a:pPr marL="0" lvl="0" indent="0">
              <a:buNone/>
            </a:pPr>
            <a:r>
              <a:rPr lang="en-US" sz="2000" dirty="0"/>
              <a:t>	R4-20xxxxx    xxxx          </a:t>
            </a:r>
            <a:r>
              <a:rPr lang="en-US" sz="2000" dirty="0" err="1"/>
              <a:t>xxxx</a:t>
            </a:r>
            <a:endParaRPr lang="en-US" sz="2000" dirty="0"/>
          </a:p>
          <a:p>
            <a:pPr marL="514350" lvl="1" indent="0">
              <a:buNone/>
            </a:pPr>
            <a:endParaRPr lang="en-US" sz="1200" b="1" dirty="0"/>
          </a:p>
          <a:p>
            <a:pPr lvl="1"/>
            <a:endParaRPr lang="en-US" sz="1050" dirty="0"/>
          </a:p>
          <a:p>
            <a:pPr lvl="1"/>
            <a:endParaRPr lang="en-US" sz="1200" dirty="0"/>
          </a:p>
        </p:txBody>
      </p:sp>
    </p:spTree>
    <p:extLst>
      <p:ext uri="{BB962C8B-B14F-4D97-AF65-F5344CB8AC3E}">
        <p14:creationId xmlns:p14="http://schemas.microsoft.com/office/powerpoint/2010/main" val="253511741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309400</TotalTime>
  <Words>2259</Words>
  <Application>Microsoft Office PowerPoint</Application>
  <PresentationFormat>On-screen Show (4:3)</PresentationFormat>
  <Paragraphs>207</Paragraphs>
  <Slides>17</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Times New Roman</vt:lpstr>
      <vt:lpstr>3gpp</vt:lpstr>
      <vt:lpstr>RAN4#95-e E-meeting Arrangements and Guidelines</vt:lpstr>
      <vt:lpstr>General Aspects </vt:lpstr>
      <vt:lpstr>Tdoc handling</vt:lpstr>
      <vt:lpstr>Tdoc handling</vt:lpstr>
      <vt:lpstr>Email discussion procedures/timelines</vt:lpstr>
      <vt:lpstr>Email discussion procedures/timelines</vt:lpstr>
      <vt:lpstr>Email discussion procedures/timelines</vt:lpstr>
      <vt:lpstr>E-meeting timelines in a nutshell</vt:lpstr>
      <vt:lpstr>Basket WIs Email discussion procedures/timelines </vt:lpstr>
      <vt:lpstr>Basket WIs Email discussion procedures/timelines (cont.) </vt:lpstr>
      <vt:lpstr>Notes on email discussions</vt:lpstr>
      <vt:lpstr>Notes on email discussions (cont.)</vt:lpstr>
      <vt:lpstr>Notes on email discussions (cont.)</vt:lpstr>
      <vt:lpstr>Notes on GoToWebinar sessions</vt:lpstr>
      <vt:lpstr>Quiet period for the e-meeting</vt:lpstr>
      <vt:lpstr>Role of Moderators</vt:lpstr>
      <vt:lpstr>CR guidelines  (applicable to all meetings)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lastModifiedBy>Steven Chen</cp:lastModifiedBy>
  <cp:revision>218</cp:revision>
  <cp:lastPrinted>2016-09-15T08:31:35Z</cp:lastPrinted>
  <dcterms:created xsi:type="dcterms:W3CDTF">2009-11-27T05:15:11Z</dcterms:created>
  <dcterms:modified xsi:type="dcterms:W3CDTF">2020-05-24T23:13:13Z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1552620126</vt:lpwstr>
  </property>
  <property fmtid="{D5CDD505-2E9C-101B-9397-08002B2CF9AE}" pid="8" name="TitusGUID">
    <vt:lpwstr>6f9c0495-a83c-462b-8664-67016d5bf2d5</vt:lpwstr>
  </property>
  <property fmtid="{D5CDD505-2E9C-101B-9397-08002B2CF9AE}" pid="9" name="CTP_TimeStamp">
    <vt:lpwstr>2020-02-04 15:40:02Z</vt:lpwstr>
  </property>
  <property fmtid="{D5CDD505-2E9C-101B-9397-08002B2CF9AE}" pid="10" name="CTP_BU">
    <vt:lpwstr>NA</vt:lpwstr>
  </property>
  <property fmtid="{D5CDD505-2E9C-101B-9397-08002B2CF9AE}" pid="11" name="CTP_IDSID">
    <vt:lpwstr>NA</vt:lpwstr>
  </property>
  <property fmtid="{D5CDD505-2E9C-101B-9397-08002B2CF9AE}" pid="12" name="CTP_WWID">
    <vt:lpwstr>NA</vt:lpwstr>
  </property>
  <property fmtid="{D5CDD505-2E9C-101B-9397-08002B2CF9AE}" pid="13" name="CTPClassification">
    <vt:lpwstr>CTP_NT</vt:lpwstr>
  </property>
</Properties>
</file>