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8"/>
  </p:notesMasterIdLst>
  <p:sldIdLst>
    <p:sldId id="256" r:id="rId5"/>
    <p:sldId id="275" r:id="rId6"/>
    <p:sldId id="27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orking_Procedures/3GPP_WP.htm#Article_25" TargetMode="External"/><Relationship Id="rId2" Type="http://schemas.openxmlformats.org/officeDocument/2006/relationships/hyperlink" Target="https://www.3gpp.org/ftp/Information/Working_Procedures/3GPP_WP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to Improve e-Meeting Efficiency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15.1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R4-2008004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Time between stages:</a:t>
            </a:r>
          </a:p>
          <a:p>
            <a:pPr lvl="1" hangingPunct="0"/>
            <a:r>
              <a:rPr lang="en-US" dirty="0"/>
              <a:t>Current there is no time between moderator’s draft summary and official summary.</a:t>
            </a:r>
          </a:p>
          <a:p>
            <a:pPr lvl="2" hangingPunct="0"/>
            <a:r>
              <a:rPr lang="en-US" dirty="0"/>
              <a:t>This results in several delegates raising concern on official summary increasing emails</a:t>
            </a:r>
          </a:p>
          <a:p>
            <a:pPr lvl="1" hangingPunct="0"/>
            <a:r>
              <a:rPr lang="en-US" b="1" i="1" u="sng" dirty="0"/>
              <a:t>Suggestion</a:t>
            </a:r>
            <a:r>
              <a:rPr lang="en-US" dirty="0"/>
              <a:t>: Important to have well define time window (e.g. 12 hours) between:</a:t>
            </a:r>
          </a:p>
          <a:p>
            <a:pPr lvl="2" hangingPunct="0"/>
            <a:r>
              <a:rPr lang="en-US" dirty="0"/>
              <a:t>deadline for moderator providing draft summary and </a:t>
            </a:r>
          </a:p>
          <a:p>
            <a:pPr lvl="2" hangingPunct="0"/>
            <a:r>
              <a:rPr lang="en-US" dirty="0"/>
              <a:t>deadline for moderator providing the final/official summary</a:t>
            </a:r>
          </a:p>
          <a:p>
            <a:pPr lvl="3" hangingPunct="0"/>
            <a:r>
              <a:rPr lang="en-US" dirty="0"/>
              <a:t>Proponent providing final CRs/WF/LS with same deadline for moderator’s final summary. </a:t>
            </a:r>
          </a:p>
          <a:p>
            <a:pPr hangingPunct="0"/>
            <a:r>
              <a:rPr lang="en-US" dirty="0"/>
              <a:t>Sub-threads within a main thread:</a:t>
            </a:r>
          </a:p>
          <a:p>
            <a:pPr lvl="1" hangingPunct="0"/>
            <a:r>
              <a:rPr lang="en-US" dirty="0"/>
              <a:t>Currently there are too many sub-threads under the same thread e.g. for each CR, TP, WF, LS etc.</a:t>
            </a:r>
          </a:p>
          <a:p>
            <a:pPr lvl="2" hangingPunct="0"/>
            <a:r>
              <a:rPr lang="en-US" dirty="0"/>
              <a:t>Difficult for both moderator and delegates to keep track of all emails and documents.</a:t>
            </a:r>
          </a:p>
          <a:p>
            <a:pPr lvl="1" hangingPunct="0"/>
            <a:r>
              <a:rPr lang="en-US" b="1" i="1" u="sng" dirty="0"/>
              <a:t>Suggestion: </a:t>
            </a:r>
          </a:p>
          <a:p>
            <a:pPr lvl="2" hangingPunct="0"/>
            <a:r>
              <a:rPr lang="en-US" dirty="0"/>
              <a:t>Preferably all documents are treated under the main thread i.e. with same email subject.</a:t>
            </a:r>
          </a:p>
          <a:p>
            <a:pPr lvl="3" hangingPunct="0"/>
            <a:r>
              <a:rPr lang="en-US" dirty="0"/>
              <a:t>At least all TP/CRs are treated under the main thread. </a:t>
            </a:r>
          </a:p>
          <a:p>
            <a:pPr hangingPunct="0"/>
            <a:r>
              <a:rPr lang="en-US" dirty="0"/>
              <a:t>WF discussion:</a:t>
            </a:r>
          </a:p>
          <a:p>
            <a:pPr lvl="1" hangingPunct="0"/>
            <a:r>
              <a:rPr lang="en-US" dirty="0"/>
              <a:t>Problem: </a:t>
            </a:r>
          </a:p>
          <a:p>
            <a:pPr lvl="2" hangingPunct="0"/>
            <a:r>
              <a:rPr lang="en-US" dirty="0"/>
              <a:t>Technical comments are spread over summary document, power point slides and in emails.</a:t>
            </a:r>
          </a:p>
          <a:p>
            <a:pPr lvl="1" hangingPunct="0"/>
            <a:r>
              <a:rPr lang="en-US" i="1" u="sng" dirty="0"/>
              <a:t>Suggestion</a:t>
            </a:r>
            <a:r>
              <a:rPr lang="en-US" dirty="0"/>
              <a:t>:</a:t>
            </a:r>
          </a:p>
          <a:p>
            <a:pPr lvl="2" hangingPunct="0"/>
            <a:r>
              <a:rPr lang="en-US" dirty="0"/>
              <a:t>Delegates use moderator summary document to provide comments, which can be used for formulating the contents of WFs. </a:t>
            </a:r>
          </a:p>
          <a:p>
            <a:pPr lvl="3" hangingPunct="0"/>
            <a:r>
              <a:rPr lang="en-US" dirty="0"/>
              <a:t>For example tentative agreements in moderator summary can be copied into the WF.</a:t>
            </a:r>
          </a:p>
          <a:p>
            <a:pPr lvl="2" hangingPunct="0"/>
            <a:r>
              <a:rPr lang="en-US" dirty="0"/>
              <a:t>Avoid modifying power point slides of WF and instead provide comments in the moderator summary.</a:t>
            </a:r>
          </a:p>
        </p:txBody>
      </p:sp>
    </p:spTree>
    <p:extLst>
      <p:ext uri="{BB962C8B-B14F-4D97-AF65-F5344CB8AC3E}">
        <p14:creationId xmlns:p14="http://schemas.microsoft.com/office/powerpoint/2010/main" val="3593268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GTW session timings:</a:t>
            </a:r>
          </a:p>
          <a:p>
            <a:pPr lvl="1" hangingPunct="0"/>
            <a:r>
              <a:rPr lang="en-US" dirty="0"/>
              <a:t>GTW session should be scheduled at reasonable time for all regions e.g.</a:t>
            </a:r>
          </a:p>
          <a:p>
            <a:pPr lvl="2" hangingPunct="0"/>
            <a:r>
              <a:rPr lang="en-US" dirty="0"/>
              <a:t>GTW session does NOT occur between at least 12.00 am-6.00 am in any region. </a:t>
            </a:r>
          </a:p>
          <a:p>
            <a:pPr hangingPunct="0"/>
            <a:r>
              <a:rPr lang="en-US" dirty="0"/>
              <a:t>Agreement procedure:</a:t>
            </a:r>
          </a:p>
          <a:p>
            <a:pPr lvl="1" hangingPunct="0"/>
            <a:r>
              <a:rPr lang="en-US" dirty="0"/>
              <a:t>At times some moderators tend to make tentative agreements based on ‘majority’ while ignoring important technical input from minority of companies.</a:t>
            </a:r>
          </a:p>
          <a:p>
            <a:pPr lvl="1" hangingPunct="0"/>
            <a:r>
              <a:rPr lang="en-US" b="1" i="1" u="sng" dirty="0"/>
              <a:t>Suggestion: </a:t>
            </a:r>
          </a:p>
          <a:p>
            <a:pPr lvl="2" hangingPunct="0"/>
            <a:r>
              <a:rPr lang="en-US" dirty="0"/>
              <a:t>Chairs are requested to ensure moderators’ agreements follow </a:t>
            </a:r>
            <a:r>
              <a:rPr lang="en-US" dirty="0">
                <a:hlinkClick r:id="rId2"/>
              </a:rPr>
              <a:t>3GPP working procedures</a:t>
            </a:r>
            <a:r>
              <a:rPr lang="en-US" dirty="0"/>
              <a:t>. </a:t>
            </a:r>
          </a:p>
          <a:p>
            <a:pPr lvl="3" hangingPunct="0"/>
            <a:r>
              <a:rPr lang="en-US" dirty="0"/>
              <a:t>Agreements are based on consensus (</a:t>
            </a:r>
            <a:r>
              <a:rPr lang="en-US" dirty="0">
                <a:hlinkClick r:id="rId3"/>
              </a:rPr>
              <a:t>Article 25: TSG and WG decision making</a:t>
            </a:r>
            <a:r>
              <a:rPr lang="en-US" dirty="0"/>
              <a:t>) not based on majority.</a:t>
            </a:r>
          </a:p>
          <a:p>
            <a:pPr hangingPunct="0"/>
            <a:r>
              <a:rPr lang="en-US" dirty="0"/>
              <a:t>Time between successive WG meetings:</a:t>
            </a:r>
          </a:p>
          <a:p>
            <a:pPr lvl="1" hangingPunct="0"/>
            <a:r>
              <a:rPr lang="en-US" dirty="0"/>
              <a:t>There should be at least 4 weeks but preferably 5 weeks between successive WGs.</a:t>
            </a:r>
          </a:p>
          <a:p>
            <a:pPr hangingPunct="0"/>
            <a:r>
              <a:rPr lang="en-US" dirty="0"/>
              <a:t>Deadlines in general:</a:t>
            </a:r>
          </a:p>
          <a:p>
            <a:pPr lvl="1" hangingPunct="0"/>
            <a:r>
              <a:rPr lang="en-US" b="1" i="1" u="sng" dirty="0"/>
              <a:t>Suggestion: </a:t>
            </a:r>
            <a:r>
              <a:rPr lang="en-US" dirty="0"/>
              <a:t>Meeting arrangement provides more clarity about deadlines for different stages.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7034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110D71-1EEF-4420-B18E-C9C701FA6BBC}">
  <ds:schemaRefs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f282d3b-eb4a-4b09-b61f-b9593442e286"/>
    <ds:schemaRef ds:uri="http://schemas.microsoft.com/office/infopath/2007/PartnerControls"/>
    <ds:schemaRef ds:uri="http://www.w3.org/XML/1998/namespace"/>
    <ds:schemaRef ds:uri="9b239327-9e80-40e4-b1b7-4394fed77a33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B4C11DE-6BD6-4858-846F-143A032F3F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31D0B2-E626-4C09-9329-B87B8BEA2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Microsoft Office PowerPoint</Application>
  <PresentationFormat>Widescreen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Proposals to Improve e-Meeting Efficiency</vt:lpstr>
      <vt:lpstr>Suggested Way forward (1)</vt:lpstr>
      <vt:lpstr>Suggested Way forward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2020-05-15T17:10:24Z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ContentTypeId">
    <vt:lpwstr>0x010100F3E9551B3FDDA24EBF0A209BAAD637CA</vt:lpwstr>
  </property>
  <property fmtid="{D5CDD505-2E9C-101B-9397-08002B2CF9AE}" pid="12" name="MSIP_Label_4327cfd9-47ed-48f1-9376-4ab3148935bb_Enabled">
    <vt:lpwstr>True</vt:lpwstr>
  </property>
  <property fmtid="{D5CDD505-2E9C-101B-9397-08002B2CF9AE}" pid="13" name="MSIP_Label_4327cfd9-47ed-48f1-9376-4ab3148935bb_SiteId">
    <vt:lpwstr>5d471751-9675-428d-917b-70f44f9630b0</vt:lpwstr>
  </property>
  <property fmtid="{D5CDD505-2E9C-101B-9397-08002B2CF9AE}" pid="14" name="MSIP_Label_4327cfd9-47ed-48f1-9376-4ab3148935bb_Owner">
    <vt:lpwstr>iwajlo.angelow@nokia.com</vt:lpwstr>
  </property>
  <property fmtid="{D5CDD505-2E9C-101B-9397-08002B2CF9AE}" pid="15" name="MSIP_Label_4327cfd9-47ed-48f1-9376-4ab3148935bb_SetDate">
    <vt:lpwstr>2020-01-27T16:06:05.5865511Z</vt:lpwstr>
  </property>
  <property fmtid="{D5CDD505-2E9C-101B-9397-08002B2CF9AE}" pid="16" name="MSIP_Label_4327cfd9-47ed-48f1-9376-4ab3148935bb_Name">
    <vt:lpwstr>Personal</vt:lpwstr>
  </property>
  <property fmtid="{D5CDD505-2E9C-101B-9397-08002B2CF9AE}" pid="17" name="MSIP_Label_4327cfd9-47ed-48f1-9376-4ab3148935bb_Application">
    <vt:lpwstr>Microsoft Azure Information Protection</vt:lpwstr>
  </property>
  <property fmtid="{D5CDD505-2E9C-101B-9397-08002B2CF9AE}" pid="18" name="MSIP_Label_4327cfd9-47ed-48f1-9376-4ab3148935bb_ActionId">
    <vt:lpwstr>4237f30d-8287-421e-a003-86892bca6493</vt:lpwstr>
  </property>
  <property fmtid="{D5CDD505-2E9C-101B-9397-08002B2CF9AE}" pid="19" name="MSIP_Label_4327cfd9-47ed-48f1-9376-4ab3148935bb_Extended_MSFT_Method">
    <vt:lpwstr>Manual</vt:lpwstr>
  </property>
  <property fmtid="{D5CDD505-2E9C-101B-9397-08002B2CF9AE}" pid="20" name="Sensitivity">
    <vt:lpwstr>Personal</vt:lpwstr>
  </property>
</Properties>
</file>