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vsdx" ContentType="application/vnd.ms-visio.drawing"/>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bookmarkIdSeed="4">
  <p:sldMasterIdLst>
    <p:sldMasterId id="2147483648" r:id="rId1"/>
  </p:sldMasterIdLst>
  <p:notesMasterIdLst>
    <p:notesMasterId r:id="rId8"/>
  </p:notesMasterIdLst>
  <p:handoutMasterIdLst>
    <p:handoutMasterId r:id="rId9"/>
  </p:handoutMasterIdLst>
  <p:sldIdLst>
    <p:sldId id="319" r:id="rId2"/>
    <p:sldId id="684" r:id="rId3"/>
    <p:sldId id="698" r:id="rId4"/>
    <p:sldId id="700" r:id="rId5"/>
    <p:sldId id="697" r:id="rId6"/>
    <p:sldId id="701" r:id="rId7"/>
  </p:sldIdLst>
  <p:sldSz cx="9144000" cy="5143500" type="screen16x9"/>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8F52B"/>
    <a:srgbClr val="A5E463"/>
    <a:srgbClr val="4778B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14" autoAdjust="0"/>
    <p:restoredTop sz="95751" autoAdjust="0"/>
  </p:normalViewPr>
  <p:slideViewPr>
    <p:cSldViewPr snapToGrid="0" snapToObjects="1">
      <p:cViewPr>
        <p:scale>
          <a:sx n="66" d="100"/>
          <a:sy n="66" d="100"/>
        </p:scale>
        <p:origin x="-186" y="-102"/>
      </p:cViewPr>
      <p:guideLst>
        <p:guide orient="horz" pos="1620"/>
        <p:guide pos="2880"/>
      </p:guideLst>
    </p:cSldViewPr>
  </p:slideViewPr>
  <p:outlineViewPr>
    <p:cViewPr>
      <p:scale>
        <a:sx n="33" d="100"/>
        <a:sy n="33" d="100"/>
      </p:scale>
      <p:origin x="0" y="0"/>
    </p:cViewPr>
  </p:outlineViewPr>
  <p:notesTextViewPr>
    <p:cViewPr>
      <p:scale>
        <a:sx n="55" d="100"/>
        <a:sy n="55"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6DA9F8E-3251-4042-9700-004A398EF650}" type="datetimeFigureOut">
              <a:rPr kumimoji="1" lang="zh-CN" altLang="en-US" smtClean="0"/>
              <a:pPr/>
              <a:t>2020-05-15</a:t>
            </a:fld>
            <a:endParaRPr kumimoji="1"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D58412-F9A2-154A-B813-9397F2EA9CEA}"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C196DB-7AEB-6E4C-BE2A-2EF34860165F}" type="datetimeFigureOut">
              <a:rPr kumimoji="1" lang="zh-CN" altLang="en-US" smtClean="0"/>
              <a:pPr/>
              <a:t>2020-05-15</a:t>
            </a:fld>
            <a:endParaRPr kumimoji="1"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E4D72E-BB4A-5244-8387-D4030BC65C9B}"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6</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screen"/>
          <a:stretch>
            <a:fillRect/>
          </a:stretch>
        </p:blipFill>
        <p:spPr>
          <a:xfrm>
            <a:off x="0" y="0"/>
            <a:ext cx="9144000" cy="5143500"/>
          </a:xfrm>
          <a:prstGeom prst="rect">
            <a:avLst/>
          </a:prstGeom>
        </p:spPr>
      </p:pic>
      <p:pic>
        <p:nvPicPr>
          <p:cNvPr id="8" name="图片 7"/>
          <p:cNvPicPr>
            <a:picLocks noChangeAspect="1"/>
          </p:cNvPicPr>
          <p:nvPr userDrawn="1"/>
        </p:nvPicPr>
        <p:blipFill>
          <a:blip r:embed="rId3"/>
          <a:stretch>
            <a:fillRect/>
          </a:stretch>
        </p:blipFill>
        <p:spPr>
          <a:xfrm>
            <a:off x="5724128" y="4677986"/>
            <a:ext cx="2374900" cy="238125"/>
          </a:xfrm>
          <a:prstGeom prst="rect">
            <a:avLst/>
          </a:prstGeom>
        </p:spPr>
      </p:pic>
      <p:sp>
        <p:nvSpPr>
          <p:cNvPr id="2" name="标题 1"/>
          <p:cNvSpPr>
            <a:spLocks noGrp="1"/>
          </p:cNvSpPr>
          <p:nvPr>
            <p:ph type="ctrTitle"/>
          </p:nvPr>
        </p:nvSpPr>
        <p:spPr>
          <a:xfrm>
            <a:off x="685800" y="1597821"/>
            <a:ext cx="7772400" cy="1102519"/>
          </a:xfrm>
        </p:spPr>
        <p:txBody>
          <a:bodyPr/>
          <a:lstStyle>
            <a:lvl1pPr algn="ctr">
              <a:defRPr/>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smtClean="0"/>
              <a:t>单击此处编辑母版副标题样式</a:t>
            </a:r>
            <a:endParaRPr kumimoji="1" lang="zh-CN" altLang="en-US"/>
          </a:p>
        </p:txBody>
      </p:sp>
      <p:sp>
        <p:nvSpPr>
          <p:cNvPr id="4" name="矩形 3"/>
          <p:cNvSpPr/>
          <p:nvPr userDrawn="1"/>
        </p:nvSpPr>
        <p:spPr>
          <a:xfrm>
            <a:off x="165100" y="114301"/>
            <a:ext cx="3111500" cy="1054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4" cstate="screen"/>
          <a:stretch>
            <a:fillRect/>
          </a:stretch>
        </p:blipFill>
        <p:spPr>
          <a:xfrm>
            <a:off x="566675" y="205980"/>
            <a:ext cx="830327" cy="63495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6672CD7-8A59-F947-B634-E34F3370F802}" type="datetime1">
              <a:rPr kumimoji="1" lang="zh-CN" altLang="en-US" smtClean="0"/>
              <a:pPr/>
              <a:t>2020-05-15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457200" y="205980"/>
            <a:ext cx="6019800" cy="4388644"/>
          </a:xfr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49FCA924-8C31-D842-A742-8254843DD8B4}" type="datetime1">
              <a:rPr kumimoji="1" lang="zh-CN" altLang="en-US" smtClean="0"/>
              <a:pPr/>
              <a:t>2020-05-15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lvl1pPr>
              <a:defRPr sz="1800"/>
            </a:lvl1pPr>
            <a:lvl2pPr>
              <a:defRPr sz="1800"/>
            </a:lvl2pPr>
            <a:lvl3pPr>
              <a:defRPr sz="1800"/>
            </a:lvl3pPr>
            <a:lvl4pPr>
              <a:defRPr sz="1800"/>
            </a:lvl4pPr>
            <a:lvl5pPr>
              <a:defRPr sz="1800"/>
            </a:lvl5p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E8A7000C-6D95-8640-8ED6-0507A470331A}" type="datetime1">
              <a:rPr kumimoji="1" lang="zh-CN" altLang="en-US" smtClean="0"/>
              <a:pPr/>
              <a:t>2020-05-15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032F36EB-180E-4940-AE7A-AFE6B6D82211}" type="datetime1">
              <a:rPr kumimoji="1" lang="zh-CN" altLang="en-US" smtClean="0"/>
              <a:pPr/>
              <a:t>2020-05-15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A8A32FCE-E918-B344-95DD-D582ED2BEE15}" type="datetime1">
              <a:rPr kumimoji="1" lang="zh-CN" altLang="en-US" smtClean="0"/>
              <a:pPr/>
              <a:t>2020-05-15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504C6C1F-0505-E546-8AB3-EBA53DE757D2}" type="datetime1">
              <a:rPr kumimoji="1" lang="zh-CN" altLang="en-US" smtClean="0"/>
              <a:pPr/>
              <a:t>2020-05-15</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91ABD831-CD83-294F-9C92-95DE47340016}" type="datetime1">
              <a:rPr kumimoji="1" lang="zh-CN" altLang="en-US" smtClean="0"/>
              <a:pPr/>
              <a:t>2020-05-15</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8A28CD3-F138-9F4D-B429-D20299CFC29F}" type="datetime1">
              <a:rPr kumimoji="1" lang="zh-CN" altLang="en-US" smtClean="0"/>
              <a:pPr/>
              <a:t>2020-05-15</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948A6D52-69EB-3C43-9B8D-AFB4CE3247F7}" type="datetime1">
              <a:rPr kumimoji="1" lang="zh-CN" altLang="en-US" smtClean="0"/>
              <a:pPr/>
              <a:t>2020-05-15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AF3D49CF-BBD9-3D41-86BA-0FF01D28CCD0}" type="datetime1">
              <a:rPr kumimoji="1" lang="zh-CN" altLang="en-US" smtClean="0"/>
              <a:pPr/>
              <a:t>2020-05-15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1"/>
            <a:ext cx="7139136" cy="565513"/>
          </a:xfrm>
          <a:prstGeom prst="rect">
            <a:avLst/>
          </a:prstGeom>
        </p:spPr>
        <p:txBody>
          <a:bodyPr vert="horz" lIns="91440" tIns="45720" rIns="91440" bIns="45720" rtlCol="0" anchor="ctr">
            <a:normAutofit/>
          </a:bodyPr>
          <a:lstStyle/>
          <a:p>
            <a:r>
              <a:rPr kumimoji="1" lang="zh-CN" altLang="en-US" dirty="0" smtClean="0"/>
              <a:t>单击此处编辑母版标题样式</a:t>
            </a:r>
            <a:endParaRPr kumimoji="1" lang="zh-CN" altLang="en-US" dirty="0"/>
          </a:p>
        </p:txBody>
      </p:sp>
      <p:sp>
        <p:nvSpPr>
          <p:cNvPr id="3" name="文本占位符 2"/>
          <p:cNvSpPr>
            <a:spLocks noGrp="1"/>
          </p:cNvSpPr>
          <p:nvPr>
            <p:ph type="body" idx="1"/>
          </p:nvPr>
        </p:nvSpPr>
        <p:spPr>
          <a:xfrm>
            <a:off x="457200" y="972234"/>
            <a:ext cx="8229600" cy="3622391"/>
          </a:xfrm>
          <a:prstGeom prst="rect">
            <a:avLst/>
          </a:prstGeom>
        </p:spPr>
        <p:txBody>
          <a:bodyPr vert="horz" lIns="91440" tIns="45720" rIns="91440" bIns="45720" rtlCol="0">
            <a:normAutofit/>
          </a:body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1C6AD85-9C0B-5A4A-BF12-74991BA35C29}" type="datetime1">
              <a:rPr kumimoji="1" lang="zh-CN" altLang="en-US" smtClean="0"/>
              <a:pPr/>
              <a:t>2020-05-15</a:t>
            </a:fld>
            <a:endParaRPr kumimoji="1"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CE86934-7ADE-3A49-84C5-1303EED4D146}" type="slidenum">
              <a:rPr kumimoji="1" lang="zh-CN" altLang="en-US" smtClean="0"/>
              <a:pPr/>
              <a:t>‹#›</a:t>
            </a:fld>
            <a:endParaRPr kumimoji="1" lang="zh-CN" altLang="en-US"/>
          </a:p>
        </p:txBody>
      </p:sp>
      <p:pic>
        <p:nvPicPr>
          <p:cNvPr id="8" name="图片 7"/>
          <p:cNvPicPr>
            <a:picLocks noChangeAspect="1"/>
          </p:cNvPicPr>
          <p:nvPr userDrawn="1"/>
        </p:nvPicPr>
        <p:blipFill>
          <a:blip r:embed="rId14" cstate="screen"/>
          <a:stretch>
            <a:fillRect/>
          </a:stretch>
        </p:blipFill>
        <p:spPr>
          <a:xfrm>
            <a:off x="7960703" y="205980"/>
            <a:ext cx="830327" cy="634956"/>
          </a:xfrm>
          <a:prstGeom prst="rect">
            <a:avLst/>
          </a:prstGeom>
        </p:spPr>
      </p:pic>
      <p:pic>
        <p:nvPicPr>
          <p:cNvPr id="9" name="图片 8"/>
          <p:cNvPicPr>
            <a:picLocks noChangeAspect="1"/>
          </p:cNvPicPr>
          <p:nvPr userDrawn="1"/>
        </p:nvPicPr>
        <p:blipFill>
          <a:blip r:embed="rId15">
            <a:alphaModFix amt="46000"/>
            <a:extLst>
              <a:ext uri="{BEBA8EAE-BF5A-486C-A8C5-ECC9F3942E4B}">
                <a14:imgProps xmlns:a14="http://schemas.microsoft.com/office/drawing/2010/main" xmlns="">
                  <a14:imgLayer r:embed="rId16">
                    <a14:imgEffect>
                      <a14:saturation sat="0"/>
                    </a14:imgEffect>
                  </a14:imgLayer>
                </a14:imgProps>
              </a:ext>
            </a:extLst>
          </a:blip>
          <a:stretch>
            <a:fillRect/>
          </a:stretch>
        </p:blipFill>
        <p:spPr>
          <a:xfrm>
            <a:off x="469900" y="850901"/>
            <a:ext cx="3733800" cy="6223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457200" rtl="0" eaLnBrk="1" latinLnBrk="0" hangingPunct="1">
        <a:spcBef>
          <a:spcPct val="0"/>
        </a:spcBef>
        <a:buNone/>
        <a:defRPr lang="zh-CN" altLang="en-US" sz="2800" b="1" kern="1200" dirty="0">
          <a:solidFill>
            <a:srgbClr val="1E1C11"/>
          </a:solidFill>
          <a:latin typeface="黑体" panose="02010609060101010101" charset="-122"/>
          <a:ea typeface="黑体" panose="02010609060101010101" charset="-122"/>
          <a:cs typeface="黑体" panose="02010609060101010101" charset="-122"/>
        </a:defRPr>
      </a:lvl1pPr>
    </p:titleStyle>
    <p:bodyStyle>
      <a:lvl1pPr marL="342900" indent="-342900" algn="l" defTabSz="457200" rtl="0" eaLnBrk="1" latinLnBrk="0" hangingPunct="1">
        <a:spcBef>
          <a:spcPct val="20000"/>
        </a:spcBef>
        <a:buFont typeface="Arial" panose="020B0604020202020204"/>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1pPr>
      <a:lvl2pPr marL="742950" indent="-285750" algn="l" defTabSz="457200" rtl="0" eaLnBrk="1" latinLnBrk="0" hangingPunct="1">
        <a:spcBef>
          <a:spcPct val="20000"/>
        </a:spcBef>
        <a:buFont typeface="Arial" panose="020B0604020202020204"/>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457200" rtl="0" eaLnBrk="1" latinLnBrk="0" hangingPunct="1">
        <a:spcBef>
          <a:spcPct val="200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package" Target="../embeddings/Microsoft_Visio___11111111.vsdx"/></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407040" y="697665"/>
            <a:ext cx="8577257" cy="1877437"/>
          </a:xfrm>
          <a:prstGeom prst="rect">
            <a:avLst/>
          </a:prstGeom>
          <a:noFill/>
          <a:ln w="9525">
            <a:noFill/>
            <a:miter lim="800000"/>
          </a:ln>
          <a:effectLst/>
        </p:spPr>
        <p:txBody>
          <a:bodyPr vert="horz" wrap="square" lIns="91440" tIns="45720" rIns="91440" bIns="45720" numCol="1" anchor="ctr" anchorCtr="0" compatLnSpc="1">
            <a:spAutoFit/>
          </a:bodyPr>
          <a:lstStyle/>
          <a:p>
            <a:r>
              <a:rPr lang="en-GB" altLang="zh-CN" b="1" dirty="0" smtClean="0"/>
              <a:t>3GPP TSG-RAN WG4 Meeting # 95-e                                                                     </a:t>
            </a:r>
            <a:r>
              <a:rPr lang="en-GB" altLang="zh-CN" b="1" dirty="0" smtClean="0"/>
              <a:t>R4-2006753</a:t>
            </a:r>
            <a:endParaRPr lang="zh-CN" altLang="zh-CN" dirty="0" smtClean="0"/>
          </a:p>
          <a:p>
            <a:r>
              <a:rPr lang="en-GB" altLang="zh-CN" b="1" dirty="0" smtClean="0"/>
              <a:t>Electronic Meeting, 25 May – 5 June, 2020</a:t>
            </a:r>
            <a:endParaRPr lang="zh-CN" altLang="zh-CN" dirty="0" smtClean="0"/>
          </a:p>
          <a:p>
            <a:endParaRPr lang="zh-CN" altLang="zh-CN" sz="1600" dirty="0" smtClean="0"/>
          </a:p>
          <a:p>
            <a:pPr defTabSz="914400" eaLnBrk="0" fontAlgn="base" hangingPunct="0">
              <a:spcBef>
                <a:spcPct val="0"/>
              </a:spcBef>
              <a:spcAft>
                <a:spcPct val="0"/>
              </a:spcAft>
            </a:pPr>
            <a:endParaRPr lang="zh-CN" altLang="zh-CN" sz="1600" dirty="0" smtClean="0"/>
          </a:p>
          <a:p>
            <a:pPr lvl="0" defTabSz="914400" eaLnBrk="0" fontAlgn="base" hangingPunct="0">
              <a:spcBef>
                <a:spcPct val="0"/>
              </a:spcBef>
              <a:spcAft>
                <a:spcPct val="0"/>
              </a:spcAft>
            </a:pPr>
            <a:endParaRPr lang="en-GB" altLang="zh-CN" sz="1600" b="1" dirty="0" smtClean="0">
              <a:latin typeface="+mj-lt"/>
              <a:ea typeface="Malgun Gothic" panose="020B0503020000020004" pitchFamily="34" charset="-127"/>
              <a:cs typeface="Arial" panose="020B0604020202020204" pitchFamily="34" charset="0"/>
            </a:endParaRPr>
          </a:p>
          <a:p>
            <a:pPr lvl="0" defTabSz="914400" eaLnBrk="0" fontAlgn="base" hangingPunct="0">
              <a:spcBef>
                <a:spcPct val="0"/>
              </a:spcBef>
              <a:spcAft>
                <a:spcPct val="0"/>
              </a:spcAft>
            </a:pPr>
            <a:endParaRPr lang="en-GB" altLang="zh-CN" sz="1600" b="1" dirty="0" smtClean="0">
              <a:latin typeface="+mj-lt"/>
              <a:ea typeface="Malgun Gothic" panose="020B0503020000020004" pitchFamily="34" charset="-127"/>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10300" algn="r"/>
                <a:tab pos="8459470" algn="r"/>
              </a:tabLst>
            </a:pPr>
            <a:endParaRPr kumimoji="0" lang="en-US" altLang="zh-CN" sz="1600" b="0" i="0" u="none" strike="noStrike" cap="none" normalizeH="0" baseline="0" dirty="0" smtClean="0">
              <a:ln>
                <a:noFill/>
              </a:ln>
              <a:solidFill>
                <a:schemeClr val="tx1"/>
              </a:solidFill>
              <a:effectLst/>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761072" y="1696314"/>
            <a:ext cx="7632848" cy="2952675"/>
          </a:xfrm>
          <a:prstGeom prst="rect">
            <a:avLst/>
          </a:prstGeom>
          <a:ln>
            <a:miter lim="800000"/>
            <a:headEnd/>
            <a:tailEnd/>
          </a:ln>
        </p:spPr>
        <p:txBody>
          <a:bodyPr vert="horz" wrap="square" lIns="91440" tIns="45720" rIns="91440" bIns="45720" numCol="1" anchor="t" anchorCtr="0" compatLnSpc="1">
            <a:prstTxWarp prst="textNoShape">
              <a:avLst/>
            </a:prstTxWarp>
            <a:noAutofit/>
          </a:bodyPr>
          <a:lstStyle/>
          <a:p>
            <a:pPr algn="ctr">
              <a:spcBef>
                <a:spcPct val="0"/>
              </a:spcBef>
              <a:defRPr/>
            </a:pPr>
            <a:r>
              <a:rPr lang="en-US" altLang="zh-CN" sz="3600" b="1" dirty="0" smtClean="0">
                <a:latin typeface="+mj-lt"/>
                <a:ea typeface="Malgun Gothic" panose="020B0503020000020004" pitchFamily="34" charset="-127"/>
                <a:cs typeface="Arial" panose="020B0604020202020204" pitchFamily="34" charset="0"/>
              </a:rPr>
              <a:t>Motivation for new WI on air-to-ground network for NR</a:t>
            </a:r>
            <a:endParaRPr lang="en-US" altLang="zh-CN" sz="3600" b="1" dirty="0">
              <a:latin typeface="+mj-lt"/>
              <a:ea typeface="Malgun Gothic" panose="020B0503020000020004" pitchFamily="34" charset="-127"/>
              <a:cs typeface="Arial" panose="020B0604020202020204" pitchFamily="34" charset="0"/>
            </a:endParaRPr>
          </a:p>
          <a:p>
            <a:pPr algn="ctr">
              <a:spcBef>
                <a:spcPct val="0"/>
              </a:spcBef>
              <a:defRPr/>
            </a:pPr>
            <a:endParaRPr lang="en-US" altLang="zh-CN" sz="2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2400" b="1" dirty="0">
                <a:latin typeface="微软雅黑" pitchFamily="34" charset="-122"/>
                <a:ea typeface="微软雅黑" pitchFamily="34" charset="-122"/>
                <a:cs typeface="+mj-cs"/>
              </a:rPr>
              <a:t>CMCC</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Background </a:t>
            </a:r>
            <a:endParaRPr kumimoji="1" lang="zh-CN" altLang="en-US" dirty="0">
              <a:latin typeface="+mj-lt"/>
            </a:endParaRPr>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191926" y="913178"/>
            <a:ext cx="8382000" cy="1767918"/>
          </a:xfrm>
          <a:prstGeom prst="rect">
            <a:avLst/>
          </a:prstGeom>
        </p:spPr>
        <p:txBody>
          <a:bodyPr vert="horz" lIns="91440" tIns="45720" rIns="91440" bIns="45720" rtlCol="0">
            <a:noAutofit/>
          </a:bodyPr>
          <a:lstStyle/>
          <a:p>
            <a:pPr marL="342900" indent="-342900">
              <a:lnSpc>
                <a:spcPct val="120000"/>
              </a:lnSpc>
              <a:spcBef>
                <a:spcPct val="20000"/>
              </a:spcBef>
              <a:buFont typeface="Arial" panose="020B0604020202020204"/>
              <a:buChar char="•"/>
              <a:defRPr/>
            </a:pPr>
            <a:r>
              <a:rPr lang="en-GB" altLang="zh-CN" dirty="0" smtClean="0"/>
              <a:t>Air-to-ground (ATG) network refers to in-flight connectivity technique, using ground-based cell towers that send signals up to an aircraft’s antenna(s) of onboard ATG terminal. As a plane travels into different sections of airspace, the onboard ATG terminal automatically connects to the cell with strongest received signal power, just as a mobile phone does on the ground</a:t>
            </a:r>
            <a:endParaRPr lang="zh-CN" altLang="zh-CN" dirty="0" smtClean="0"/>
          </a:p>
        </p:txBody>
      </p:sp>
      <p:graphicFrame>
        <p:nvGraphicFramePr>
          <p:cNvPr id="1026" name="Object 2"/>
          <p:cNvGraphicFramePr>
            <a:graphicFrameLocks noChangeAspect="1"/>
          </p:cNvGraphicFramePr>
          <p:nvPr/>
        </p:nvGraphicFramePr>
        <p:xfrm>
          <a:off x="667455" y="2681096"/>
          <a:ext cx="3306234" cy="2126545"/>
        </p:xfrm>
        <a:graphic>
          <a:graphicData uri="http://schemas.openxmlformats.org/presentationml/2006/ole">
            <p:oleObj spid="_x0000_s1026" name="Visio" r:id="rId4" imgW="2705034" imgH="1745206" progId="">
              <p:embed/>
            </p:oleObj>
          </a:graphicData>
        </a:graphic>
      </p:graphicFrame>
      <p:sp>
        <p:nvSpPr>
          <p:cNvPr id="6" name="内容占位符 1">
            <a:extLst>
              <a:ext uri="{FF2B5EF4-FFF2-40B4-BE49-F238E27FC236}">
                <a16:creationId xmlns="" xmlns:a16="http://schemas.microsoft.com/office/drawing/2014/main" id="{F6F95DAA-C4D3-4591-A20C-94E4CD98D67F}"/>
              </a:ext>
            </a:extLst>
          </p:cNvPr>
          <p:cNvSpPr txBox="1">
            <a:spLocks/>
          </p:cNvSpPr>
          <p:nvPr/>
        </p:nvSpPr>
        <p:spPr>
          <a:xfrm>
            <a:off x="4342526" y="2534352"/>
            <a:ext cx="4264362" cy="2390398"/>
          </a:xfrm>
          <a:prstGeom prst="rect">
            <a:avLst/>
          </a:prstGeom>
        </p:spPr>
        <p:txBody>
          <a:bodyPr>
            <a:spAutoFit/>
          </a:bodyPr>
          <a:lstStyle>
            <a:lvl1pPr marL="342900" indent="-342900" algn="l" defTabSz="685783" rtl="0" eaLnBrk="1" latinLnBrk="0" hangingPunct="1">
              <a:lnSpc>
                <a:spcPct val="100000"/>
              </a:lnSpc>
              <a:spcBef>
                <a:spcPts val="750"/>
              </a:spcBef>
              <a:buFont typeface="Arial" charset="0"/>
              <a:buChar char="•"/>
              <a:defRPr sz="2100" kern="1200">
                <a:solidFill>
                  <a:schemeClr val="tx1"/>
                </a:solidFill>
                <a:latin typeface="+mn-lt"/>
                <a:ea typeface="+mn-ea"/>
                <a:cs typeface="+mn-cs"/>
              </a:defRPr>
            </a:lvl1pPr>
            <a:lvl2pPr marL="628641" indent="-285750" algn="l" defTabSz="685783" rtl="0" eaLnBrk="1" latinLnBrk="0" hangingPunct="1">
              <a:lnSpc>
                <a:spcPct val="100000"/>
              </a:lnSpc>
              <a:spcBef>
                <a:spcPts val="375"/>
              </a:spcBef>
              <a:buFont typeface=".AppleSystemUIFont" charset="-120"/>
              <a:buChar char="-"/>
              <a:defRPr sz="1800" kern="1200">
                <a:solidFill>
                  <a:schemeClr val="tx1"/>
                </a:solidFill>
                <a:latin typeface="+mn-lt"/>
                <a:ea typeface="+mn-ea"/>
                <a:cs typeface="+mn-cs"/>
              </a:defRPr>
            </a:lvl2pPr>
            <a:lvl3pPr marL="971532" indent="-285750" algn="l" defTabSz="685783" rtl="0" eaLnBrk="1" latinLnBrk="0" hangingPunct="1">
              <a:lnSpc>
                <a:spcPct val="100000"/>
              </a:lnSpc>
              <a:spcBef>
                <a:spcPts val="375"/>
              </a:spcBef>
              <a:buFont typeface="Arial" charset="0"/>
              <a:buChar char="•"/>
              <a:defRPr sz="1500" kern="1200">
                <a:solidFill>
                  <a:schemeClr val="tx1"/>
                </a:solidFill>
                <a:latin typeface="+mn-lt"/>
                <a:ea typeface="+mn-ea"/>
                <a:cs typeface="+mn-cs"/>
              </a:defRPr>
            </a:lvl3pPr>
            <a:lvl4pPr marL="1600200" marR="0" indent="-396875" algn="l" defTabSz="914400" rtl="0" eaLnBrk="1" fontAlgn="auto" latinLnBrk="0" hangingPunct="1">
              <a:lnSpc>
                <a:spcPct val="100000"/>
              </a:lnSpc>
              <a:spcBef>
                <a:spcPct val="20000"/>
              </a:spcBef>
              <a:spcAft>
                <a:spcPts val="0"/>
              </a:spcAft>
              <a:buClrTx/>
              <a:buSzTx/>
              <a:buFont typeface="Wingdings" charset="2"/>
              <a:buChar char="ü"/>
              <a:tabLst/>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r>
              <a:rPr lang="en-US" altLang="zh-CN" sz="2000" b="1" dirty="0"/>
              <a:t>Scenario</a:t>
            </a:r>
            <a:r>
              <a:rPr lang="en-US" altLang="zh-CN" sz="2000" dirty="0"/>
              <a:t>: to provide broadband access for civil aircrafts</a:t>
            </a:r>
          </a:p>
          <a:p>
            <a:pPr lvl="1"/>
            <a:r>
              <a:rPr lang="en-US" altLang="zh-CN" sz="1600" dirty="0" err="1">
                <a:solidFill>
                  <a:schemeClr val="tx1">
                    <a:lumMod val="65000"/>
                    <a:lumOff val="35000"/>
                  </a:schemeClr>
                </a:solidFill>
              </a:rPr>
              <a:t>ATG</a:t>
            </a:r>
            <a:r>
              <a:rPr lang="en-US" altLang="zh-CN" sz="1600" dirty="0">
                <a:solidFill>
                  <a:schemeClr val="tx1">
                    <a:lumMod val="65000"/>
                    <a:lumOff val="35000"/>
                  </a:schemeClr>
                </a:solidFill>
              </a:rPr>
              <a:t> gNB deployed on the ground, with antennas pointing upward to form an aerial cell</a:t>
            </a:r>
          </a:p>
          <a:p>
            <a:pPr lvl="1"/>
            <a:r>
              <a:rPr lang="en-US" altLang="zh-CN" sz="1600" dirty="0">
                <a:solidFill>
                  <a:schemeClr val="tx1">
                    <a:lumMod val="65000"/>
                    <a:lumOff val="35000"/>
                  </a:schemeClr>
                </a:solidFill>
              </a:rPr>
              <a:t>Aircraft as a special UE </a:t>
            </a:r>
          </a:p>
          <a:p>
            <a:pPr lvl="1"/>
            <a:r>
              <a:rPr lang="en-US" altLang="zh-CN" sz="1600" dirty="0">
                <a:solidFill>
                  <a:schemeClr val="tx1">
                    <a:lumMod val="65000"/>
                    <a:lumOff val="35000"/>
                  </a:schemeClr>
                </a:solidFill>
              </a:rPr>
              <a:t>Aircraft to </a:t>
            </a:r>
            <a:r>
              <a:rPr lang="en-US" altLang="zh-CN" sz="1600" dirty="0" err="1">
                <a:solidFill>
                  <a:schemeClr val="tx1">
                    <a:lumMod val="65000"/>
                    <a:lumOff val="35000"/>
                  </a:schemeClr>
                </a:solidFill>
              </a:rPr>
              <a:t>ATG</a:t>
            </a:r>
            <a:r>
              <a:rPr lang="en-US" altLang="zh-CN" sz="1600" dirty="0">
                <a:solidFill>
                  <a:schemeClr val="tx1">
                    <a:lumMod val="65000"/>
                    <a:lumOff val="35000"/>
                  </a:schemeClr>
                </a:solidFill>
              </a:rPr>
              <a:t> gNB: </a:t>
            </a:r>
            <a:r>
              <a:rPr lang="en-US" altLang="zh-CN" sz="1600" dirty="0" err="1">
                <a:solidFill>
                  <a:schemeClr val="tx1">
                    <a:lumMod val="65000"/>
                    <a:lumOff val="35000"/>
                  </a:schemeClr>
                </a:solidFill>
              </a:rPr>
              <a:t>5G</a:t>
            </a:r>
            <a:r>
              <a:rPr lang="en-US" altLang="zh-CN" sz="1600" dirty="0">
                <a:solidFill>
                  <a:schemeClr val="tx1">
                    <a:lumMod val="65000"/>
                    <a:lumOff val="35000"/>
                  </a:schemeClr>
                </a:solidFill>
              </a:rPr>
              <a:t> air interface</a:t>
            </a:r>
          </a:p>
          <a:p>
            <a:pPr lvl="1"/>
            <a:r>
              <a:rPr lang="en-US" altLang="zh-CN" sz="1600" dirty="0">
                <a:solidFill>
                  <a:schemeClr val="tx1">
                    <a:lumMod val="65000"/>
                    <a:lumOff val="35000"/>
                  </a:schemeClr>
                </a:solidFill>
              </a:rPr>
              <a:t>Aircraft to passengers: WiFi access</a:t>
            </a:r>
            <a:endParaRPr lang="zh-CN" altLang="en-US" sz="16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457199" y="638268"/>
            <a:ext cx="8400473" cy="3988986"/>
          </a:xfrm>
        </p:spPr>
        <p:txBody>
          <a:bodyPr>
            <a:noAutofit/>
          </a:bodyPr>
          <a:lstStyle/>
          <a:p>
            <a:pPr hangingPunct="0">
              <a:buNone/>
            </a:pPr>
            <a:endParaRPr lang="en-GB" altLang="zh-CN" sz="1400" dirty="0" smtClean="0">
              <a:latin typeface="+mj-lt"/>
            </a:endParaRPr>
          </a:p>
          <a:p>
            <a:pPr hangingPunct="0"/>
            <a:r>
              <a:rPr lang="en-GB" altLang="zh-CN" sz="1800" dirty="0" smtClean="0">
                <a:latin typeface="+mn-lt"/>
                <a:ea typeface="+mn-ea"/>
                <a:cs typeface="+mn-cs"/>
              </a:rPr>
              <a:t>There are several regional commercial or trial in-flight networks based on hybrid techniques of ATG and satellite communication, such as </a:t>
            </a:r>
            <a:r>
              <a:rPr lang="en-GB" altLang="zh-CN" sz="1800" dirty="0" err="1" smtClean="0">
                <a:latin typeface="+mn-lt"/>
                <a:ea typeface="+mn-ea"/>
                <a:cs typeface="+mn-cs"/>
              </a:rPr>
              <a:t>Gogo’s</a:t>
            </a:r>
            <a:r>
              <a:rPr lang="en-GB" altLang="zh-CN" sz="1800" dirty="0" smtClean="0">
                <a:latin typeface="+mn-lt"/>
                <a:ea typeface="+mn-ea"/>
                <a:cs typeface="+mn-cs"/>
              </a:rPr>
              <a:t> commercial network in USA, </a:t>
            </a:r>
            <a:r>
              <a:rPr lang="en-GB" altLang="zh-CN" sz="1800" dirty="0" err="1" smtClean="0">
                <a:latin typeface="+mn-lt"/>
                <a:ea typeface="+mn-ea"/>
                <a:cs typeface="+mn-cs"/>
              </a:rPr>
              <a:t>Inmarsat’s</a:t>
            </a:r>
            <a:r>
              <a:rPr lang="en-GB" altLang="zh-CN" sz="1800" dirty="0" smtClean="0">
                <a:latin typeface="+mn-lt"/>
                <a:ea typeface="+mn-ea"/>
                <a:cs typeface="+mn-cs"/>
              </a:rPr>
              <a:t> commercial network in Europe, and CMCC’s trial network in China. Regarding the hybrid network, satellite link focus on providing every-where connectivity (e.g., when cross the sea), while ATG link focus on providing high-quality data services for all service available areas (e.g., inland and coastline area).</a:t>
            </a:r>
            <a:endParaRPr lang="en-GB" altLang="zh-CN" sz="1800" dirty="0" smtClean="0">
              <a:solidFill>
                <a:srgbClr val="FF0000"/>
              </a:solidFill>
              <a:latin typeface="+mn-lt"/>
              <a:ea typeface="+mn-ea"/>
              <a:cs typeface="+mn-cs"/>
            </a:endParaRPr>
          </a:p>
          <a:p>
            <a:pPr hangingPunct="0"/>
            <a:endParaRPr lang="zh-CN" altLang="zh-CN" sz="1600" dirty="0" smtClean="0"/>
          </a:p>
          <a:p>
            <a:pPr hangingPunct="0"/>
            <a:r>
              <a:rPr lang="en-GB" altLang="zh-CN" sz="1800" dirty="0" smtClean="0">
                <a:latin typeface="+mn-lt"/>
                <a:ea typeface="+mn-ea"/>
                <a:cs typeface="+mn-cs"/>
              </a:rPr>
              <a:t>In RAN#86 meeting, the new WID (RP-193234) solutions for NR to support non-terrestrial networks (NTN) was approved. The NTN work item aims to specify the enhancements identified for NR NTN (non-terrestrial networks) especially LEO and GEO with implicit compatibility to support HAPS (high altitude platform station) and ATG (air to ground) scenarios</a:t>
            </a:r>
          </a:p>
          <a:p>
            <a:pPr hangingPunct="0"/>
            <a:endParaRPr lang="zh-CN" altLang="zh-CN" sz="1600" dirty="0" smtClean="0"/>
          </a:p>
          <a:p>
            <a:pPr hangingPunct="0"/>
            <a:endParaRPr lang="zh-CN"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3</a:t>
            </a:fld>
            <a:endParaRPr kumimoji="1"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457200" y="588600"/>
            <a:ext cx="8400473" cy="3988986"/>
          </a:xfrm>
        </p:spPr>
        <p:txBody>
          <a:bodyPr>
            <a:noAutofit/>
          </a:bodyPr>
          <a:lstStyle/>
          <a:p>
            <a:pPr hangingPunct="0"/>
            <a:endParaRPr lang="en-US" altLang="zh-CN" sz="1800" dirty="0" smtClean="0">
              <a:latin typeface="+mn-lt"/>
              <a:ea typeface="+mn-ea"/>
              <a:cs typeface="+mn-cs"/>
            </a:endParaRPr>
          </a:p>
          <a:p>
            <a:pPr hangingPunct="0"/>
            <a:r>
              <a:rPr lang="en-US" altLang="zh-CN" sz="1800" dirty="0" smtClean="0">
                <a:latin typeface="+mn-lt"/>
                <a:ea typeface="+mn-ea"/>
                <a:cs typeface="+mn-cs"/>
              </a:rPr>
              <a:t>Considering that ATG has the </a:t>
            </a:r>
            <a:r>
              <a:rPr lang="en-GB" altLang="zh-CN" sz="1800" dirty="0" smtClean="0">
                <a:latin typeface="+mn-lt"/>
                <a:ea typeface="+mn-ea"/>
                <a:cs typeface="+mn-cs"/>
              </a:rPr>
              <a:t>advantage of high throughput, low propagation delay, and low cost application,</a:t>
            </a:r>
            <a:r>
              <a:rPr lang="en-US" altLang="zh-CN" sz="1800" dirty="0" smtClean="0">
                <a:latin typeface="+mn-lt"/>
                <a:ea typeface="+mn-ea"/>
                <a:cs typeface="+mn-cs"/>
              </a:rPr>
              <a:t> some operators and the aircraft industry have a strong request for the deployment of ATG, and it is urgent to start the standardization of ATG, especially for RAN4 requirements which is very important for the coexistence of ATG and IMT</a:t>
            </a:r>
          </a:p>
          <a:p>
            <a:pPr hangingPunct="0">
              <a:buNone/>
            </a:pPr>
            <a:endParaRPr lang="en-US" altLang="zh-CN" sz="1800" dirty="0" smtClean="0">
              <a:latin typeface="+mn-lt"/>
              <a:ea typeface="+mn-ea"/>
              <a:cs typeface="+mn-cs"/>
            </a:endParaRPr>
          </a:p>
          <a:p>
            <a:pPr hangingPunct="0"/>
            <a:r>
              <a:rPr lang="en-US" altLang="zh-CN" sz="1800" dirty="0" smtClean="0">
                <a:latin typeface="+mn-lt"/>
                <a:ea typeface="+mn-ea"/>
                <a:cs typeface="+mn-cs"/>
              </a:rPr>
              <a:t>Compared with NTN and ATG, ATG has independent and unique base station and UE types.  Core and performance requirements need to be defined independently in RAN4 for ATG. The NTN WID does not include ATG in the scope of RAN4, and its ongoing RAN1/RAN2/RAN3 work will not affect RAN4 to specify the RF requirements of ATG. According to the independence of ATG and the request of operators, we propose that a separate ATG WI led by RAN4 in Rel-17</a:t>
            </a:r>
          </a:p>
          <a:p>
            <a:pPr hangingPunct="0"/>
            <a:endParaRPr lang="en-US" altLang="zh-CN" sz="1800" dirty="0" smtClean="0">
              <a:latin typeface="+mn-lt"/>
              <a:ea typeface="+mn-ea"/>
              <a:cs typeface="+mn-cs"/>
            </a:endParaRPr>
          </a:p>
          <a:p>
            <a:pPr hangingPunct="0">
              <a:buNone/>
            </a:pPr>
            <a:r>
              <a:rPr lang="en-US" altLang="zh-CN" sz="1800" b="1" dirty="0" smtClean="0"/>
              <a:t>Proposal: A separate ATG WI led by RAN4 in Rel-17</a:t>
            </a:r>
            <a:endParaRPr lang="en-US" altLang="zh-CN" sz="1800" b="1" dirty="0" smtClean="0">
              <a:latin typeface="+mn-lt"/>
              <a:ea typeface="+mn-ea"/>
              <a:cs typeface="+mn-cs"/>
            </a:endParaRPr>
          </a:p>
          <a:p>
            <a:pPr hangingPunct="0"/>
            <a:endParaRPr lang="en-GB" altLang="zh-CN" sz="1800" dirty="0" smtClean="0">
              <a:latin typeface="+mn-lt"/>
              <a:ea typeface="+mn-ea"/>
              <a:cs typeface="+mn-cs"/>
            </a:endParaRPr>
          </a:p>
          <a:p>
            <a:pPr hangingPunct="0"/>
            <a:endParaRPr lang="en-US" altLang="zh-CN" sz="1800" dirty="0" smtClean="0">
              <a:latin typeface="+mn-lt"/>
              <a:ea typeface="+mn-ea"/>
              <a:cs typeface="+mn-cs"/>
            </a:endParaRPr>
          </a:p>
          <a:p>
            <a:pPr hangingPunct="0"/>
            <a:endParaRPr lang="en-US" altLang="zh-CN" sz="1800" dirty="0" smtClean="0">
              <a:latin typeface="+mn-lt"/>
              <a:ea typeface="+mn-ea"/>
              <a:cs typeface="+mn-cs"/>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4</a:t>
            </a:fld>
            <a:endParaRPr kumimoji="1" lang="zh-CN" altLang="en-US" dirty="0"/>
          </a:p>
        </p:txBody>
      </p:sp>
    </p:spTree>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Objective </a:t>
            </a:r>
            <a:endParaRPr kumimoji="1" lang="zh-CN" altLang="en-US" dirty="0">
              <a:latin typeface="+mj-lt"/>
            </a:endParaRPr>
          </a:p>
        </p:txBody>
      </p:sp>
      <p:sp>
        <p:nvSpPr>
          <p:cNvPr id="3" name="文本占位符 2"/>
          <p:cNvSpPr>
            <a:spLocks noGrp="1"/>
          </p:cNvSpPr>
          <p:nvPr>
            <p:ph type="body" idx="1"/>
          </p:nvPr>
        </p:nvSpPr>
        <p:spPr>
          <a:xfrm>
            <a:off x="457200" y="1208071"/>
            <a:ext cx="8229600" cy="3622391"/>
          </a:xfrm>
        </p:spPr>
        <p:txBody>
          <a:bodyPr>
            <a:normAutofit fontScale="92500"/>
          </a:bodyPr>
          <a:lstStyle/>
          <a:p>
            <a:pPr hangingPunct="0">
              <a:buNone/>
            </a:pPr>
            <a:endParaRPr lang="en-GB" altLang="zh-CN" sz="1700" b="1" dirty="0" smtClean="0">
              <a:latin typeface="+mn-lt"/>
              <a:ea typeface="+mn-ea"/>
              <a:cs typeface="+mn-cs"/>
            </a:endParaRPr>
          </a:p>
          <a:p>
            <a:pPr hangingPunct="0">
              <a:buNone/>
            </a:pPr>
            <a:r>
              <a:rPr lang="en-GB" altLang="zh-CN" sz="1600" b="1" dirty="0" smtClean="0"/>
              <a:t>Objective of SI or Core part WI</a:t>
            </a:r>
            <a:endParaRPr lang="zh-CN" altLang="zh-CN" sz="1600" dirty="0" smtClean="0">
              <a:latin typeface="+mn-lt"/>
              <a:ea typeface="+mn-ea"/>
              <a:cs typeface="+mn-cs"/>
            </a:endParaRPr>
          </a:p>
          <a:p>
            <a:pPr lvl="0" hangingPunct="0"/>
            <a:r>
              <a:rPr lang="en-US" altLang="zh-CN" sz="1600" dirty="0" smtClean="0">
                <a:latin typeface="+mn-lt"/>
                <a:ea typeface="+mn-ea"/>
                <a:cs typeface="+mn-cs"/>
              </a:rPr>
              <a:t>Specify features to </a:t>
            </a:r>
            <a:r>
              <a:rPr lang="en-GB" altLang="zh-CN" sz="1600" dirty="0" smtClean="0">
                <a:latin typeface="+mn-lt"/>
                <a:ea typeface="+mn-ea"/>
                <a:cs typeface="+mn-cs"/>
              </a:rPr>
              <a:t>core specifications of RF and RRM requirements for coexistence between ATG and IMT terrestrial network [</a:t>
            </a:r>
            <a:r>
              <a:rPr lang="en-US" altLang="zh-CN" sz="1600" dirty="0" smtClean="0">
                <a:latin typeface="+mn-lt"/>
                <a:ea typeface="+mn-ea"/>
                <a:cs typeface="+mn-cs"/>
              </a:rPr>
              <a:t>RAN4</a:t>
            </a:r>
            <a:r>
              <a:rPr lang="en-GB" altLang="zh-CN" sz="1600" dirty="0" smtClean="0">
                <a:latin typeface="+mn-lt"/>
                <a:ea typeface="+mn-ea"/>
                <a:cs typeface="+mn-cs"/>
              </a:rPr>
              <a:t>]</a:t>
            </a:r>
            <a:endParaRPr lang="zh-CN" altLang="zh-CN" sz="1600" dirty="0" smtClean="0">
              <a:latin typeface="+mn-lt"/>
              <a:ea typeface="+mn-ea"/>
              <a:cs typeface="+mn-cs"/>
            </a:endParaRPr>
          </a:p>
          <a:p>
            <a:pPr lvl="1" hangingPunct="0"/>
            <a:r>
              <a:rPr lang="en-GB" altLang="zh-CN" sz="1600" dirty="0" smtClean="0">
                <a:latin typeface="+mn-lt"/>
                <a:ea typeface="+mn-ea"/>
                <a:cs typeface="+mn-cs"/>
              </a:rPr>
              <a:t>Study and specify the framework how ATG core requirements are defined.</a:t>
            </a:r>
            <a:endParaRPr lang="zh-CN" altLang="zh-CN" sz="1600" dirty="0" smtClean="0">
              <a:latin typeface="+mn-lt"/>
              <a:ea typeface="+mn-ea"/>
              <a:cs typeface="+mn-cs"/>
            </a:endParaRPr>
          </a:p>
          <a:p>
            <a:pPr lvl="1" hangingPunct="0"/>
            <a:r>
              <a:rPr lang="en-GB" altLang="zh-CN" sz="1600" dirty="0" smtClean="0">
                <a:latin typeface="+mn-lt"/>
                <a:ea typeface="+mn-ea"/>
                <a:cs typeface="+mn-cs"/>
              </a:rPr>
              <a:t>Specify the potential bands to be used as example for ATG((e.g. n79)</a:t>
            </a:r>
            <a:r>
              <a:rPr lang="en-US" altLang="zh-CN" sz="1600" dirty="0" smtClean="0">
                <a:latin typeface="+mn-lt"/>
                <a:ea typeface="+mn-ea"/>
                <a:cs typeface="+mn-cs"/>
              </a:rPr>
              <a:t> </a:t>
            </a:r>
            <a:endParaRPr lang="zh-CN" altLang="zh-CN" sz="1600" dirty="0" smtClean="0">
              <a:latin typeface="+mn-lt"/>
              <a:ea typeface="+mn-ea"/>
              <a:cs typeface="+mn-cs"/>
            </a:endParaRPr>
          </a:p>
          <a:p>
            <a:pPr lvl="1" hangingPunct="0"/>
            <a:r>
              <a:rPr lang="en-GB" altLang="zh-CN" sz="1600" dirty="0" smtClean="0">
                <a:latin typeface="+mn-lt"/>
                <a:ea typeface="+mn-ea"/>
                <a:cs typeface="+mn-cs"/>
              </a:rPr>
              <a:t>Specify </a:t>
            </a:r>
            <a:r>
              <a:rPr lang="en-US" altLang="zh-CN" sz="1600" dirty="0" smtClean="0">
                <a:latin typeface="+mn-lt"/>
                <a:ea typeface="+mn-ea"/>
                <a:cs typeface="+mn-cs"/>
              </a:rPr>
              <a:t>co-existence evaluation for ATG network </a:t>
            </a:r>
            <a:r>
              <a:rPr lang="en-GB" altLang="zh-CN" sz="1600" dirty="0" smtClean="0">
                <a:latin typeface="+mn-lt"/>
                <a:ea typeface="+mn-ea"/>
                <a:cs typeface="+mn-cs"/>
              </a:rPr>
              <a:t>(e.g. ACLR, ACS)</a:t>
            </a:r>
            <a:endParaRPr lang="zh-CN" altLang="zh-CN" sz="1600" dirty="0" smtClean="0">
              <a:latin typeface="+mn-lt"/>
              <a:ea typeface="+mn-ea"/>
              <a:cs typeface="+mn-cs"/>
            </a:endParaRPr>
          </a:p>
          <a:p>
            <a:pPr lvl="1" hangingPunct="0"/>
            <a:r>
              <a:rPr lang="en-GB" altLang="zh-CN" sz="1600" dirty="0" smtClean="0">
                <a:latin typeface="+mn-lt"/>
                <a:ea typeface="+mn-ea"/>
                <a:cs typeface="+mn-cs"/>
              </a:rPr>
              <a:t>Specify new UE/BS type for ATG network if necessary</a:t>
            </a:r>
            <a:endParaRPr lang="zh-CN" altLang="zh-CN" sz="1600" dirty="0" smtClean="0">
              <a:latin typeface="+mn-lt"/>
              <a:ea typeface="+mn-ea"/>
              <a:cs typeface="+mn-cs"/>
            </a:endParaRPr>
          </a:p>
          <a:p>
            <a:pPr lvl="1" hangingPunct="0"/>
            <a:r>
              <a:rPr lang="en-GB" altLang="zh-CN" sz="1600" dirty="0" smtClean="0">
                <a:latin typeface="+mn-lt"/>
                <a:ea typeface="+mn-ea"/>
                <a:cs typeface="+mn-cs"/>
              </a:rPr>
              <a:t>Specify </a:t>
            </a:r>
            <a:r>
              <a:rPr lang="en-US" altLang="zh-CN" sz="1600" dirty="0" smtClean="0">
                <a:latin typeface="+mn-lt"/>
                <a:ea typeface="+mn-ea"/>
                <a:cs typeface="+mn-cs"/>
              </a:rPr>
              <a:t>RF requirements for ATG UE/BS</a:t>
            </a:r>
            <a:endParaRPr lang="zh-CN" altLang="zh-CN" sz="1600" dirty="0" smtClean="0">
              <a:latin typeface="+mn-lt"/>
              <a:ea typeface="+mn-ea"/>
              <a:cs typeface="+mn-cs"/>
            </a:endParaRPr>
          </a:p>
          <a:p>
            <a:pPr lvl="1" hangingPunct="0"/>
            <a:r>
              <a:rPr lang="en-GB" altLang="zh-CN" sz="1600" dirty="0" smtClean="0">
                <a:latin typeface="+mn-lt"/>
                <a:ea typeface="+mn-ea"/>
                <a:cs typeface="+mn-cs"/>
              </a:rPr>
              <a:t>Specify RRM core requirements for ATG UE</a:t>
            </a:r>
            <a:endParaRPr lang="zh-CN" altLang="zh-CN" sz="1600" dirty="0" smtClean="0">
              <a:latin typeface="+mn-lt"/>
              <a:ea typeface="+mn-ea"/>
              <a:cs typeface="+mn-cs"/>
            </a:endParaRPr>
          </a:p>
          <a:p>
            <a:pPr hangingPunct="0">
              <a:buNone/>
            </a:pPr>
            <a:r>
              <a:rPr lang="en-GB" altLang="zh-CN" sz="1700" b="1" dirty="0" smtClean="0"/>
              <a:t>Objective of Performance part WI</a:t>
            </a:r>
            <a:endParaRPr lang="zh-CN" altLang="zh-CN" sz="1700" b="1" dirty="0" smtClean="0"/>
          </a:p>
          <a:p>
            <a:pPr lvl="0"/>
            <a:r>
              <a:rPr lang="en-GB" altLang="zh-CN" sz="1600" dirty="0" smtClean="0">
                <a:latin typeface="+mn-lt"/>
                <a:ea typeface="+mn-ea"/>
                <a:cs typeface="+mn-cs"/>
              </a:rPr>
              <a:t>Specify RRM performance requirements and test cases for ATG UE if necessary. [RAN4]</a:t>
            </a:r>
            <a:endParaRPr lang="zh-CN" altLang="zh-CN" sz="1600" dirty="0" smtClean="0">
              <a:latin typeface="+mn-lt"/>
              <a:ea typeface="+mn-ea"/>
              <a:cs typeface="+mn-cs"/>
            </a:endParaRPr>
          </a:p>
          <a:p>
            <a:pPr lvl="0"/>
            <a:r>
              <a:rPr lang="en-GB" altLang="zh-CN" sz="1600" dirty="0" smtClean="0">
                <a:latin typeface="+mn-lt"/>
                <a:ea typeface="+mn-ea"/>
                <a:cs typeface="+mn-cs"/>
              </a:rPr>
              <a:t>Specify demodulation performance requirements and test cases for ATG UE/BS if necessary. [RAN4]</a:t>
            </a:r>
            <a:endParaRPr lang="zh-CN" altLang="zh-CN" sz="1600" dirty="0" smtClean="0">
              <a:latin typeface="+mn-lt"/>
              <a:ea typeface="+mn-ea"/>
              <a:cs typeface="+mn-cs"/>
            </a:endParaRPr>
          </a:p>
          <a:p>
            <a:pPr>
              <a:buNone/>
            </a:pPr>
            <a:endParaRPr kumimoji="1" lang="en-US" altLang="zh-CN" dirty="0" smtClean="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5</a:t>
            </a:fld>
            <a:endParaRPr lang="uk-UA">
              <a:latin typeface="+mj-lt"/>
            </a:endParaRPr>
          </a:p>
        </p:txBody>
      </p:sp>
      <p:sp>
        <p:nvSpPr>
          <p:cNvPr id="5" name="矩形 4"/>
          <p:cNvSpPr/>
          <p:nvPr/>
        </p:nvSpPr>
        <p:spPr>
          <a:xfrm>
            <a:off x="283931" y="862941"/>
            <a:ext cx="8523185" cy="646331"/>
          </a:xfrm>
          <a:prstGeom prst="rect">
            <a:avLst/>
          </a:prstGeom>
        </p:spPr>
        <p:txBody>
          <a:bodyPr wrap="square">
            <a:spAutoFit/>
          </a:bodyPr>
          <a:lstStyle/>
          <a:p>
            <a:r>
              <a:rPr lang="en-GB" altLang="zh-CN" b="1" dirty="0" smtClean="0"/>
              <a:t> The objective of the WI is to specify the necessary features to support NR deployment    for ATG application in Rel-17</a:t>
            </a:r>
            <a:endParaRPr lang="zh-CN" altLang="en-US" dirty="0"/>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normAutofit/>
          </a:bodyPr>
          <a:lstStyle/>
          <a:p>
            <a:pPr>
              <a:buNone/>
            </a:pPr>
            <a:r>
              <a:rPr lang="en-US" altLang="zh-CN" sz="4000" dirty="0" smtClean="0"/>
              <a:t>                     </a:t>
            </a:r>
          </a:p>
          <a:p>
            <a:pPr>
              <a:buNone/>
            </a:pPr>
            <a:endParaRPr lang="en-US" altLang="zh-CN" sz="4000" dirty="0" smtClean="0"/>
          </a:p>
          <a:p>
            <a:pPr>
              <a:buNone/>
            </a:pPr>
            <a:r>
              <a:rPr lang="en-US" altLang="zh-CN" sz="4000" dirty="0" smtClean="0"/>
              <a:t>                  Thanks!</a:t>
            </a:r>
            <a:endParaRPr lang="zh-CN" altLang="en-US" sz="4000" dirty="0"/>
          </a:p>
        </p:txBody>
      </p:sp>
      <p:sp>
        <p:nvSpPr>
          <p:cNvPr id="4" name="灯片编号占位符 3"/>
          <p:cNvSpPr>
            <a:spLocks noGrp="1"/>
          </p:cNvSpPr>
          <p:nvPr>
            <p:ph type="sldNum" sz="quarter" idx="2"/>
          </p:nvPr>
        </p:nvSpPr>
        <p:spPr/>
        <p:txBody>
          <a:bodyPr/>
          <a:lstStyle/>
          <a:p>
            <a:fld id="{86CB4B4D-7CA3-9044-876B-883B54F8677D}" type="slidenum">
              <a:rPr lang="en-US" altLang="zh-CN" smtClean="0"/>
              <a:pPr/>
              <a:t>6</a:t>
            </a:fld>
            <a:endParaRPr lang="en-US" altLang="zh-CN"/>
          </a:p>
        </p:txBody>
      </p:sp>
    </p:spTree>
  </p:cSld>
  <p:clrMapOvr>
    <a:masterClrMapping/>
  </p:clrMapOvr>
  <p:transition spd="med"/>
</p:sld>
</file>

<file path=ppt/theme/theme1.xml><?xml version="1.0" encoding="utf-8"?>
<a:theme xmlns:a="http://schemas.openxmlformats.org/drawingml/2006/main" name="自定义设计">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2732</TotalTime>
  <Words>492</Words>
  <Application>Microsoft Office PowerPoint</Application>
  <PresentationFormat>全屏显示(16:9)</PresentationFormat>
  <Paragraphs>88</Paragraphs>
  <Slides>6</Slides>
  <Notes>4</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自定义设计</vt:lpstr>
      <vt:lpstr>Visio</vt:lpstr>
      <vt:lpstr>幻灯片 1</vt:lpstr>
      <vt:lpstr>Background </vt:lpstr>
      <vt:lpstr>Justification</vt:lpstr>
      <vt:lpstr>Justification</vt:lpstr>
      <vt:lpstr>Objective </vt:lpstr>
      <vt:lpstr>幻灯片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shaozhe</dc:creator>
  <cp:lastModifiedBy>cmcc</cp:lastModifiedBy>
  <cp:revision>2929</cp:revision>
  <cp:lastPrinted>2017-08-24T03:39:00Z</cp:lastPrinted>
  <dcterms:created xsi:type="dcterms:W3CDTF">2014-03-06T02:43:00Z</dcterms:created>
  <dcterms:modified xsi:type="dcterms:W3CDTF">2020-05-15T02:23:30Z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