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66" d="100"/>
          <a:sy n="66" d="100"/>
        </p:scale>
        <p:origin x="5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lle Vintola" userId="e42d18e4-a1bf-4bd0-92ba-d7e42de8f0b6" providerId="ADAL" clId="{8D1A6C12-340C-4D7B-A7B5-571AF19A9924}"/>
    <pc:docChg chg="custSel modSld">
      <pc:chgData name="Ville Vintola" userId="e42d18e4-a1bf-4bd0-92ba-d7e42de8f0b6" providerId="ADAL" clId="{8D1A6C12-340C-4D7B-A7B5-571AF19A9924}" dt="2020-04-29T17:27:16.979" v="42" actId="27636"/>
      <pc:docMkLst>
        <pc:docMk/>
      </pc:docMkLst>
      <pc:sldChg chg="modSp mod">
        <pc:chgData name="Ville Vintola" userId="e42d18e4-a1bf-4bd0-92ba-d7e42de8f0b6" providerId="ADAL" clId="{8D1A6C12-340C-4D7B-A7B5-571AF19A9924}" dt="2020-04-29T17:27:16.979" v="42" actId="27636"/>
        <pc:sldMkLst>
          <pc:docMk/>
          <pc:sldMk cId="4248848834" sldId="259"/>
        </pc:sldMkLst>
        <pc:spChg chg="mod">
          <ac:chgData name="Ville Vintola" userId="e42d18e4-a1bf-4bd0-92ba-d7e42de8f0b6" providerId="ADAL" clId="{8D1A6C12-340C-4D7B-A7B5-571AF19A9924}" dt="2020-04-29T17:27:16.979" v="42" actId="27636"/>
          <ac:spMkLst>
            <pc:docMk/>
            <pc:sldMk cId="4248848834" sldId="259"/>
            <ac:spMk id="3" creationId="{1D052BAC-1B58-44C0-BDD7-9E53CA61969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04D7F-50D3-4C11-904C-96FA94D321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B31D7-9823-4DB5-B6A6-FD7BF2ABF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A0923-F39B-41D2-85AA-1300E674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3CC5C4-7902-41CA-AB99-E9AA9C501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49B74A-A365-417D-94BC-2786D0189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8E34E-230E-4A10-BB69-3767648CB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20178-A687-4E4F-8023-5AE6B7CEA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5AE922-8959-44D0-9DD9-9D67F6E99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D8D52A-F2C3-4A6A-B33A-97927C66D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F3B32-64D5-48AC-A56E-6DEF42247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66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2987A7-A8F1-424F-8C5B-B6C43024B7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71010F-30E7-4910-948D-4450116C8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A3D04-B48E-4A64-9E9B-02AEE5CB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5E552-9399-48BF-8214-1ACA90737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1046A-D67C-49CC-A430-0163BA16B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06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7D956-562C-45DB-B258-269163E23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7B628-A184-4CEE-92D0-6DDA78F41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B27EA2-26C3-41C4-8739-706F70BE5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84AA8-B871-4CB4-9F83-3F75A0160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FCFC6-330D-41D6-9893-7560F7EE0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79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4F50B-F457-41FD-BB27-257D1B8C4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11BF22-16AA-405D-BDBA-BA0C1EE96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5EF55-D9FF-41C2-A391-FFA6C2679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98DDE0-3E28-4CDB-8A9B-B3C1C1A1C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AB6DB-30EB-434C-8A07-A40BD62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490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72BA1-C59A-4B3D-8BF8-67C7FB7E5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50152-06C0-4072-87F8-7682755CF0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95AA2-9B54-4EF8-BF64-F97A3B39B8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AB22C4-C909-4442-A6F1-DD4AC8FE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5A756F-91B5-4AC1-BEE8-9ACED148A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34A76-0FD7-4685-AB6F-B210BA2C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88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DC5E-42FE-4FC4-896C-A4C42AAC1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418DA3-C43B-434A-8468-5B4D5825B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63A6B3-FFAF-42C3-ACAB-5F2332A09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6DA45-4AA7-4590-936B-AB5F0ABF2E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7837114-C678-4F34-A053-F3030B4F97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B9A54CB-4005-443F-A39F-C7AD073D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632F23-2B1F-4C6C-9583-E14A0C6D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E08D09-6888-43B4-8922-DDADDB030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7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B0B7B-7499-4BAA-9B77-DB56172ED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6254CC-785E-4573-ACB2-A070F08B5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7F4623-083A-4F99-A322-89763BD4B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269FEB-F99D-4F7A-B100-10522EC24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403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6D40B9-B976-4258-A5F6-DBD369D4A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BDA3CE-233F-46DF-B736-CC7CBCBC4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59F634-3D4B-4243-B771-E711B4AE5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A5C2C-A412-44CA-AFC5-FB29AA2D8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69D82-B4F1-4C17-9AEB-6325492E0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DA2A60-179B-4A51-AAFB-3AB612CE99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4D93A-BE08-4A10-BD1D-533B3BE8D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B13B24-A6B4-4F44-BE11-2A117DBB1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FCF6AB-D0E0-48CE-93DF-EA97D8034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39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7A6F-8E38-4772-BE5B-871660715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564C7A-1AB3-475F-B8E0-B652F0FBF6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CCF045-7DDE-4EB9-A349-AADE1301C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753FF-DE8B-49A6-9DCB-BC52B2D9B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AA2C2-08F8-4525-809A-8B8BDC970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3E128-ABA7-40CE-A153-8D9AFB903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62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E10364-05F5-4816-8105-A738683A8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53FBDE-1B2B-4D73-B0F9-92125402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BB77F-D2DE-407A-9B52-0103E87E0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74DAE-4E03-4A7F-8CBD-CF91F5DFAA64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B9333-31E4-45A5-9EE1-8600892AC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5E15A-4E2A-4B0F-A46E-2506DF03CC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1FC55-10DE-4B5F-A044-B4473A0E94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4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3DFF4-BE1C-4248-9506-C13DE2459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982803"/>
            <a:ext cx="9776059" cy="1527159"/>
          </a:xfrm>
        </p:spPr>
        <p:txBody>
          <a:bodyPr>
            <a:normAutofit/>
          </a:bodyPr>
          <a:lstStyle/>
          <a:p>
            <a:r>
              <a:rPr lang="en-US" b="1" dirty="0"/>
              <a:t>WF on inter-band DL CA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A75-A957-48C0-B637-21121F1241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20ABB-3198-4A44-A646-06478548360D}"/>
              </a:ext>
            </a:extLst>
          </p:cNvPr>
          <p:cNvSpPr txBox="1"/>
          <p:nvPr/>
        </p:nvSpPr>
        <p:spPr>
          <a:xfrm>
            <a:off x="10288915" y="522328"/>
            <a:ext cx="1903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R4-2005676           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309B03-5A8F-4D40-A125-35824604743E}"/>
              </a:ext>
            </a:extLst>
          </p:cNvPr>
          <p:cNvSpPr txBox="1"/>
          <p:nvPr/>
        </p:nvSpPr>
        <p:spPr>
          <a:xfrm>
            <a:off x="1174282" y="702644"/>
            <a:ext cx="3853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#94Bis-e</a:t>
            </a:r>
          </a:p>
          <a:p>
            <a:r>
              <a:rPr lang="en-GB" b="1" dirty="0"/>
              <a:t>Online, , 20</a:t>
            </a:r>
            <a:r>
              <a:rPr lang="en-GB" b="1" baseline="30000" dirty="0"/>
              <a:t>th</a:t>
            </a:r>
            <a:r>
              <a:rPr lang="en-GB" b="1" dirty="0"/>
              <a:t> - 30</a:t>
            </a:r>
            <a:r>
              <a:rPr lang="en-GB" b="1" baseline="30000" dirty="0"/>
              <a:t>th </a:t>
            </a:r>
            <a:r>
              <a:rPr lang="en-GB" b="1" dirty="0"/>
              <a:t>April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4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19AA3-C1CA-4E01-8BD1-957254FD9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capability for beam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52BAC-1B58-44C0-BDD7-9E53CA619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CBM = common beam management between the band pair</a:t>
            </a:r>
          </a:p>
          <a:p>
            <a:r>
              <a:rPr lang="en-US" dirty="0"/>
              <a:t>IBM = independent beam management between the band pairs</a:t>
            </a:r>
          </a:p>
          <a:p>
            <a:r>
              <a:rPr lang="en-US" dirty="0"/>
              <a:t>How to distinguish between CBM and IBM band pairs is up for discussion in RAN4#95. </a:t>
            </a:r>
          </a:p>
          <a:p>
            <a:pPr lvl="1"/>
            <a:r>
              <a:rPr lang="en-US" dirty="0"/>
              <a:t>Choose between two alternatives: </a:t>
            </a:r>
          </a:p>
          <a:p>
            <a:pPr lvl="2"/>
            <a:r>
              <a:rPr lang="en-US" dirty="0"/>
              <a:t>A) per band pair capability to declare IBM or CBM</a:t>
            </a:r>
          </a:p>
          <a:p>
            <a:pPr lvl="2"/>
            <a:r>
              <a:rPr lang="en-US" dirty="0"/>
              <a:t>B) IBM / CBM band pairs defined in specification. </a:t>
            </a:r>
            <a:endParaRPr lang="en-US" dirty="0">
              <a:solidFill>
                <a:srgbClr val="0070C0"/>
              </a:solidFill>
            </a:endParaRPr>
          </a:p>
          <a:p>
            <a:r>
              <a:rPr lang="en-US" dirty="0"/>
              <a:t>Network does not assume CBM UE supports non-co-located deployment </a:t>
            </a:r>
          </a:p>
          <a:p>
            <a:r>
              <a:rPr lang="en-US" dirty="0"/>
              <a:t>Agreement on single </a:t>
            </a:r>
            <a:r>
              <a:rPr lang="en-US" dirty="0" err="1"/>
              <a:t>AoA</a:t>
            </a:r>
            <a:r>
              <a:rPr lang="en-US" dirty="0"/>
              <a:t> RF testing guarantees that also co-located deployment is supported by both IBM and CBM UEs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48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2F5E8-196C-4164-8845-3ED342237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CBM band pair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19366F-D18E-4A0B-B97D-B5A44A77C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Spherical coverage requirements method: Option 2 requirement on solid angle described by directions that simultaneously meet spherical coverage for both bands, per agreed WF R4-1916024, common area is 50 %</a:t>
            </a:r>
          </a:p>
          <a:p>
            <a:r>
              <a:rPr lang="en-US" dirty="0"/>
              <a:t>PSD difference between bands in </a:t>
            </a:r>
            <a:r>
              <a:rPr lang="en-US" dirty="0" err="1"/>
              <a:t>Refsens</a:t>
            </a:r>
            <a:r>
              <a:rPr lang="en-US" dirty="0"/>
              <a:t> i.e. peak EIS: 0 dB </a:t>
            </a:r>
          </a:p>
          <a:p>
            <a:r>
              <a:rPr lang="en-US" dirty="0"/>
              <a:t>PSD difference between bands in EIS spherical coverage: 0 dB</a:t>
            </a:r>
          </a:p>
          <a:p>
            <a:r>
              <a:rPr lang="en-US" dirty="0"/>
              <a:t>For LB + HB even with CBM, due to the difference in single band performance requirements, we consider option: </a:t>
            </a:r>
            <a:r>
              <a:rPr lang="en-US" i="1" dirty="0"/>
              <a:t>Set untested band power level equivalent to EIS spherical coverage criterion. PSD is equal to difference between REFSENS and EIS spherical coverage criterion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447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99718-2A06-4805-99C1-099AD7D38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IBM band pair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A22EE-69BC-49A2-8442-8F81DD846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Spherical coverage requirements method: Option 2 requirement on solid angle described by directions that simultaneously meet spherical coverage for both bands, per agreed WF R4-1916024, common area is 50 %</a:t>
            </a:r>
          </a:p>
          <a:p>
            <a:r>
              <a:rPr lang="en-US" dirty="0"/>
              <a:t>PSD difference between bands in </a:t>
            </a:r>
            <a:r>
              <a:rPr lang="en-US" dirty="0" err="1"/>
              <a:t>Refsens</a:t>
            </a:r>
            <a:r>
              <a:rPr lang="en-US" dirty="0"/>
              <a:t> i.e. peak EIS: </a:t>
            </a:r>
          </a:p>
          <a:p>
            <a:pPr lvl="1"/>
            <a:r>
              <a:rPr lang="en-US" dirty="0"/>
              <a:t>Agree PSD difference is within a range[6.5 – 25] dB and RAN4 aims to agree one number in RAN4#95</a:t>
            </a:r>
          </a:p>
          <a:p>
            <a:r>
              <a:rPr lang="en-US" dirty="0"/>
              <a:t>PSD difference between bands in EIS spherical coverage: </a:t>
            </a:r>
          </a:p>
          <a:p>
            <a:pPr lvl="1"/>
            <a:r>
              <a:rPr lang="en-US" dirty="0"/>
              <a:t>Agree a range[6.5 – 25] dB and target to </a:t>
            </a:r>
            <a:r>
              <a:rPr lang="en-US" dirty="0" err="1"/>
              <a:t>argee</a:t>
            </a:r>
            <a:r>
              <a:rPr lang="en-US" dirty="0"/>
              <a:t> one number in RAN4#95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6900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3" ma:contentTypeDescription="Create a new document." ma:contentTypeScope="" ma:versionID="30d23b972ac081601c9da7d5e44f9b58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4ad1f5db12dadbc37ad55adf489f7fa7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DABE5A9-1FBA-4B59-94F3-096DEFB484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09E25D-C0A6-4226-9247-00A2566063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88BFEA-0F73-4862-A765-EA4EAD5D5DF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325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inter-band DL CA</vt:lpstr>
      <vt:lpstr>Way Forward on capability for beam management</vt:lpstr>
      <vt:lpstr>CBM band pair requirements</vt:lpstr>
      <vt:lpstr>IBM band pair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P-Max for FR2 in Rel-16</dc:title>
  <dc:creator>Qualcomm User1</dc:creator>
  <cp:keywords>CTPClassification=CTP_NT</cp:keywords>
  <cp:lastModifiedBy>Qualcomm User1</cp:lastModifiedBy>
  <cp:revision>20</cp:revision>
  <dcterms:created xsi:type="dcterms:W3CDTF">2020-04-27T22:17:57Z</dcterms:created>
  <dcterms:modified xsi:type="dcterms:W3CDTF">2020-04-29T17:27:25Z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0x0101004257954231A76C44B0D04C9AEE4292A8</vt:lpwstr>
  </property>
  <property fmtid="{D5CDD505-2E9C-101B-9397-08002B2CF9AE}" pid="3" name="TitusGUID">
    <vt:lpwstr>c34d8985-9c80-4e6e-99ab-88bb68708ab6</vt:lpwstr>
  </property>
  <property fmtid="{D5CDD505-2E9C-101B-9397-08002B2CF9AE}" pid="4" name="CTP_TimeStamp">
    <vt:lpwstr>2020-04-29 04:20:24Z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