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2" r:id="rId6"/>
    <p:sldId id="263" r:id="rId7"/>
    <p:sldId id="260" r:id="rId8"/>
    <p:sldId id="26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14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163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41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28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563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780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92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6406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1394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120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64944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446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03B35-9034-4B53-A71B-76670CC37778}" type="datetimeFigureOut">
              <a:rPr lang="en-US" smtClean="0"/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7005A-0463-4F4B-994F-8D60093D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65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532963"/>
            <a:ext cx="8722659" cy="1607410"/>
          </a:xfrm>
        </p:spPr>
        <p:txBody>
          <a:bodyPr>
            <a:normAutofit/>
          </a:bodyPr>
          <a:lstStyle/>
          <a:p>
            <a:r>
              <a:rPr lang="en-US" sz="4000" b="1" dirty="0"/>
              <a:t>WF on Rel-16 NR HSTUL TA BS demodulation requirements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ZTE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97732" y="199033"/>
            <a:ext cx="6902315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</a:t>
            </a:r>
            <a:r>
              <a:rPr lang="en-US" altLang="zh-CN" b="1" dirty="0" smtClean="0"/>
              <a:t>94-e-Bis                             </a:t>
            </a:r>
            <a:r>
              <a:rPr lang="en-US" altLang="zh-CN" b="1" dirty="0"/>
              <a:t>	              </a:t>
            </a:r>
          </a:p>
          <a:p>
            <a:r>
              <a:rPr lang="en-US" altLang="zh-CN" b="1" dirty="0" smtClean="0"/>
              <a:t>E-meeting, </a:t>
            </a:r>
            <a:r>
              <a:rPr lang="en-GB" altLang="zh-CN" b="1" dirty="0" smtClean="0"/>
              <a:t>20th – 30th Apr., 2020</a:t>
            </a:r>
            <a:endParaRPr lang="en-US" altLang="zh-CN" b="1" dirty="0"/>
          </a:p>
          <a:p>
            <a:endParaRPr lang="zh-CN" altLang="zh-CN" dirty="0"/>
          </a:p>
        </p:txBody>
      </p:sp>
      <p:sp>
        <p:nvSpPr>
          <p:cNvPr id="5" name="矩形 4"/>
          <p:cNvSpPr/>
          <p:nvPr/>
        </p:nvSpPr>
        <p:spPr>
          <a:xfrm>
            <a:off x="10062618" y="291366"/>
            <a:ext cx="14798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zh-CN" b="1" dirty="0" smtClean="0"/>
              <a:t>R4-2005536   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317026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Agreements from Round-1 discussion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13884"/>
            <a:ext cx="10515600" cy="3875928"/>
          </a:xfrm>
        </p:spPr>
        <p:txBody>
          <a:bodyPr>
            <a:normAutofit fontScale="77500" lnSpcReduction="20000"/>
          </a:bodyPr>
          <a:lstStyle/>
          <a:p>
            <a:pPr lvl="0" hangingPunct="0"/>
            <a:r>
              <a:rPr lang="en-GB" dirty="0"/>
              <a:t>Organisation of high-speed train requirement sections for UL TA 500kph in specifications.</a:t>
            </a:r>
            <a:endParaRPr lang="en-US" dirty="0"/>
          </a:p>
          <a:p>
            <a:pPr lvl="1" hangingPunct="0"/>
            <a:r>
              <a:rPr lang="en-GB" dirty="0"/>
              <a:t>All UL timing alignment scenarios captured in the section used for scenario Y</a:t>
            </a:r>
            <a:r>
              <a:rPr lang="en-GB" dirty="0" smtClean="0"/>
              <a:t>.</a:t>
            </a:r>
          </a:p>
          <a:p>
            <a:pPr lvl="0" hangingPunct="0"/>
            <a:r>
              <a:rPr lang="en-GB" dirty="0"/>
              <a:t>Relationship between TDD and FDD requirements</a:t>
            </a:r>
            <a:endParaRPr lang="en-US" dirty="0"/>
          </a:p>
          <a:p>
            <a:pPr lvl="1" hangingPunct="0"/>
            <a:r>
              <a:rPr lang="en-GB" dirty="0"/>
              <a:t>Same requirements applicable for FDD and TDD; only one case simulated for result delivery.</a:t>
            </a:r>
            <a:br>
              <a:rPr lang="en-GB" dirty="0"/>
            </a:br>
            <a:r>
              <a:rPr lang="en-GB" dirty="0"/>
              <a:t>Parameter tables show SRS mapping for FDD and TDD separately.</a:t>
            </a:r>
            <a:endParaRPr lang="en-US" dirty="0"/>
          </a:p>
          <a:p>
            <a:pPr lvl="0" hangingPunct="0"/>
            <a:r>
              <a:rPr lang="en-GB" dirty="0"/>
              <a:t>Test metric</a:t>
            </a:r>
            <a:endParaRPr lang="en-US" dirty="0"/>
          </a:p>
          <a:p>
            <a:pPr lvl="1" hangingPunct="0"/>
            <a:r>
              <a:rPr lang="en-GB" dirty="0"/>
              <a:t>Keep previous agreement. 70%TPUT only.</a:t>
            </a:r>
            <a:endParaRPr lang="en-US" dirty="0"/>
          </a:p>
          <a:p>
            <a:pPr lvl="0" hangingPunct="0"/>
            <a:r>
              <a:rPr lang="en-GB" dirty="0"/>
              <a:t>New scenarios</a:t>
            </a:r>
            <a:endParaRPr lang="en-US" dirty="0"/>
          </a:p>
          <a:p>
            <a:pPr lvl="1" hangingPunct="0"/>
            <a:r>
              <a:rPr lang="en-GB" dirty="0"/>
              <a:t>Specify the 500kph UL TA scenario “Z”, with the following parameters:</a:t>
            </a:r>
            <a:br>
              <a:rPr lang="en-GB" dirty="0"/>
            </a:br>
            <a:r>
              <a:rPr lang="en-GB" dirty="0"/>
              <a:t>Channel model: Stationary UE: AWGN, Moving UE: AWGN. UE speed: 500 km/h. A: 15 kHz: 10 us, 30 kHz: 5 us, </a:t>
            </a:r>
            <a:r>
              <a:rPr lang="en-GB" dirty="0" err="1"/>
              <a:t>delta_omega</a:t>
            </a:r>
            <a:r>
              <a:rPr lang="en-GB" dirty="0"/>
              <a:t>: 15 kHz: 0.18 s-1, 30 kHz: 0.36 s-1.</a:t>
            </a:r>
            <a:endParaRPr lang="en-US" dirty="0"/>
          </a:p>
          <a:p>
            <a:pPr lvl="0" hangingPunct="0"/>
            <a:r>
              <a:rPr lang="en-GB" dirty="0"/>
              <a:t>l</a:t>
            </a:r>
            <a:r>
              <a:rPr lang="en-GB" baseline="-25000" dirty="0"/>
              <a:t>0</a:t>
            </a:r>
            <a:r>
              <a:rPr lang="en-GB" dirty="0"/>
              <a:t> with PUSCH mapping type B</a:t>
            </a:r>
            <a:endParaRPr lang="en-US" dirty="0"/>
          </a:p>
          <a:p>
            <a:pPr lvl="1"/>
            <a:r>
              <a:rPr lang="en-GB" dirty="0"/>
              <a:t>Not required to be captured, as type B always has DM-RS in the first OFDM symbol of the TDRA.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2277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1: Organization of HST requirements for UL TA 500kph in specs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hangingPunct="0"/>
            <a:r>
              <a:rPr lang="en-GB" sz="3200" dirty="0"/>
              <a:t>Organisation of high-speed train requirement sections for UL TA 500kph in </a:t>
            </a:r>
            <a:r>
              <a:rPr lang="en-GB" sz="3200" dirty="0" smtClean="0"/>
              <a:t>specifications.</a:t>
            </a:r>
          </a:p>
          <a:p>
            <a:pPr lvl="1" hangingPunct="0"/>
            <a:r>
              <a:rPr lang="en-GB" sz="2800" dirty="0" smtClean="0"/>
              <a:t>Option </a:t>
            </a:r>
            <a:r>
              <a:rPr lang="en-GB" sz="2800" dirty="0"/>
              <a:t>1: Requirements for different scenarios captured in same table.</a:t>
            </a:r>
            <a:endParaRPr lang="en-US" sz="2800" dirty="0"/>
          </a:p>
          <a:p>
            <a:pPr lvl="1"/>
            <a:r>
              <a:rPr lang="en-GB" sz="2800" dirty="0" smtClean="0"/>
              <a:t>Option </a:t>
            </a:r>
            <a:r>
              <a:rPr lang="en-GB" sz="2800" dirty="0"/>
              <a:t>2: Requirements for different scenarios captured in separate tables</a:t>
            </a:r>
            <a:r>
              <a:rPr lang="en-GB" sz="2800" dirty="0" smtClean="0"/>
              <a:t>.</a:t>
            </a:r>
            <a:endParaRPr lang="en-US" sz="2800" dirty="0" smtClean="0"/>
          </a:p>
          <a:p>
            <a:endParaRPr lang="en-US" sz="3200" dirty="0"/>
          </a:p>
          <a:p>
            <a:endParaRPr lang="en-GB" sz="3200" dirty="0" smtClean="0"/>
          </a:p>
        </p:txBody>
      </p:sp>
    </p:spTree>
    <p:extLst>
      <p:ext uri="{BB962C8B-B14F-4D97-AF65-F5344CB8AC3E}">
        <p14:creationId xmlns:p14="http://schemas.microsoft.com/office/powerpoint/2010/main" val="35583083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2: High speed support declaration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73305"/>
            <a:ext cx="10515600" cy="4693023"/>
          </a:xfrm>
        </p:spPr>
        <p:txBody>
          <a:bodyPr>
            <a:noAutofit/>
          </a:bodyPr>
          <a:lstStyle/>
          <a:p>
            <a:pPr lvl="0" hangingPunct="0"/>
            <a:r>
              <a:rPr lang="en-GB" dirty="0"/>
              <a:t>High speed support declaration for HST UL </a:t>
            </a:r>
            <a:r>
              <a:rPr lang="en-GB" dirty="0" smtClean="0"/>
              <a:t>TA</a:t>
            </a:r>
          </a:p>
          <a:p>
            <a:pPr marL="0" lvl="0" indent="0" hangingPunct="0">
              <a:buNone/>
            </a:pPr>
            <a:endParaRPr lang="en-US" dirty="0"/>
          </a:p>
          <a:p>
            <a:pPr lvl="1" hangingPunct="0"/>
            <a:r>
              <a:rPr lang="en-GB" sz="2000" dirty="0"/>
              <a:t>Option 1: If 500kph UL TA scenarios are defined,</a:t>
            </a:r>
            <a:br>
              <a:rPr lang="en-GB" sz="2000" dirty="0"/>
            </a:br>
            <a:r>
              <a:rPr lang="en-GB" sz="2000" dirty="0"/>
              <a:t>Declare category of supported maximum speed. This can be either 350 or 500kph (or no HST support).</a:t>
            </a:r>
            <a:br>
              <a:rPr lang="en-GB" sz="2000" dirty="0"/>
            </a:br>
            <a:r>
              <a:rPr lang="en-GB" sz="2000" dirty="0"/>
              <a:t>If 500kph is supported and successfully tested, then 350kph does not need to be tested.</a:t>
            </a:r>
            <a:endParaRPr lang="en-US" sz="2000" dirty="0"/>
          </a:p>
          <a:p>
            <a:pPr lvl="1" hangingPunct="0"/>
            <a:r>
              <a:rPr lang="en-GB" sz="2000" dirty="0"/>
              <a:t>Option 2: If 500kph UL TA scenarios are defined,</a:t>
            </a:r>
            <a:br>
              <a:rPr lang="en-GB" sz="2000" dirty="0"/>
            </a:br>
            <a:r>
              <a:rPr lang="en-GB" sz="2000" dirty="0"/>
              <a:t>Declare category of supported maximum speed. This can be either 350 or 500kph (or no HST support).</a:t>
            </a:r>
            <a:br>
              <a:rPr lang="en-GB" sz="2000" dirty="0"/>
            </a:br>
            <a:r>
              <a:rPr lang="en-GB" sz="2000" dirty="0"/>
              <a:t>If 500kph is supported, both 350kph and 500kph need to be tested for compliance.</a:t>
            </a:r>
            <a:endParaRPr lang="en-US" sz="2000" dirty="0"/>
          </a:p>
          <a:p>
            <a:pPr lvl="1" hangingPunct="0"/>
            <a:r>
              <a:rPr lang="en-GB" sz="2000" dirty="0"/>
              <a:t>Option 3: If 500kph UL TA scenarios are defined,</a:t>
            </a:r>
            <a:br>
              <a:rPr lang="en-GB" sz="2000" dirty="0"/>
            </a:br>
            <a:r>
              <a:rPr lang="en-GB" sz="2000" dirty="0"/>
              <a:t>Declare category of supported design target speed(s). This can be 350 or 500 or 350&amp;500kph (or no HST support). </a:t>
            </a:r>
            <a:br>
              <a:rPr lang="en-GB" sz="2000" dirty="0"/>
            </a:br>
            <a:r>
              <a:rPr lang="en-GB" sz="2000" dirty="0"/>
              <a:t>Only the corresponding requirements are tested</a:t>
            </a:r>
            <a:r>
              <a:rPr lang="en-GB" sz="2000" dirty="0" smtClean="0"/>
              <a:t>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8814301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3: High speed support declaration and applicability for 120kph HST UL TA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sz="3200" dirty="0"/>
              <a:t>High speed support declaration and applicability for 120kph HST UL TA (Pending on decision on Scenario X)</a:t>
            </a:r>
            <a:endParaRPr lang="en-US" sz="3200" dirty="0"/>
          </a:p>
          <a:p>
            <a:pPr lvl="1" hangingPunct="0"/>
            <a:r>
              <a:rPr lang="en-GB" dirty="0"/>
              <a:t>Option 1: If performance requirement for scenario X is defined, the corresponding performance requirements should be tested when BS declares to support scenario X.</a:t>
            </a:r>
            <a:endParaRPr lang="en-US" dirty="0"/>
          </a:p>
          <a:p>
            <a:pPr lvl="1" hangingPunct="0"/>
            <a:r>
              <a:rPr lang="en-GB" dirty="0"/>
              <a:t>Option 2: BS can declare support for either [no HST/default/no declaration], [350kmp] or [500kmp]. If BS declare [no HST/default/no declaration], scenario X is considered. </a:t>
            </a:r>
            <a:endParaRPr lang="en-US" dirty="0"/>
          </a:p>
          <a:p>
            <a:pPr lvl="1" hangingPunct="0"/>
            <a:r>
              <a:rPr lang="en-GB" dirty="0"/>
              <a:t>o	Option 3: No declaration for scenario X is needed. (Same approach as LTE</a:t>
            </a:r>
            <a:r>
              <a:rPr lang="en-GB" dirty="0" smtClean="0"/>
              <a:t>).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40734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4: Re-use of high speed support declaration for HST UL 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/>
              <a:t>Re-use of high speed support declaration for HST UL TA (Pending on decision on Scenario X</a:t>
            </a:r>
            <a:r>
              <a:rPr lang="en-GB" dirty="0" smtClean="0"/>
              <a:t>)</a:t>
            </a:r>
          </a:p>
          <a:p>
            <a:pPr lvl="0" hangingPunct="0"/>
            <a:endParaRPr lang="en-US" dirty="0"/>
          </a:p>
          <a:p>
            <a:pPr lvl="1" hangingPunct="0"/>
            <a:r>
              <a:rPr lang="en-GB" sz="2000" dirty="0"/>
              <a:t>Option 1: Introduce a new declared item “Maximum supported speed”, either 350km/h or 500km/h, for HST PUSCH, HST PRACH and UL TA.</a:t>
            </a:r>
            <a:endParaRPr lang="en-US" sz="2000" dirty="0"/>
          </a:p>
          <a:p>
            <a:pPr lvl="1" hangingPunct="0"/>
            <a:r>
              <a:rPr lang="en-GB" sz="2000" dirty="0"/>
              <a:t>Option 2: If UL TA and PUSCH high speed declaration possibilities match, then they should be shared between PUSCH UL TA and PUSCH HST.</a:t>
            </a:r>
            <a:endParaRPr lang="en-US" sz="2000" dirty="0"/>
          </a:p>
          <a:p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6025284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5: New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dirty="0"/>
              <a:t>New scenarios</a:t>
            </a:r>
            <a:endParaRPr lang="en-US" dirty="0"/>
          </a:p>
          <a:p>
            <a:pPr lvl="1" hangingPunct="0"/>
            <a:r>
              <a:rPr lang="en-GB" dirty="0"/>
              <a:t>Option 1: Additionally, specify scenario “X”, with the following parameters:</a:t>
            </a:r>
            <a:br>
              <a:rPr lang="en-GB" dirty="0"/>
            </a:br>
            <a:r>
              <a:rPr lang="en-GB" dirty="0"/>
              <a:t>15KHz SCS:   A= 10us, </a:t>
            </a:r>
            <a:r>
              <a:rPr lang="en-GB" dirty="0" err="1"/>
              <a:t>Δω</a:t>
            </a:r>
            <a:r>
              <a:rPr lang="en-GB" dirty="0"/>
              <a:t> =0.04 s-1; 30KHz SCS:  A= 5us, </a:t>
            </a:r>
            <a:r>
              <a:rPr lang="en-GB" dirty="0" err="1"/>
              <a:t>Δω</a:t>
            </a:r>
            <a:r>
              <a:rPr lang="en-GB" dirty="0"/>
              <a:t> =0.08 s-1.</a:t>
            </a:r>
            <a:endParaRPr lang="en-US" dirty="0"/>
          </a:p>
          <a:p>
            <a:pPr lvl="1" hangingPunct="0"/>
            <a:r>
              <a:rPr lang="en-GB" dirty="0"/>
              <a:t>Option 2: Additionally, specify scenario “X”, with the following parameters:</a:t>
            </a:r>
            <a:br>
              <a:rPr lang="en-GB" dirty="0"/>
            </a:br>
            <a:r>
              <a:rPr lang="en-GB" dirty="0"/>
              <a:t>15KHz SCS:   A= 10us, </a:t>
            </a:r>
            <a:r>
              <a:rPr lang="en-GB" dirty="0" err="1"/>
              <a:t>Δω</a:t>
            </a:r>
            <a:r>
              <a:rPr lang="en-GB" dirty="0"/>
              <a:t> =0.04 s-1; 30KHz SCS:  A= 5us, </a:t>
            </a:r>
            <a:r>
              <a:rPr lang="en-GB" dirty="0" err="1"/>
              <a:t>Δω</a:t>
            </a:r>
            <a:r>
              <a:rPr lang="en-GB" dirty="0"/>
              <a:t> =0.08 s-1.</a:t>
            </a:r>
            <a:br>
              <a:rPr lang="en-GB" dirty="0"/>
            </a:br>
            <a:r>
              <a:rPr lang="en-GB" dirty="0"/>
              <a:t>with the applicability rule:</a:t>
            </a:r>
            <a:br>
              <a:rPr lang="en-GB" dirty="0"/>
            </a:br>
            <a:r>
              <a:rPr lang="en-GB" dirty="0"/>
              <a:t>BS can declare support for either [no HST/default/no declaration], [350kmp] or [500kmp]. If BS declare supporting of 500km/h</a:t>
            </a:r>
            <a:r>
              <a:rPr lang="zh-CN" altLang="en-US" dirty="0"/>
              <a:t>，</a:t>
            </a:r>
            <a:r>
              <a:rPr lang="en-GB" dirty="0"/>
              <a:t>only scenario Z is considered. If BS declare supporting of 350km/h</a:t>
            </a:r>
            <a:r>
              <a:rPr lang="zh-CN" altLang="en-US" dirty="0"/>
              <a:t>，</a:t>
            </a:r>
            <a:r>
              <a:rPr lang="en-GB" dirty="0"/>
              <a:t>only scenario Y is considered. If BS declare [no HST/default/no declaration], scenario X is considered.</a:t>
            </a:r>
            <a:endParaRPr lang="en-US" dirty="0"/>
          </a:p>
          <a:p>
            <a:pPr lvl="1" hangingPunct="0"/>
            <a:r>
              <a:rPr lang="en-GB" dirty="0"/>
              <a:t>Option 3: Do not specify scenario “X”.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458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Issue 6: Additional SCS/CBW combinations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hangingPunct="0"/>
            <a:r>
              <a:rPr lang="en-GB" dirty="0"/>
              <a:t>Additional SCS/CBW combinations</a:t>
            </a:r>
            <a:endParaRPr lang="en-US" dirty="0"/>
          </a:p>
          <a:p>
            <a:pPr lvl="1" hangingPunct="0"/>
            <a:r>
              <a:rPr lang="en-GB" dirty="0"/>
              <a:t>Option 1: Add simulation assumptions for 5MHz CBW/15KHz SCS and 10Mhz CBW/30KHz SCS to simulation summary for agreed UL timing adjustment scenarios</a:t>
            </a:r>
            <a:endParaRPr lang="en-US" dirty="0"/>
          </a:p>
          <a:p>
            <a:pPr lvl="1" hangingPunct="0"/>
            <a:r>
              <a:rPr lang="en-GB" dirty="0"/>
              <a:t>Option 2: No additional SCS/CBW combinations are required for UL TA requirements</a:t>
            </a:r>
            <a:r>
              <a:rPr lang="en-GB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90195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</TotalTime>
  <Words>395</Words>
  <Application>Microsoft Office PowerPoint</Application>
  <PresentationFormat>Widescreen</PresentationFormat>
  <Paragraphs>45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宋体</vt:lpstr>
      <vt:lpstr>Arial</vt:lpstr>
      <vt:lpstr>Calibri</vt:lpstr>
      <vt:lpstr>Calibri Light</vt:lpstr>
      <vt:lpstr>Office Theme</vt:lpstr>
      <vt:lpstr>WF on Rel-16 NR HSTUL TA BS demodulation requirements</vt:lpstr>
      <vt:lpstr>Agreements from Round-1 discussion</vt:lpstr>
      <vt:lpstr>Issue 1: Organization of HST requirements for UL TA 500kph in specs</vt:lpstr>
      <vt:lpstr>Issue 2: High speed support declaration</vt:lpstr>
      <vt:lpstr>Issue 3: High speed support declaration and applicability for 120kph HST UL TA </vt:lpstr>
      <vt:lpstr>Issue 4: Re-use of high speed support declaration for HST UL TA</vt:lpstr>
      <vt:lpstr>Issue 5: New scenarios</vt:lpstr>
      <vt:lpstr>Issue 6: Additional SCS/CBW combinations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BS demodulation performance requirements for 2-step RACH</dc:title>
  <dc:creator>Aijun CAO</dc:creator>
  <cp:lastModifiedBy>Aijun CAO</cp:lastModifiedBy>
  <cp:revision>25</cp:revision>
  <dcterms:created xsi:type="dcterms:W3CDTF">2020-04-27T08:11:38Z</dcterms:created>
  <dcterms:modified xsi:type="dcterms:W3CDTF">2020-04-29T19:02:56Z</dcterms:modified>
</cp:coreProperties>
</file>