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62" r:id="rId3"/>
    <p:sldId id="266" r:id="rId4"/>
    <p:sldId id="264" r:id="rId5"/>
    <p:sldId id="265" r:id="rId6"/>
    <p:sldId id="258" r:id="rId7"/>
    <p:sldId id="263"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unhui Zhang" initials="CZ" lastIdx="2" clrIdx="0"/>
  <p:cmAuthor id="2" name="Nokia-user" initials="LT(-F" lastIdx="1" clrIdx="1"/>
  <p:cmAuthor id="3" name="xuefei" initials="xf" lastIdx="1" clrIdx="2"/>
  <p:cmAuthor id="4" name="CATT" initials="Huipng"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30" autoAdjust="0"/>
    <p:restoredTop sz="94660"/>
  </p:normalViewPr>
  <p:slideViewPr>
    <p:cSldViewPr snapToGrid="0">
      <p:cViewPr varScale="1">
        <p:scale>
          <a:sx n="66" d="100"/>
          <a:sy n="66" d="100"/>
        </p:scale>
        <p:origin x="-76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3" dt="2020-04-29T15:26:27.717" idx="1">
    <p:pos x="7051" y="1908"/>
    <p:text>regarding test case configuration for IAB-MT should not be implementation agnositc I think, if it's defined with relative requirement, then SSB transmitting from testing equipment is mandatory.</p:text>
  </p:cm>
  <p:cm authorId="4" dt="2020-04-29T16:14:10.154" idx="1">
    <p:pos x="7045" y="2067"/>
    <p:text>Response to ZTE's comment: I'm ok with the current wording because my understanding for implementation agnostic is that the test case should be designed based on the requirements but not any assumption on any specific implementation. Accordint to that understanding, the configuration you mentioned should be no problem. We can discuss more details in the performance part.</p:tex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12F458E2-F610-4667-A12C-24A78E7740AE}" type="datetimeFigureOut">
              <a:rPr lang="zh-CN" altLang="en-US" smtClean="0"/>
              <a:t>2020/4/29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2F458E2-F610-4667-A12C-24A78E7740AE}" type="datetimeFigureOut">
              <a:rPr lang="zh-CN" altLang="en-US" smtClean="0"/>
              <a:t>2020/4/29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2F458E2-F610-4667-A12C-24A78E7740AE}" type="datetimeFigureOut">
              <a:rPr lang="zh-CN" altLang="en-US" smtClean="0"/>
              <a:t>2020/4/29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2F458E2-F610-4667-A12C-24A78E7740AE}" type="datetimeFigureOut">
              <a:rPr lang="zh-CN" altLang="en-US" smtClean="0"/>
              <a:t>2020/4/29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12F458E2-F610-4667-A12C-24A78E7740AE}" type="datetimeFigureOut">
              <a:rPr lang="zh-CN" altLang="en-US" smtClean="0"/>
              <a:t>2020/4/29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2F458E2-F610-4667-A12C-24A78E7740AE}" type="datetimeFigureOut">
              <a:rPr lang="zh-CN" altLang="en-US" smtClean="0"/>
              <a:t>2020/4/29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816412-4E42-48D9-9C70-6F8849EC1D9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2F458E2-F610-4667-A12C-24A78E7740AE}" type="datetimeFigureOut">
              <a:rPr lang="zh-CN" altLang="en-US" smtClean="0"/>
              <a:t>2020/4/29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E816412-4E42-48D9-9C70-6F8849EC1D9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2F458E2-F610-4667-A12C-24A78E7740AE}" type="datetimeFigureOut">
              <a:rPr lang="zh-CN" altLang="en-US" smtClean="0"/>
              <a:t>2020/4/29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E816412-4E42-48D9-9C70-6F8849EC1D9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2F458E2-F610-4667-A12C-24A78E7740AE}" type="datetimeFigureOut">
              <a:rPr lang="zh-CN" altLang="en-US" smtClean="0"/>
              <a:t>2020/4/29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E816412-4E42-48D9-9C70-6F8849EC1D9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2F458E2-F610-4667-A12C-24A78E7740AE}" type="datetimeFigureOut">
              <a:rPr lang="zh-CN" altLang="en-US" smtClean="0"/>
              <a:t>2020/4/29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816412-4E42-48D9-9C70-6F8849EC1D9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2F458E2-F610-4667-A12C-24A78E7740AE}" type="datetimeFigureOut">
              <a:rPr lang="zh-CN" altLang="en-US" smtClean="0"/>
              <a:t>2020/4/29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816412-4E42-48D9-9C70-6F8849EC1D9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F458E2-F610-4667-A12C-24A78E7740AE}" type="datetimeFigureOut">
              <a:rPr lang="zh-CN" altLang="en-US" smtClean="0"/>
              <a:t>2020/4/29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816412-4E42-48D9-9C70-6F8849EC1D9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22684" y="1600199"/>
            <a:ext cx="9614872" cy="1572879"/>
          </a:xfrm>
        </p:spPr>
        <p:txBody>
          <a:bodyPr>
            <a:normAutofit/>
          </a:bodyPr>
          <a:lstStyle/>
          <a:p>
            <a:r>
              <a:rPr lang="en-US" altLang="zh-CN" sz="4400" b="1" dirty="0"/>
              <a:t>WF for IAB-MT frequency error requirement</a:t>
            </a:r>
            <a:endParaRPr lang="zh-CN" altLang="en-US" sz="4400" b="1" dirty="0">
              <a:latin typeface="Calibri" panose="020F0502020204030204" pitchFamily="34" charset="0"/>
            </a:endParaRPr>
          </a:p>
        </p:txBody>
      </p:sp>
      <p:sp>
        <p:nvSpPr>
          <p:cNvPr id="3" name="副标题 2"/>
          <p:cNvSpPr>
            <a:spLocks noGrp="1"/>
          </p:cNvSpPr>
          <p:nvPr>
            <p:ph type="subTitle" idx="1"/>
          </p:nvPr>
        </p:nvSpPr>
        <p:spPr>
          <a:xfrm>
            <a:off x="1493556" y="3934325"/>
            <a:ext cx="9144000" cy="1118937"/>
          </a:xfrm>
        </p:spPr>
        <p:txBody>
          <a:bodyPr anchor="ctr">
            <a:normAutofit/>
          </a:bodyPr>
          <a:lstStyle/>
          <a:p>
            <a:r>
              <a:rPr lang="en-US" altLang="zh-CN" sz="3600" dirty="0">
                <a:latin typeface="Calibri" panose="020F0502020204030204" pitchFamily="34" charset="0"/>
              </a:rPr>
              <a:t>CATT</a:t>
            </a:r>
            <a:endParaRPr lang="zh-CN" altLang="en-US" sz="3600" dirty="0">
              <a:latin typeface="Calibri" panose="020F0502020204030204" pitchFamily="34" charset="0"/>
            </a:endParaRPr>
          </a:p>
        </p:txBody>
      </p:sp>
      <p:sp>
        <p:nvSpPr>
          <p:cNvPr id="4" name="矩形 3"/>
          <p:cNvSpPr/>
          <p:nvPr/>
        </p:nvSpPr>
        <p:spPr>
          <a:xfrm>
            <a:off x="364404" y="313486"/>
            <a:ext cx="11402305" cy="830997"/>
          </a:xfrm>
          <a:prstGeom prst="rect">
            <a:avLst/>
          </a:prstGeom>
        </p:spPr>
        <p:txBody>
          <a:bodyPr wrap="square">
            <a:spAutoFit/>
          </a:bodyPr>
          <a:lstStyle/>
          <a:p>
            <a:r>
              <a:rPr lang="en-GB" altLang="zh-CN" sz="2400" b="1" dirty="0">
                <a:latin typeface="Arial" panose="020B0604020202020204" pitchFamily="34" charset="0"/>
              </a:rPr>
              <a:t>3GPP TSG-RAN WG4 Meeting # 94-e-Bis                                  </a:t>
            </a:r>
            <a:r>
              <a:rPr lang="en-GB" altLang="zh-CN" sz="2400" b="1" dirty="0" smtClean="0">
                <a:latin typeface="Arial" panose="020B0604020202020204" pitchFamily="34" charset="0"/>
              </a:rPr>
              <a:t>          R4-2005489</a:t>
            </a:r>
            <a:endParaRPr lang="zh-CN" altLang="zh-CN" sz="2400" b="1" dirty="0">
              <a:latin typeface="Arial" panose="020B0604020202020204" pitchFamily="34" charset="0"/>
            </a:endParaRPr>
          </a:p>
          <a:p>
            <a:r>
              <a:rPr lang="en-GB" altLang="zh-CN" sz="2400" b="1" dirty="0">
                <a:latin typeface="Arial" panose="020B0604020202020204" pitchFamily="34" charset="0"/>
              </a:rPr>
              <a:t>Electronic Meeting, 20 – 30 Apr., 2020</a:t>
            </a:r>
            <a:endParaRPr lang="zh-CN" altLang="zh-CN" sz="2400" b="1"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874128"/>
          </a:xfrm>
        </p:spPr>
        <p:txBody>
          <a:bodyPr/>
          <a:lstStyle/>
          <a:p>
            <a:r>
              <a:rPr lang="en-US" altLang="zh-CN" dirty="0">
                <a:latin typeface="Calibri" panose="020F0502020204030204" pitchFamily="34" charset="0"/>
              </a:rPr>
              <a:t>Background </a:t>
            </a:r>
            <a:r>
              <a:rPr lang="en-US" altLang="zh-CN" dirty="0">
                <a:solidFill>
                  <a:srgbClr val="FF0000"/>
                </a:solidFill>
                <a:latin typeface="Calibri" panose="020F0502020204030204" pitchFamily="34" charset="0"/>
              </a:rPr>
              <a:t>(1/2)</a:t>
            </a:r>
            <a:endParaRPr lang="zh-CN" altLang="en-US" dirty="0">
              <a:solidFill>
                <a:srgbClr val="FF0000"/>
              </a:solidFill>
              <a:latin typeface="Calibri" panose="020F0502020204030204" pitchFamily="34" charset="0"/>
            </a:endParaRPr>
          </a:p>
        </p:txBody>
      </p:sp>
      <p:sp>
        <p:nvSpPr>
          <p:cNvPr id="3" name="内容占位符 2"/>
          <p:cNvSpPr>
            <a:spLocks noGrp="1"/>
          </p:cNvSpPr>
          <p:nvPr>
            <p:ph idx="1"/>
          </p:nvPr>
        </p:nvSpPr>
        <p:spPr>
          <a:xfrm>
            <a:off x="838200" y="1552074"/>
            <a:ext cx="10515600" cy="4624889"/>
          </a:xfrm>
        </p:spPr>
        <p:txBody>
          <a:bodyPr>
            <a:normAutofit/>
          </a:bodyPr>
          <a:lstStyle/>
          <a:p>
            <a:pPr algn="just"/>
            <a:r>
              <a:rPr lang="en-US" altLang="zh-CN" dirty="0">
                <a:latin typeface="Calibri" panose="020F0502020204030204" pitchFamily="34" charset="0"/>
              </a:rPr>
              <a:t>IAB-MT frequency error requirement was discussed for several meetings. There were different views if absolute or relative frequency error requirement should be defined for IAB-MT.</a:t>
            </a:r>
          </a:p>
          <a:p>
            <a:pPr algn="just"/>
            <a:r>
              <a:rPr lang="en-US" altLang="zh-CN" dirty="0">
                <a:latin typeface="Calibri" panose="020F0502020204030204" pitchFamily="34" charset="0"/>
              </a:rPr>
              <a:t>The followings were considered in order to make the decision.</a:t>
            </a:r>
          </a:p>
          <a:p>
            <a:pPr lvl="1" algn="just"/>
            <a:r>
              <a:rPr lang="en-US" altLang="zh-CN" dirty="0">
                <a:latin typeface="Calibri" panose="020F0502020204030204" pitchFamily="34" charset="0"/>
              </a:rPr>
              <a:t>Synchronization source</a:t>
            </a:r>
          </a:p>
          <a:p>
            <a:pPr lvl="1" algn="just"/>
            <a:r>
              <a:rPr lang="en-US" altLang="zh-CN" dirty="0">
                <a:latin typeface="Calibri" panose="020F0502020204030204" pitchFamily="34" charset="0"/>
              </a:rPr>
              <a:t>Impact to parent throughput</a:t>
            </a:r>
          </a:p>
          <a:p>
            <a:pPr lvl="1" algn="just"/>
            <a:r>
              <a:rPr lang="en-US" altLang="zh-CN" dirty="0">
                <a:latin typeface="Calibri" panose="020F0502020204030204" pitchFamily="34" charset="0"/>
              </a:rPr>
              <a:t>Implementation impact</a:t>
            </a:r>
          </a:p>
          <a:p>
            <a:pPr lvl="1" algn="just"/>
            <a:r>
              <a:rPr lang="en-US" altLang="zh-CN" dirty="0">
                <a:latin typeface="Calibri" panose="020F0502020204030204" pitchFamily="34" charset="0"/>
              </a:rPr>
              <a:t>Test configuration</a:t>
            </a:r>
            <a:endParaRPr lang="zh-CN" altLang="en-US" dirty="0">
              <a:latin typeface="Calibri" panose="020F050202020403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801202"/>
          </a:xfrm>
        </p:spPr>
        <p:txBody>
          <a:bodyPr/>
          <a:lstStyle/>
          <a:p>
            <a:r>
              <a:rPr lang="en-US" altLang="zh-CN" dirty="0">
                <a:solidFill>
                  <a:srgbClr val="FF0000"/>
                </a:solidFill>
              </a:rPr>
              <a:t>Background (2/2)</a:t>
            </a:r>
            <a:endParaRPr lang="zh-CN" altLang="en-US" dirty="0">
              <a:solidFill>
                <a:srgbClr val="FF0000"/>
              </a:solidFill>
            </a:endParaRPr>
          </a:p>
        </p:txBody>
      </p:sp>
      <p:sp>
        <p:nvSpPr>
          <p:cNvPr id="3" name="内容占位符 2"/>
          <p:cNvSpPr>
            <a:spLocks noGrp="1"/>
          </p:cNvSpPr>
          <p:nvPr>
            <p:ph idx="1"/>
          </p:nvPr>
        </p:nvSpPr>
        <p:spPr>
          <a:xfrm>
            <a:off x="782216" y="1387087"/>
            <a:ext cx="10515600" cy="4351338"/>
          </a:xfrm>
        </p:spPr>
        <p:txBody>
          <a:bodyPr>
            <a:normAutofit lnSpcReduction="10000"/>
          </a:bodyPr>
          <a:lstStyle/>
          <a:p>
            <a:r>
              <a:rPr lang="en-US" altLang="zh-CN" dirty="0">
                <a:solidFill>
                  <a:srgbClr val="FF0000"/>
                </a:solidFill>
              </a:rPr>
              <a:t>There were some discussions related to IAB parent throughput and the synchronization source for IAB-DU (parent node or IAB-MT).</a:t>
            </a:r>
          </a:p>
          <a:p>
            <a:r>
              <a:rPr lang="en-US" altLang="zh-CN" dirty="0">
                <a:solidFill>
                  <a:srgbClr val="FF0000"/>
                </a:solidFill>
              </a:rPr>
              <a:t>Some company showed concerns on the following issues.</a:t>
            </a:r>
          </a:p>
          <a:p>
            <a:pPr lvl="1"/>
            <a:r>
              <a:rPr lang="sv-SE" altLang="zh-CN" dirty="0">
                <a:solidFill>
                  <a:srgbClr val="0070C0"/>
                </a:solidFill>
              </a:rPr>
              <a:t>With setting relative frequecy error of 0.1ppm on IAB-MT, companies does not see the parent IAB node throughput impact anymore.</a:t>
            </a:r>
          </a:p>
          <a:p>
            <a:pPr lvl="1"/>
            <a:r>
              <a:rPr lang="sv-SE" altLang="zh-CN" dirty="0">
                <a:solidFill>
                  <a:srgbClr val="00B050"/>
                </a:solidFill>
              </a:rPr>
              <a:t>In </a:t>
            </a:r>
            <a:r>
              <a:rPr lang="sv-SE" altLang="zh-CN" dirty="0" err="1">
                <a:solidFill>
                  <a:srgbClr val="00B050"/>
                </a:solidFill>
              </a:rPr>
              <a:t>one</a:t>
            </a:r>
            <a:r>
              <a:rPr lang="sv-SE" altLang="zh-CN" dirty="0">
                <a:solidFill>
                  <a:srgbClr val="00B050"/>
                </a:solidFill>
              </a:rPr>
              <a:t> </a:t>
            </a:r>
            <a:r>
              <a:rPr lang="sv-SE" altLang="zh-CN" dirty="0" err="1">
                <a:solidFill>
                  <a:srgbClr val="00B050"/>
                </a:solidFill>
              </a:rPr>
              <a:t>possible</a:t>
            </a:r>
            <a:r>
              <a:rPr lang="sv-SE" altLang="zh-CN" dirty="0">
                <a:solidFill>
                  <a:srgbClr val="00B050"/>
                </a:solidFill>
              </a:rPr>
              <a:t> implementation option </a:t>
            </a:r>
            <a:r>
              <a:rPr lang="sv-SE" altLang="zh-CN" dirty="0" err="1">
                <a:solidFill>
                  <a:srgbClr val="00B050"/>
                </a:solidFill>
              </a:rPr>
              <a:t>w</a:t>
            </a:r>
            <a:r>
              <a:rPr lang="sv-SE" altLang="zh-CN" dirty="0" err="1">
                <a:solidFill>
                  <a:srgbClr val="0070C0"/>
                </a:solidFill>
              </a:rPr>
              <a:t>hen</a:t>
            </a:r>
            <a:r>
              <a:rPr lang="sv-SE" altLang="zh-CN" dirty="0">
                <a:solidFill>
                  <a:srgbClr val="0070C0"/>
                </a:solidFill>
              </a:rPr>
              <a:t> IAB-MT is used as sychronization source in a child IAB,  the child IAB absolute frequency accuracy performance (0.05ppm for WA IAB-MT and 0.1ppm for MR/LA IAB-MT) need to be investigated considering the below conditions:</a:t>
            </a:r>
          </a:p>
          <a:p>
            <a:pPr lvl="2"/>
            <a:r>
              <a:rPr lang="sv-SE" altLang="zh-CN" dirty="0">
                <a:solidFill>
                  <a:srgbClr val="0070C0"/>
                </a:solidFill>
              </a:rPr>
              <a:t>IAB-MT relative frequency error is 0.1ppm</a:t>
            </a:r>
          </a:p>
          <a:p>
            <a:pPr lvl="2"/>
            <a:r>
              <a:rPr lang="sv-SE" altLang="zh-CN" dirty="0">
                <a:solidFill>
                  <a:srgbClr val="0070C0"/>
                </a:solidFill>
              </a:rPr>
              <a:t>Parent IAB absolute frequency error is 0.05ppm or 0.1ppm</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trike="sngStrike" dirty="0"/>
              <a:t>Background- system impact</a:t>
            </a:r>
          </a:p>
        </p:txBody>
      </p:sp>
      <p:sp>
        <p:nvSpPr>
          <p:cNvPr id="3" name="Content Placeholder 2"/>
          <p:cNvSpPr>
            <a:spLocks noGrp="1"/>
          </p:cNvSpPr>
          <p:nvPr>
            <p:ph idx="1"/>
          </p:nvPr>
        </p:nvSpPr>
        <p:spPr/>
        <p:txBody>
          <a:bodyPr>
            <a:normAutofit fontScale="92500" lnSpcReduction="20000"/>
          </a:bodyPr>
          <a:lstStyle/>
          <a:p>
            <a:r>
              <a:rPr lang="sv-SE" strike="sngStrike" dirty="0">
                <a:solidFill>
                  <a:srgbClr val="0070C0"/>
                </a:solidFill>
              </a:rPr>
              <a:t>Several papers [1]-[4] identify the impact of the parent IAB node thoughput impact when IAB-MT relative freqeuncy error exceeding 0.1ppm.</a:t>
            </a:r>
          </a:p>
          <a:p>
            <a:r>
              <a:rPr lang="sv-SE" strike="sngStrike" dirty="0">
                <a:solidFill>
                  <a:srgbClr val="0070C0"/>
                </a:solidFill>
              </a:rPr>
              <a:t>Paper [4] further analysis that the absolute frequency error of child IAB-MT will contrain to 0.0075ppm when considering the parent IAB absolute frequency error’s worst case and subject to no-impact on parent IAB node throughput.</a:t>
            </a:r>
          </a:p>
          <a:p>
            <a:r>
              <a:rPr lang="sv-SE" strike="sngStrike" dirty="0">
                <a:solidFill>
                  <a:srgbClr val="0070C0"/>
                </a:solidFill>
              </a:rPr>
              <a:t>Paper [3] further analysis that when IAB-MT is used as synchornization source, the IAB-MT frequeqncy error will be bounded with IAB-DU absolute frequency error and thus the contrains in [4] still exist but not as tight as 0.0075ppm if the parent IAB can notify the child IAB in advance when its own frequency error plus IAB-MT tracking errro approach/exceed the child IAB-DU absolute frequency error.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trike="sngStrike" dirty="0"/>
              <a:t>Background</a:t>
            </a:r>
          </a:p>
        </p:txBody>
      </p:sp>
      <p:sp>
        <p:nvSpPr>
          <p:cNvPr id="3" name="Content Placeholder 2"/>
          <p:cNvSpPr>
            <a:spLocks noGrp="1"/>
          </p:cNvSpPr>
          <p:nvPr>
            <p:ph idx="1"/>
          </p:nvPr>
        </p:nvSpPr>
        <p:spPr/>
        <p:txBody>
          <a:bodyPr/>
          <a:lstStyle/>
          <a:p>
            <a:r>
              <a:rPr lang="sv-SE" strike="sngStrike" dirty="0">
                <a:solidFill>
                  <a:srgbClr val="0070C0"/>
                </a:solidFill>
              </a:rPr>
              <a:t>Problem definition:</a:t>
            </a:r>
          </a:p>
          <a:p>
            <a:pPr lvl="1"/>
            <a:r>
              <a:rPr lang="sv-SE" strike="sngStrike" dirty="0">
                <a:solidFill>
                  <a:srgbClr val="0070C0"/>
                </a:solidFill>
              </a:rPr>
              <a:t>With setting relative frequecy error of 0.1ppm on IAB-MT, companies does not see the parent IAB node throughput impact anymore.</a:t>
            </a:r>
          </a:p>
          <a:p>
            <a:pPr marL="457200" lvl="1" indent="0">
              <a:buNone/>
            </a:pPr>
            <a:endParaRPr lang="sv-SE" strike="sngStrike" dirty="0">
              <a:solidFill>
                <a:srgbClr val="0070C0"/>
              </a:solidFill>
            </a:endParaRPr>
          </a:p>
          <a:p>
            <a:pPr lvl="1"/>
            <a:r>
              <a:rPr lang="sv-SE" strike="sngStrike" dirty="0">
                <a:solidFill>
                  <a:srgbClr val="0070C0"/>
                </a:solidFill>
              </a:rPr>
              <a:t>when IAB-MT is used as sychronization source in a child IAB,  the child IAB absolute frequency accuracy performance (0.05ppm for WA IAB-MT and 0.1ppm for MR/LA IAB-MT) need to be investigated considering the below conditions:</a:t>
            </a:r>
          </a:p>
          <a:p>
            <a:pPr lvl="2"/>
            <a:endParaRPr lang="sv-SE" strike="sngStrike" dirty="0">
              <a:solidFill>
                <a:srgbClr val="0070C0"/>
              </a:solidFill>
            </a:endParaRPr>
          </a:p>
          <a:p>
            <a:pPr lvl="2"/>
            <a:r>
              <a:rPr lang="sv-SE" strike="sngStrike" dirty="0">
                <a:solidFill>
                  <a:srgbClr val="0070C0"/>
                </a:solidFill>
              </a:rPr>
              <a:t>IAB-MT relative frequency error is 0.1ppm</a:t>
            </a:r>
          </a:p>
          <a:p>
            <a:pPr lvl="2"/>
            <a:r>
              <a:rPr lang="sv-SE" strike="sngStrike" dirty="0">
                <a:solidFill>
                  <a:srgbClr val="0070C0"/>
                </a:solidFill>
              </a:rPr>
              <a:t>Parent IAB absolute frequency error is 0.05ppm or 0.1ppm</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22526"/>
            <a:ext cx="10515600" cy="984380"/>
          </a:xfrm>
        </p:spPr>
        <p:txBody>
          <a:bodyPr/>
          <a:lstStyle/>
          <a:p>
            <a:r>
              <a:rPr lang="en-US" altLang="zh-CN" dirty="0">
                <a:latin typeface="Calibri" panose="020F0502020204030204" pitchFamily="34" charset="0"/>
              </a:rPr>
              <a:t>Way Forward</a:t>
            </a:r>
            <a:endParaRPr lang="zh-CN" altLang="en-US" dirty="0">
              <a:latin typeface="Calibri" panose="020F0502020204030204" pitchFamily="34" charset="0"/>
            </a:endParaRPr>
          </a:p>
        </p:txBody>
      </p:sp>
      <p:sp>
        <p:nvSpPr>
          <p:cNvPr id="4" name="内容占位符 3"/>
          <p:cNvSpPr>
            <a:spLocks noGrp="1"/>
          </p:cNvSpPr>
          <p:nvPr>
            <p:ph idx="1"/>
          </p:nvPr>
        </p:nvSpPr>
        <p:spPr>
          <a:xfrm>
            <a:off x="838199" y="1583025"/>
            <a:ext cx="10459453" cy="4504954"/>
          </a:xfrm>
        </p:spPr>
        <p:txBody>
          <a:bodyPr>
            <a:normAutofit fontScale="92500"/>
          </a:bodyPr>
          <a:lstStyle/>
          <a:p>
            <a:pPr algn="just"/>
            <a:r>
              <a:rPr lang="en-US" altLang="zh-CN" dirty="0"/>
              <a:t>IAB-MT frequency error requirement is defined as relative requirement as +/-0.1 PPM relative to received signal from parent.</a:t>
            </a:r>
          </a:p>
          <a:p>
            <a:pPr algn="just"/>
            <a:endParaRPr lang="en-US" altLang="zh-CN" dirty="0"/>
          </a:p>
          <a:p>
            <a:pPr algn="just"/>
            <a:r>
              <a:rPr lang="en-US" altLang="zh-CN" dirty="0">
                <a:solidFill>
                  <a:srgbClr val="0070C0"/>
                </a:solidFill>
              </a:rPr>
              <a:t>Test case configuration should be implementation agnostic and further discussion on test aspect can happen during conforming testing phase.</a:t>
            </a:r>
          </a:p>
          <a:p>
            <a:pPr algn="just"/>
            <a:endParaRPr lang="en-US" altLang="zh-CN" dirty="0">
              <a:solidFill>
                <a:srgbClr val="0070C0"/>
              </a:solidFill>
            </a:endParaRPr>
          </a:p>
          <a:p>
            <a:pPr algn="just"/>
            <a:r>
              <a:rPr lang="en-US" altLang="zh-CN" dirty="0">
                <a:solidFill>
                  <a:srgbClr val="0070C0"/>
                </a:solidFill>
              </a:rPr>
              <a:t>Companies are encouraged to provide opinions on potential network impact </a:t>
            </a:r>
            <a:r>
              <a:rPr lang="en-US" altLang="zh-CN" strike="sngStrike" dirty="0">
                <a:solidFill>
                  <a:srgbClr val="0070C0"/>
                </a:solidFill>
              </a:rPr>
              <a:t>when</a:t>
            </a:r>
            <a:r>
              <a:rPr lang="en-US" altLang="zh-CN" dirty="0">
                <a:solidFill>
                  <a:srgbClr val="00B050"/>
                </a:solidFill>
              </a:rPr>
              <a:t> for one possible implementation option where</a:t>
            </a:r>
            <a:r>
              <a:rPr lang="en-US" altLang="zh-CN" dirty="0">
                <a:solidFill>
                  <a:srgbClr val="0070C0"/>
                </a:solidFill>
              </a:rPr>
              <a:t> IAB-MT is used as synchronization source </a:t>
            </a:r>
            <a:r>
              <a:rPr lang="en-US" altLang="zh-CN" strike="sngStrike" dirty="0">
                <a:solidFill>
                  <a:srgbClr val="0070C0"/>
                </a:solidFill>
              </a:rPr>
              <a:t>according to problem definition in previous slide.</a:t>
            </a:r>
          </a:p>
          <a:p>
            <a:pPr algn="just"/>
            <a:endParaRPr lang="zh-CN" altLang="zh-CN"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886159"/>
          </a:xfrm>
        </p:spPr>
        <p:txBody>
          <a:bodyPr/>
          <a:lstStyle/>
          <a:p>
            <a:r>
              <a:rPr lang="en-US" altLang="zh-CN" dirty="0">
                <a:latin typeface="Calibri" panose="020F0502020204030204" pitchFamily="34" charset="0"/>
              </a:rPr>
              <a:t>Reference</a:t>
            </a:r>
            <a:endParaRPr lang="zh-CN" altLang="en-US" dirty="0">
              <a:latin typeface="Calibri" panose="020F0502020204030204" pitchFamily="34" charset="0"/>
            </a:endParaRPr>
          </a:p>
        </p:txBody>
      </p:sp>
      <p:sp>
        <p:nvSpPr>
          <p:cNvPr id="4" name="内容占位符 3"/>
          <p:cNvSpPr>
            <a:spLocks noGrp="1"/>
          </p:cNvSpPr>
          <p:nvPr>
            <p:ph idx="1"/>
          </p:nvPr>
        </p:nvSpPr>
        <p:spPr>
          <a:xfrm>
            <a:off x="838200" y="1428582"/>
            <a:ext cx="10515600" cy="4351338"/>
          </a:xfrm>
        </p:spPr>
        <p:txBody>
          <a:bodyPr>
            <a:normAutofit/>
          </a:bodyPr>
          <a:lstStyle/>
          <a:p>
            <a:r>
              <a:rPr lang="en-GB" altLang="zh-CN" sz="2400" dirty="0"/>
              <a:t>[1] R4-2003311, “Discussion of IAB-MT frequency error requirement”, CATT</a:t>
            </a:r>
          </a:p>
          <a:p>
            <a:r>
              <a:rPr lang="en-GB" altLang="zh-CN" sz="2400" dirty="0"/>
              <a:t>[2] </a:t>
            </a:r>
            <a:r>
              <a:rPr lang="en-US" altLang="zh-CN" sz="2400" dirty="0"/>
              <a:t>R4-2004151, “frequency error requirement for IAB”, ZTE</a:t>
            </a:r>
          </a:p>
          <a:p>
            <a:r>
              <a:rPr lang="en-GB" altLang="zh-CN" sz="2400" dirty="0"/>
              <a:t>[3] R4-2004167, “</a:t>
            </a:r>
            <a:r>
              <a:rPr lang="en-US" altLang="zh-CN" sz="2400" dirty="0"/>
              <a:t>IAB-MT Frequency error”, Ericsson</a:t>
            </a:r>
          </a:p>
          <a:p>
            <a:pPr hangingPunct="0"/>
            <a:r>
              <a:rPr lang="en-GB" altLang="zh-CN" sz="2400" dirty="0"/>
              <a:t>[4] R4-2001431, “TP to TR 38.xxx IAB-Node Frequency error requirements in FR2”, Nokia, Nokia Shanghai Bell</a:t>
            </a:r>
            <a:endParaRPr lang="zh-CN" altLang="zh-CN" sz="2400" dirty="0"/>
          </a:p>
          <a:p>
            <a:pPr hangingPunct="0"/>
            <a:r>
              <a:rPr lang="en-GB" altLang="zh-CN" sz="2400" dirty="0"/>
              <a:t>[5] R4-2000278</a:t>
            </a:r>
            <a:r>
              <a:rPr lang="zh-CN" altLang="en-US" sz="2400" dirty="0"/>
              <a:t>，“</a:t>
            </a:r>
            <a:r>
              <a:rPr lang="en-GB" altLang="zh-CN" sz="2400" dirty="0"/>
              <a:t>OTA transmit signal quality for IAB-MT</a:t>
            </a:r>
            <a:r>
              <a:rPr lang="zh-CN" altLang="en-US" sz="2400" dirty="0"/>
              <a:t>”</a:t>
            </a:r>
            <a:r>
              <a:rPr lang="en-US" altLang="zh-CN" sz="2400" dirty="0"/>
              <a:t>, </a:t>
            </a:r>
            <a:r>
              <a:rPr lang="en-GB" altLang="zh-CN" sz="2400" dirty="0"/>
              <a:t>Samsung</a:t>
            </a:r>
            <a:endParaRPr lang="zh-CN" altLang="zh-CN" sz="2400" dirty="0"/>
          </a:p>
          <a:p>
            <a:pPr hangingPunct="0"/>
            <a:r>
              <a:rPr lang="en-GB" altLang="zh-CN" sz="2400" dirty="0"/>
              <a:t>[6] R4-1912288, “[IAB] Discuss IAB frequency error”, Huawei</a:t>
            </a:r>
          </a:p>
          <a:p>
            <a:pPr hangingPunct="0"/>
            <a:endParaRPr lang="en-US" altLang="zh-CN" sz="2400"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TotalTime>
  <Words>570</Words>
  <Application>Microsoft Office PowerPoint</Application>
  <PresentationFormat>自定义</PresentationFormat>
  <Paragraphs>43</Paragraphs>
  <Slides>7</Slides>
  <Notes>0</Notes>
  <HiddenSlides>0</HiddenSlides>
  <MMClips>0</MMClips>
  <ScaleCrop>false</ScaleCrop>
  <HeadingPairs>
    <vt:vector size="4" baseType="variant">
      <vt:variant>
        <vt:lpstr>主题</vt:lpstr>
      </vt:variant>
      <vt:variant>
        <vt:i4>1</vt:i4>
      </vt:variant>
      <vt:variant>
        <vt:lpstr>幻灯片标题</vt:lpstr>
      </vt:variant>
      <vt:variant>
        <vt:i4>7</vt:i4>
      </vt:variant>
    </vt:vector>
  </HeadingPairs>
  <TitlesOfParts>
    <vt:vector size="8" baseType="lpstr">
      <vt:lpstr>Office 主题​​</vt:lpstr>
      <vt:lpstr>WF for IAB-MT frequency error requirement</vt:lpstr>
      <vt:lpstr>Background (1/2)</vt:lpstr>
      <vt:lpstr>Background (2/2)</vt:lpstr>
      <vt:lpstr>Background- system impact</vt:lpstr>
      <vt:lpstr>Background</vt:lpstr>
      <vt:lpstr>Way Forward</vt:lpstr>
      <vt:lpstr>Reference</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MPE solutions</dc:title>
  <dc:creator>OPPO Jinqiang</dc:creator>
  <cp:lastModifiedBy>CATT</cp:lastModifiedBy>
  <cp:revision>57</cp:revision>
  <dcterms:created xsi:type="dcterms:W3CDTF">2020-02-29T10:18:00Z</dcterms:created>
  <dcterms:modified xsi:type="dcterms:W3CDTF">2020-04-29T15:10:26Z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KSOProductBuildVer">
    <vt:lpwstr>2052-10.8.2.6613</vt:lpwstr>
  </property>
</Properties>
</file>