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1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1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3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8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0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2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9144000" cy="1344987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>WF on </a:t>
            </a:r>
            <a:r>
              <a:rPr lang="en-US" sz="4000" b="1" dirty="0"/>
              <a:t>supporting new channel bandwidth added to existing operating bands in a manner of release independence from Rel-15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94-e-Bis                             </a:t>
            </a:r>
            <a:r>
              <a:rPr lang="en-US" altLang="zh-CN" b="1" dirty="0"/>
              <a:t>	              </a:t>
            </a:r>
          </a:p>
          <a:p>
            <a:r>
              <a:rPr lang="en-US" altLang="zh-CN" b="1" dirty="0" smtClean="0"/>
              <a:t>E-meeting, </a:t>
            </a:r>
            <a:r>
              <a:rPr lang="en-GB" altLang="zh-CN" b="1" dirty="0" smtClean="0"/>
              <a:t>20th – 30th Apr.,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R4-2005197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702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– TS 38.307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375649"/>
            <a:ext cx="10515600" cy="715869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" y="4169827"/>
            <a:ext cx="5937028" cy="264242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5489" y="1658216"/>
            <a:ext cx="8180592" cy="158970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1008" y="1956688"/>
            <a:ext cx="1857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TS 38.307 v15.5.0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1007" y="3464467"/>
            <a:ext cx="1857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TS 38.307 v16.2.0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6757" y="3375050"/>
            <a:ext cx="5332758" cy="3469503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6598020" y="4022481"/>
            <a:ext cx="3899651" cy="213766"/>
          </a:xfrm>
          <a:prstGeom prst="ellipse">
            <a:avLst/>
          </a:prstGeom>
          <a:noFill/>
          <a:ln w="38100">
            <a:solidFill>
              <a:srgbClr val="CA14A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531007" y="3247923"/>
            <a:ext cx="1138308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9173029" y="2622015"/>
            <a:ext cx="1175657" cy="625908"/>
          </a:xfrm>
          <a:prstGeom prst="ellipse">
            <a:avLst/>
          </a:prstGeom>
          <a:noFill/>
          <a:ln w="38100">
            <a:solidFill>
              <a:srgbClr val="CA14A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4902885" y="5733583"/>
            <a:ext cx="1541458" cy="239231"/>
          </a:xfrm>
          <a:prstGeom prst="straightConnector1">
            <a:avLst/>
          </a:prstGeom>
          <a:ln w="444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1622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9" y="205469"/>
            <a:ext cx="10515600" cy="708932"/>
          </a:xfrm>
        </p:spPr>
        <p:txBody>
          <a:bodyPr/>
          <a:lstStyle/>
          <a:p>
            <a:r>
              <a:rPr lang="en-US" dirty="0" smtClean="0"/>
              <a:t>Issue - 1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9229" y="914401"/>
            <a:ext cx="112050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Take n28 as one example: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The band was introduced in Rel-15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 new UE channel bandwidth (30MHz) is introduced to n28 in Rel-16, and claimed to be released independent from Rel-15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According to TS 38.307 v16.2.0, Requirements to be fulfilled are seen from TS 38.307 of the release in which the band was introduced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Since the band n28 was introduced in Rel-15, the requirements to be fulfilled should be referred to TS 38.307 v15.2.0 (up-to-date Rel-15 version)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And in TS 38.307 v15.2.0, it is empty in the fourth column of its Table 5.1-1</a:t>
            </a:r>
          </a:p>
        </p:txBody>
      </p:sp>
      <p:sp>
        <p:nvSpPr>
          <p:cNvPr id="5" name="Down Arrow 4"/>
          <p:cNvSpPr/>
          <p:nvPr/>
        </p:nvSpPr>
        <p:spPr>
          <a:xfrm>
            <a:off x="5109029" y="4330721"/>
            <a:ext cx="653143" cy="11121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846943" y="5442857"/>
            <a:ext cx="822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No clear how to support new channel bandwidth added to existing operating bands in a manner of release independent from </a:t>
            </a:r>
            <a:r>
              <a:rPr lang="en-US" sz="2400" b="1" dirty="0" smtClean="0"/>
              <a:t>Rel-15.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750334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– 1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Option 1: For TS 38.307 Rel-15, duplicate Annex Table B.4.1-1 and Table B.4.3-1 of TS 38.307 Rel-16, and update the pointers in the fourth column of Table 5.1-1 for FR1, Table 6.1-1 for FR2 </a:t>
            </a:r>
          </a:p>
          <a:p>
            <a:endParaRPr lang="en-US" dirty="0" smtClean="0"/>
          </a:p>
          <a:p>
            <a:r>
              <a:rPr lang="en-US" strike="sngStrike" dirty="0" smtClean="0">
                <a:solidFill>
                  <a:srgbClr val="C00000"/>
                </a:solidFill>
              </a:rPr>
              <a:t>Option 2: Change the Fourth column </a:t>
            </a:r>
            <a:r>
              <a:rPr lang="en-US" strike="sngStrike" dirty="0">
                <a:solidFill>
                  <a:srgbClr val="C00000"/>
                </a:solidFill>
              </a:rPr>
              <a:t>header </a:t>
            </a:r>
            <a:r>
              <a:rPr lang="en-US" strike="sngStrike" dirty="0" smtClean="0">
                <a:solidFill>
                  <a:srgbClr val="C00000"/>
                </a:solidFill>
              </a:rPr>
              <a:t>from “Requirements </a:t>
            </a:r>
            <a:r>
              <a:rPr lang="en-US" strike="sngStrike" dirty="0">
                <a:solidFill>
                  <a:srgbClr val="C00000"/>
                </a:solidFill>
              </a:rPr>
              <a:t>to be </a:t>
            </a:r>
            <a:r>
              <a:rPr lang="en-US" strike="sngStrike" dirty="0" smtClean="0">
                <a:solidFill>
                  <a:srgbClr val="C00000"/>
                </a:solidFill>
              </a:rPr>
              <a:t>fulfilled (see </a:t>
            </a:r>
            <a:r>
              <a:rPr lang="en-US" strike="sngStrike" dirty="0">
                <a:solidFill>
                  <a:srgbClr val="C00000"/>
                </a:solidFill>
              </a:rPr>
              <a:t>TS 38.307 of the release in which the band was introduced</a:t>
            </a:r>
            <a:r>
              <a:rPr lang="en-US" strike="sngStrike" dirty="0" smtClean="0">
                <a:solidFill>
                  <a:srgbClr val="C00000"/>
                </a:solidFill>
              </a:rPr>
              <a:t>)” to “</a:t>
            </a:r>
            <a:r>
              <a:rPr lang="en-US" strike="sngStrike" dirty="0">
                <a:solidFill>
                  <a:srgbClr val="C00000"/>
                </a:solidFill>
              </a:rPr>
              <a:t>Requirements to be fulfilled </a:t>
            </a:r>
            <a:r>
              <a:rPr lang="en-US" strike="sngStrike" dirty="0" smtClean="0">
                <a:solidFill>
                  <a:srgbClr val="C00000"/>
                </a:solidFill>
              </a:rPr>
              <a:t>”</a:t>
            </a:r>
          </a:p>
          <a:p>
            <a:endParaRPr lang="en-US" dirty="0"/>
          </a:p>
          <a:p>
            <a:r>
              <a:rPr lang="en-US" dirty="0" smtClean="0"/>
              <a:t>Option </a:t>
            </a:r>
            <a:r>
              <a:rPr lang="en-US" strike="sngStrike" dirty="0" smtClean="0"/>
              <a:t>32</a:t>
            </a:r>
            <a:r>
              <a:rPr lang="en-US" dirty="0" smtClean="0">
                <a:solidFill>
                  <a:srgbClr val="C00000"/>
                </a:solidFill>
              </a:rPr>
              <a:t>2</a:t>
            </a:r>
            <a:r>
              <a:rPr lang="en-US" dirty="0" smtClean="0"/>
              <a:t>: No change on TS 38.307 Rel-15</a:t>
            </a:r>
          </a:p>
          <a:p>
            <a:endParaRPr lang="en-US" dirty="0" smtClean="0"/>
          </a:p>
          <a:p>
            <a:r>
              <a:rPr lang="en-US" dirty="0" smtClean="0"/>
              <a:t>Other options not 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886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9229" y="205469"/>
            <a:ext cx="10515600" cy="708932"/>
          </a:xfrm>
        </p:spPr>
        <p:txBody>
          <a:bodyPr/>
          <a:lstStyle/>
          <a:p>
            <a:r>
              <a:rPr lang="en-US" dirty="0" smtClean="0"/>
              <a:t>Issue - 2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59229" y="914401"/>
            <a:ext cx="11205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TS 38.307 (Rel-15 or Rel-16), there is no information on whether the release independent items are supported optionally or mandatorily. So there is an </a:t>
            </a:r>
            <a:r>
              <a:rPr lang="en-US" sz="2400" dirty="0"/>
              <a:t>issue </a:t>
            </a:r>
            <a:r>
              <a:rPr lang="en-US" sz="2400" dirty="0" smtClean="0"/>
              <a:t>raised on </a:t>
            </a:r>
            <a:r>
              <a:rPr lang="en-US" sz="2400" dirty="0"/>
              <a:t>whether or not to capture optional or mandatory support in TS </a:t>
            </a:r>
            <a:r>
              <a:rPr lang="en-US" sz="2400" dirty="0" smtClean="0"/>
              <a:t>38.307: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7229" y="2637245"/>
            <a:ext cx="9753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1: Capture optionality of release independence support in TS 38.307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1a: add a new column in each table </a:t>
            </a:r>
            <a:r>
              <a:rPr lang="en-US" sz="2400" smtClean="0"/>
              <a:t>indicating optionality</a:t>
            </a: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1b: add a sentence indicating a default optionality in Section 4, and if there is an exception, add a note in the corresponding table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1c: other option not precluded</a:t>
            </a:r>
          </a:p>
          <a:p>
            <a:pPr lvl="1"/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2: Do not capture optionality in TS 38.307</a:t>
            </a:r>
          </a:p>
        </p:txBody>
      </p:sp>
    </p:spTree>
    <p:extLst>
      <p:ext uri="{BB962C8B-B14F-4D97-AF65-F5344CB8AC3E}">
        <p14:creationId xmlns:p14="http://schemas.microsoft.com/office/powerpoint/2010/main" val="37552129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372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Calibri Light</vt:lpstr>
      <vt:lpstr>Office Theme</vt:lpstr>
      <vt:lpstr>WF on supporting new channel bandwidth added to existing operating bands in a manner of release independence from Rel-15</vt:lpstr>
      <vt:lpstr>Background – TS 38.307</vt:lpstr>
      <vt:lpstr>Issue - 1</vt:lpstr>
      <vt:lpstr>Issue – 1 (Cont’d)</vt:lpstr>
      <vt:lpstr>Issue - 2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 CAO</cp:lastModifiedBy>
  <cp:revision>19</cp:revision>
  <dcterms:created xsi:type="dcterms:W3CDTF">2020-04-27T08:11:38Z</dcterms:created>
  <dcterms:modified xsi:type="dcterms:W3CDTF">2020-04-29T19:05:52Z</dcterms:modified>
</cp:coreProperties>
</file>