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65" r:id="rId6"/>
    <p:sldId id="285" r:id="rId7"/>
    <p:sldId id="292" r:id="rId8"/>
    <p:sldId id="279" r:id="rId9"/>
    <p:sldId id="290" r:id="rId10"/>
    <p:sldId id="294" r:id="rId11"/>
    <p:sldId id="27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38" autoAdjust="0"/>
    <p:restoredTop sz="93128" autoAdjust="0"/>
  </p:normalViewPr>
  <p:slideViewPr>
    <p:cSldViewPr>
      <p:cViewPr varScale="1">
        <p:scale>
          <a:sx n="87" d="100"/>
          <a:sy n="87" d="100"/>
        </p:scale>
        <p:origin x="1125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42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102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582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12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38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22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889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1772816"/>
            <a:ext cx="8928992" cy="1944215"/>
          </a:xfrm>
        </p:spPr>
        <p:txBody>
          <a:bodyPr>
            <a:normAutofit fontScale="90000"/>
          </a:bodyPr>
          <a:lstStyle/>
          <a:p>
            <a:br>
              <a:rPr lang="en-US" altLang="zh-CN" dirty="0"/>
            </a:br>
            <a:r>
              <a:rPr lang="en-US" altLang="ja-JP" b="1" dirty="0"/>
              <a:t>WF</a:t>
            </a:r>
            <a:r>
              <a:rPr lang="en-GB" altLang="ja-JP" b="1" dirty="0"/>
              <a:t> simplification on </a:t>
            </a:r>
            <a:br>
              <a:rPr lang="en-GB" altLang="ja-JP" b="1" dirty="0"/>
            </a:br>
            <a:r>
              <a:rPr lang="en-GB" altLang="ja-JP" b="1" dirty="0"/>
              <a:t>EN-DC including FR2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NTT DOCOMO, INC.,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640960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400" b="1" dirty="0"/>
              <a:t>3GPP TSG-RAN WG4 Meeting #94-e-Bis</a:t>
            </a:r>
            <a:r>
              <a:rPr lang="en-GB" altLang="zh-CN" sz="2400" b="1" dirty="0"/>
              <a:t>    	</a:t>
            </a:r>
            <a:r>
              <a:rPr lang="ja-JP" altLang="en-US" sz="2400" b="1" dirty="0"/>
              <a:t>　　　　　　</a:t>
            </a:r>
            <a:r>
              <a:rPr lang="en-GB" altLang="zh-CN" sz="2400" b="1" dirty="0"/>
              <a:t> R4-2005</a:t>
            </a:r>
            <a:r>
              <a:rPr lang="en-US" altLang="ja-JP" sz="2400" b="1" dirty="0"/>
              <a:t>169</a:t>
            </a:r>
            <a:r>
              <a:rPr lang="en-GB" altLang="zh-CN" sz="2400" b="1" dirty="0"/>
              <a:t> </a:t>
            </a:r>
          </a:p>
          <a:p>
            <a:pPr algn="l"/>
            <a:r>
              <a:rPr lang="en-US" altLang="zh-CN" sz="2400" b="1" dirty="0"/>
              <a:t>Online Meeting, 20-30 Apr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Background(1/3)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472608"/>
          </a:xfrm>
        </p:spPr>
        <p:txBody>
          <a:bodyPr>
            <a:normAutofit lnSpcReduction="10000"/>
          </a:bodyPr>
          <a:lstStyle/>
          <a:p>
            <a:r>
              <a:rPr lang="en-GB" altLang="zh-CN" sz="2400" dirty="0"/>
              <a:t>Previous agreements on simplification on EN-DC configuration including FR2 was option 2-2 described in [1]:</a:t>
            </a:r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r>
              <a:rPr lang="en-GB" altLang="zh-CN" sz="2400" dirty="0"/>
              <a:t>RAN4#94-e-bis has discussed the detail of procedure how to and when to reflect it in the specification and in basket WI procedure.</a:t>
            </a:r>
          </a:p>
          <a:p>
            <a:pPr marL="0" indent="0">
              <a:buNone/>
            </a:pPr>
            <a:endParaRPr lang="en-GB" altLang="zh-CN" sz="2400" dirty="0"/>
          </a:p>
          <a:p>
            <a:pPr lvl="1"/>
            <a:endParaRPr lang="en-GB" altLang="zh-CN" sz="1800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81113C5-06F9-4C1E-B69E-AF6BA4747F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2132856"/>
            <a:ext cx="6768752" cy="3384376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767822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Background(2/3)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472608"/>
          </a:xfrm>
        </p:spPr>
        <p:txBody>
          <a:bodyPr>
            <a:noAutofit/>
          </a:bodyPr>
          <a:lstStyle/>
          <a:p>
            <a:r>
              <a:rPr lang="en-US" altLang="zh-CN" sz="1600" dirty="0"/>
              <a:t>The following aspects ware discussed in RAN4#94-bis-e.</a:t>
            </a:r>
          </a:p>
          <a:p>
            <a:pPr lvl="1"/>
            <a:r>
              <a:rPr lang="en-US" altLang="zh-CN" sz="1600" dirty="0"/>
              <a:t>1: Whether or not proponent can submit draft CR directly for inter-band EN-DC including FR2</a:t>
            </a:r>
          </a:p>
          <a:p>
            <a:pPr lvl="2"/>
            <a:r>
              <a:rPr lang="en-US" altLang="zh-CN" sz="1600" dirty="0"/>
              <a:t>NOTE: TPs for inter-band EN-DC including FR2 only capture EN-DC configuration, but does not capture any technical analysis such as UE to UE coexistence and MSD.</a:t>
            </a:r>
          </a:p>
          <a:p>
            <a:pPr lvl="1"/>
            <a:r>
              <a:rPr lang="en-US" altLang="zh-CN" sz="1600" dirty="0"/>
              <a:t>2: Structure of Rel-17 basket WI</a:t>
            </a:r>
          </a:p>
          <a:p>
            <a:pPr lvl="2"/>
            <a:r>
              <a:rPr lang="en-US" altLang="zh-CN" sz="1600" dirty="0"/>
              <a:t>Whether we need new basket WI to handle inter-band EN-DC including FR2  efficiently.</a:t>
            </a:r>
          </a:p>
          <a:p>
            <a:pPr lvl="1"/>
            <a:r>
              <a:rPr lang="en-GB" altLang="zh-CN" sz="1600" dirty="0"/>
              <a:t>3: Request sheet format according to modification of EN-DC configuration table</a:t>
            </a:r>
          </a:p>
          <a:p>
            <a:pPr lvl="1"/>
            <a:r>
              <a:rPr lang="en-GB" altLang="zh-CN" sz="1600" dirty="0"/>
              <a:t>4: Time schedule to reflect the modification</a:t>
            </a:r>
          </a:p>
          <a:p>
            <a:pPr lvl="1"/>
            <a:r>
              <a:rPr lang="en-US" altLang="zh-CN" sz="1600" dirty="0"/>
              <a:t>5: Clarification of the use of wildcard “@”</a:t>
            </a:r>
          </a:p>
          <a:p>
            <a:pPr lvl="1"/>
            <a:endParaRPr lang="en-US" altLang="zh-CN" sz="1600" dirty="0"/>
          </a:p>
          <a:p>
            <a:pPr lvl="1"/>
            <a:r>
              <a:rPr lang="en-US" altLang="zh-CN" sz="1600" dirty="0"/>
              <a:t>NOTES:</a:t>
            </a:r>
          </a:p>
          <a:p>
            <a:pPr lvl="2"/>
            <a:r>
              <a:rPr lang="en-US" altLang="zh-CN" sz="1600" dirty="0"/>
              <a:t> The detail of discussion was captured in [2].</a:t>
            </a:r>
          </a:p>
          <a:p>
            <a:pPr lvl="2"/>
            <a:r>
              <a:rPr lang="en-US" altLang="zh-CN" sz="1600" dirty="0"/>
              <a:t>The above discussion are for only inter-band EN-DC including FR2, and does not touch anything for other band combinations</a:t>
            </a:r>
          </a:p>
          <a:p>
            <a:pPr lvl="2"/>
            <a:r>
              <a:rPr lang="en-US" altLang="zh-CN" sz="1600" dirty="0"/>
              <a:t>The change is for description methods of EN-DC configuration in TS 38.101-3, and there is no change on </a:t>
            </a:r>
            <a:r>
              <a:rPr lang="en-US" altLang="zh-CN" sz="1600" dirty="0" err="1"/>
              <a:t>signalling</a:t>
            </a:r>
            <a:r>
              <a:rPr lang="en-US" altLang="zh-CN" sz="1600" dirty="0"/>
              <a:t> aspect</a:t>
            </a:r>
          </a:p>
          <a:p>
            <a:pPr lvl="1"/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729229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(3/3)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8" y="1340768"/>
            <a:ext cx="9036496" cy="5472607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000" dirty="0"/>
              <a:t>5: Clarification of the use of wildcard “@” as proposed in [1][3]</a:t>
            </a:r>
          </a:p>
          <a:p>
            <a:pPr lvl="1"/>
            <a:r>
              <a:rPr lang="en-US" altLang="zh-CN" sz="2000" dirty="0"/>
              <a:t>It impacts on only how to write EN-DC configuration table and how to introduce new EN-DC configuration in the specification. Other aspects including </a:t>
            </a:r>
            <a:r>
              <a:rPr lang="en-US" altLang="zh-CN" sz="2000" dirty="0" err="1"/>
              <a:t>signalling</a:t>
            </a:r>
            <a:r>
              <a:rPr lang="en-US" altLang="zh-CN" sz="2000" dirty="0"/>
              <a:t> aspects does not change.</a:t>
            </a:r>
          </a:p>
          <a:p>
            <a:pPr lvl="2"/>
            <a:r>
              <a:rPr lang="en-US" altLang="zh-CN" sz="2000" dirty="0"/>
              <a:t>Example)  TS 38.101-2 specify CA_n257G and CA_n257H, and TS 38.101-3 specify DC_1A_n257”@”, which means TS 38.101-3 have DC_1A_n257G and DC_1A_n257H. UE can signal its capability in the same manner before.</a:t>
            </a:r>
          </a:p>
          <a:p>
            <a:pPr lvl="1"/>
            <a:r>
              <a:rPr lang="en-US" altLang="zh-CN" sz="2000" dirty="0"/>
              <a:t>Description method</a:t>
            </a:r>
          </a:p>
          <a:p>
            <a:pPr lvl="2"/>
            <a:r>
              <a:rPr lang="en-US" altLang="zh-CN" sz="2000" dirty="0"/>
              <a:t>NR FR2 band n2XX”@” indicates single carrier, intra-band contiguous CA, and intra-band non-contiguous CA specified in TS 38.101-2.</a:t>
            </a:r>
          </a:p>
          <a:p>
            <a:pPr lvl="2"/>
            <a:r>
              <a:rPr lang="en-US" altLang="zh-CN" sz="2000" dirty="0"/>
              <a:t>n2XX”@”-n2YY”@” should be used for FR2 Inter-band CA.</a:t>
            </a:r>
          </a:p>
          <a:p>
            <a:r>
              <a:rPr lang="en-US" altLang="zh-CN" sz="2000" dirty="0"/>
              <a:t>Concerns raised for the use of wildcard @</a:t>
            </a:r>
          </a:p>
          <a:p>
            <a:pPr lvl="1"/>
            <a:r>
              <a:rPr lang="en-US" altLang="zh-CN" sz="2000" dirty="0"/>
              <a:t>If the change is applied in existing Release, EN-DC configuration which were not requested in past are completed automatically</a:t>
            </a:r>
          </a:p>
          <a:p>
            <a:pPr lvl="1"/>
            <a:r>
              <a:rPr lang="en-US" altLang="zh-CN" sz="2000" dirty="0"/>
              <a:t>How to distinguish FR2 intra-band contiguous and FR2 intra-band non-contiguous CA</a:t>
            </a:r>
          </a:p>
          <a:p>
            <a:pPr lvl="1"/>
            <a:r>
              <a:rPr lang="en-US" altLang="zh-CN" sz="2000" dirty="0"/>
              <a:t>Inconsistency of fallback combinations would occur when @ is applied for FR1 + FR2 NR CA</a:t>
            </a:r>
          </a:p>
          <a:p>
            <a:pPr lvl="1"/>
            <a:endParaRPr lang="en-US" altLang="zh-CN" sz="1600" dirty="0"/>
          </a:p>
          <a:p>
            <a:pPr lvl="1"/>
            <a:endParaRPr lang="en-US" altLang="zh-CN" sz="2000" dirty="0"/>
          </a:p>
          <a:p>
            <a:pPr lvl="2"/>
            <a:endParaRPr lang="en-US" altLang="zh-CN" sz="1600" dirty="0"/>
          </a:p>
          <a:p>
            <a:pPr lvl="2"/>
            <a:endParaRPr lang="en-US" altLang="zh-CN" sz="2000" dirty="0"/>
          </a:p>
          <a:p>
            <a:pPr lvl="2"/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222562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Forward(1/3)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8" y="1340768"/>
            <a:ext cx="9036496" cy="5472607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1: Whether or not a proponent can submit draft CR directly for inter-band EN-DC including FR2</a:t>
            </a:r>
          </a:p>
          <a:p>
            <a:pPr lvl="1"/>
            <a:r>
              <a:rPr lang="en-US" altLang="zh-CN" sz="2000" dirty="0"/>
              <a:t>RAN4#95-e should decide to take either of option 1 or option 2.</a:t>
            </a:r>
          </a:p>
          <a:p>
            <a:pPr lvl="2"/>
            <a:r>
              <a:rPr lang="en-US" altLang="zh-CN" sz="1600" dirty="0"/>
              <a:t>Option 1: Keep current manner (just follow the previous agreements in [4])</a:t>
            </a:r>
          </a:p>
          <a:p>
            <a:pPr lvl="2"/>
            <a:r>
              <a:rPr lang="en-US" altLang="zh-CN" sz="1600" dirty="0"/>
              <a:t>Option 2: No need to submit TP and allow a proponent to directly submit draft CR for EN-DC including FR2 bands (which means that we don’t need to capture EN-DC including FR2 in TR)</a:t>
            </a:r>
          </a:p>
          <a:p>
            <a:pPr lvl="1"/>
            <a:endParaRPr lang="en-US" altLang="zh-CN" sz="2000" dirty="0"/>
          </a:p>
          <a:p>
            <a:endParaRPr lang="en-US" altLang="zh-CN" sz="2400" dirty="0"/>
          </a:p>
          <a:p>
            <a:pPr lvl="1"/>
            <a:endParaRPr lang="en-GB" altLang="zh-CN" sz="2000" dirty="0"/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169102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Forward(2/3)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1340768"/>
            <a:ext cx="9073008" cy="5472607"/>
          </a:xfrm>
        </p:spPr>
        <p:txBody>
          <a:bodyPr>
            <a:normAutofit/>
          </a:bodyPr>
          <a:lstStyle/>
          <a:p>
            <a:r>
              <a:rPr lang="en-GB" altLang="zh-CN" sz="1800" dirty="0"/>
              <a:t>4: Time schedule to reflect the modification</a:t>
            </a:r>
          </a:p>
          <a:p>
            <a:pPr lvl="1"/>
            <a:r>
              <a:rPr lang="en-US" altLang="ja-JP" sz="1800" dirty="0"/>
              <a:t>RAN4#95-e should decide to take either of option 1 or 2</a:t>
            </a:r>
            <a:endParaRPr lang="en-GB" altLang="zh-CN" sz="1800" strike="sngStrike" dirty="0"/>
          </a:p>
          <a:p>
            <a:pPr lvl="1"/>
            <a:r>
              <a:rPr lang="en-GB" altLang="zh-CN" sz="1600" dirty="0"/>
              <a:t>Option 1:</a:t>
            </a:r>
          </a:p>
          <a:p>
            <a:pPr lvl="2"/>
            <a:r>
              <a:rPr lang="en-US" altLang="zh-CN" sz="1600" dirty="0"/>
              <a:t>Modification of EN-DC configuration table should be done by the end of Rel-16</a:t>
            </a:r>
          </a:p>
          <a:p>
            <a:pPr lvl="3"/>
            <a:r>
              <a:rPr lang="en-US" altLang="zh-CN" sz="1600" dirty="0"/>
              <a:t>CR for modification on EN-DC configuration table will be approved in RAN#95-e. </a:t>
            </a:r>
          </a:p>
          <a:p>
            <a:pPr lvl="2"/>
            <a:r>
              <a:rPr lang="en-US" altLang="zh-CN" sz="1600" dirty="0"/>
              <a:t>New simplified procedure to specify inter-band EN-DC including FR2 should be applied from the start of Rel-17</a:t>
            </a:r>
          </a:p>
          <a:p>
            <a:pPr lvl="1"/>
            <a:r>
              <a:rPr lang="en-GB" altLang="zh-CN" sz="1600" dirty="0"/>
              <a:t>Option 2:</a:t>
            </a:r>
          </a:p>
          <a:p>
            <a:pPr lvl="2"/>
            <a:r>
              <a:rPr lang="en-US" altLang="zh-CN" sz="1600" dirty="0"/>
              <a:t>Modification of EN-DC configuration table should be done for the first publication of Rel-17 specification.</a:t>
            </a:r>
          </a:p>
          <a:p>
            <a:pPr lvl="2"/>
            <a:r>
              <a:rPr lang="en-US" altLang="zh-CN" sz="1600" dirty="0"/>
              <a:t>New simplified procedure to specify inter-band EN-DC including FR2 should be applied from the FFS.</a:t>
            </a:r>
          </a:p>
          <a:p>
            <a:pPr lvl="1"/>
            <a:r>
              <a:rPr lang="en-US" altLang="zh-CN" sz="1600" dirty="0"/>
              <a:t>Other options for simplification on band combinations are not precluded (e.g. using Excel format).</a:t>
            </a:r>
          </a:p>
          <a:p>
            <a:pPr lvl="1"/>
            <a:r>
              <a:rPr lang="en-US" altLang="zh-CN" sz="1600" dirty="0"/>
              <a:t>From which Release the modification of EN-DC configuration table should be done is FFS. </a:t>
            </a:r>
            <a:endParaRPr lang="en-GB" altLang="zh-CN" sz="1800" dirty="0"/>
          </a:p>
          <a:p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956800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Forward(3/3)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1340768"/>
            <a:ext cx="9073008" cy="5472607"/>
          </a:xfrm>
        </p:spPr>
        <p:txBody>
          <a:bodyPr>
            <a:normAutofit/>
          </a:bodyPr>
          <a:lstStyle/>
          <a:p>
            <a:r>
              <a:rPr lang="en-GB" altLang="zh-CN" sz="2400" dirty="0"/>
              <a:t>5</a:t>
            </a:r>
            <a:r>
              <a:rPr lang="en-US" altLang="zh-CN" sz="2400" dirty="0"/>
              <a:t> : Clarification of the use of wildcard “@”</a:t>
            </a:r>
          </a:p>
          <a:p>
            <a:pPr lvl="1"/>
            <a:r>
              <a:rPr lang="en-US" altLang="zh-CN" sz="2400" dirty="0"/>
              <a:t>Study problematic cases and solutions for the use of wildcard “@” for each band combination cases</a:t>
            </a:r>
          </a:p>
          <a:p>
            <a:pPr lvl="2"/>
            <a:r>
              <a:rPr lang="en-US" altLang="zh-CN" sz="2000" dirty="0"/>
              <a:t>Case 0: Common for all cases from 1 to 5</a:t>
            </a:r>
          </a:p>
          <a:p>
            <a:pPr lvl="2"/>
            <a:r>
              <a:rPr lang="en-US" altLang="zh-CN" sz="2000" dirty="0"/>
              <a:t>Case 1: LTE + FR2 Single carrier</a:t>
            </a:r>
          </a:p>
          <a:p>
            <a:pPr lvl="2"/>
            <a:r>
              <a:rPr lang="en-US" altLang="zh-CN" sz="2000" dirty="0"/>
              <a:t>Case 2: LTE + FR2 intra-band contiguous CA</a:t>
            </a:r>
          </a:p>
          <a:p>
            <a:pPr lvl="2"/>
            <a:r>
              <a:rPr lang="en-US" altLang="zh-CN" sz="2000" dirty="0"/>
              <a:t>Case 3: LTE + FR2 intra-band non-contiguous CA</a:t>
            </a:r>
          </a:p>
          <a:p>
            <a:pPr lvl="2"/>
            <a:r>
              <a:rPr lang="en-US" altLang="zh-CN" sz="2000" dirty="0"/>
              <a:t>Case 4: LTE + FR2 inter-band CA</a:t>
            </a:r>
          </a:p>
          <a:p>
            <a:pPr lvl="2"/>
            <a:r>
              <a:rPr lang="en-US" altLang="zh-CN" sz="2000" dirty="0"/>
              <a:t>Case 5: LTE + FR1 + FR2 inter-band CA</a:t>
            </a:r>
          </a:p>
          <a:p>
            <a:pPr lvl="1"/>
            <a:endParaRPr lang="en-US" altLang="zh-CN" sz="2400" dirty="0"/>
          </a:p>
          <a:p>
            <a:pPr lvl="1"/>
            <a:r>
              <a:rPr lang="en-US" altLang="zh-CN" sz="2400" dirty="0"/>
              <a:t>The wildcard approach will be introduced to each case independently if the problematic cases and solutions are confirmed.</a:t>
            </a:r>
            <a:endParaRPr lang="en-GB" altLang="zh-CN" sz="2400" dirty="0"/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926773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References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>
            <a:normAutofit/>
          </a:bodyPr>
          <a:lstStyle/>
          <a:p>
            <a:r>
              <a:rPr lang="en-US" altLang="ja-JP" sz="1600" dirty="0"/>
              <a:t>[1] R4-1910908, “</a:t>
            </a:r>
            <a:r>
              <a:rPr lang="en-GB" altLang="ja-JP" sz="1600" dirty="0"/>
              <a:t>Further discussion on EN-DC configuration including FR2”, </a:t>
            </a:r>
            <a:r>
              <a:rPr lang="ja-JP" altLang="ja-JP" sz="1600" dirty="0"/>
              <a:t>NTT DOCOMO, INC.</a:t>
            </a:r>
            <a:endParaRPr lang="en-US" altLang="ja-JP" sz="1600" dirty="0"/>
          </a:p>
          <a:p>
            <a:r>
              <a:rPr lang="en-US" altLang="ja-JP" sz="1600" dirty="0"/>
              <a:t>[2] R4-2005121, “Email discussion summary for [94e Bis][35] </a:t>
            </a:r>
            <a:r>
              <a:rPr lang="en-US" altLang="ja-JP" sz="1600" dirty="0" err="1"/>
              <a:t>BC_simplification</a:t>
            </a:r>
            <a:r>
              <a:rPr lang="en-US" altLang="ja-JP" sz="1600" dirty="0"/>
              <a:t>”, Moderator (NTT DOCOMO)</a:t>
            </a:r>
          </a:p>
          <a:p>
            <a:r>
              <a:rPr lang="en-US" altLang="ja-JP" sz="1600" dirty="0"/>
              <a:t>[3] R4-2003880, “Further discussion on simplification of EN-DC configuration including”, </a:t>
            </a:r>
            <a:r>
              <a:rPr lang="ja-JP" altLang="ja-JP" sz="1600" dirty="0"/>
              <a:t>NTT DOCOMO, INC.</a:t>
            </a:r>
            <a:endParaRPr lang="en-US" altLang="ja-JP" sz="1600" dirty="0"/>
          </a:p>
          <a:p>
            <a:r>
              <a:rPr lang="en-US" altLang="ja-JP" sz="1600" dirty="0"/>
              <a:t>[4] RP‑181126, “WF to reduce further TPs due to band combination in RAN4”, NTT DOCOMO, INC., Nokia, Nokia Shanghai Bell</a:t>
            </a:r>
          </a:p>
          <a:p>
            <a:endParaRPr lang="ja-JP" altLang="ja-JP" sz="1600" dirty="0"/>
          </a:p>
          <a:p>
            <a:pPr marL="627063" indent="-627063" hangingPunct="0">
              <a:buNone/>
            </a:pPr>
            <a:endParaRPr lang="en-GB" altLang="zh-CN" sz="1000" i="1" dirty="0"/>
          </a:p>
          <a:p>
            <a:pPr marL="627063" indent="-627063" hangingPunct="0">
              <a:buNone/>
            </a:pPr>
            <a:endParaRPr lang="en-GB" altLang="zh-CN" sz="1000" i="1" dirty="0"/>
          </a:p>
        </p:txBody>
      </p:sp>
    </p:spTree>
    <p:extLst>
      <p:ext uri="{BB962C8B-B14F-4D97-AF65-F5344CB8AC3E}">
        <p14:creationId xmlns:p14="http://schemas.microsoft.com/office/powerpoint/2010/main" val="4229078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7D9885-A386-4402-A50F-0AF2F1ED87F0}">
  <ds:schemaRefs>
    <ds:schemaRef ds:uri="39f302ae-3cba-490f-b808-bc39829e1aca"/>
    <ds:schemaRef ds:uri="http://purl.org/dc/terms/"/>
    <ds:schemaRef ds:uri="http://www.w3.org/XML/1998/namespace"/>
    <ds:schemaRef ds:uri="c4fa469f-ce49-4478-b78d-20ea4b41f7a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9E81CAF-0B00-4DEB-B1C7-4F7A60EC66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EA250E-5D57-4B48-9D23-C922E528A9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6300</TotalTime>
  <Words>868</Words>
  <Application>Microsoft Office PowerPoint</Application>
  <PresentationFormat>画面に合わせる (4:3)</PresentationFormat>
  <Paragraphs>87</Paragraphs>
  <Slides>8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主题​​</vt:lpstr>
      <vt:lpstr> WF simplification on  EN-DC including FR2</vt:lpstr>
      <vt:lpstr>Background(1/3)</vt:lpstr>
      <vt:lpstr>Background(2/3)</vt:lpstr>
      <vt:lpstr>Background (3/3)</vt:lpstr>
      <vt:lpstr>Way Forward(1/3)</vt:lpstr>
      <vt:lpstr>Way Forward(2/3)</vt:lpstr>
      <vt:lpstr>Way Forward(3/3)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simplification on  EN-DC including FR2</dc:title>
  <dc:subject/>
  <dc:creator>oguma</dc:creator>
  <cp:keywords/>
  <dc:description/>
  <cp:lastModifiedBy> </cp:lastModifiedBy>
  <cp:revision>492</cp:revision>
  <dcterms:created xsi:type="dcterms:W3CDTF">2019-05-14T22:47:31Z</dcterms:created>
  <dcterms:modified xsi:type="dcterms:W3CDTF">2020-04-29T18:22:26Z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  <property fmtid="{D5CDD505-2E9C-101B-9397-08002B2CF9AE}" pid="4" name="ContentTypeId">
    <vt:lpwstr>0x010100121FAAE6814C364684C4BC789BD59661</vt:lpwstr>
  </property>
</Properties>
</file>