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57" r:id="rId6"/>
    <p:sldId id="260" r:id="rId7"/>
    <p:sldId id="267" r:id="rId8"/>
    <p:sldId id="266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30" autoAdjust="0"/>
    <p:restoredTop sz="94660"/>
  </p:normalViewPr>
  <p:slideViewPr>
    <p:cSldViewPr snapToGrid="0">
      <p:cViewPr varScale="1">
        <p:scale>
          <a:sx n="89" d="100"/>
          <a:sy n="89" d="100"/>
        </p:scale>
        <p:origin x="71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70AD2-448B-409C-8FD6-9BCA2A110BC1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2E984-D6D6-4CA7-AAF1-F5A198D51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558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235831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2020-04-30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4_eBis/Docs/R4-2004887.zip" TargetMode="External"/><Relationship Id="rId3" Type="http://schemas.openxmlformats.org/officeDocument/2006/relationships/hyperlink" Target="http://www.3gpp.org/ftp/tsg_ran/WG4_Radio/TSGR4_94_eBis/Docs/R4-2003232.zip" TargetMode="External"/><Relationship Id="rId7" Type="http://schemas.openxmlformats.org/officeDocument/2006/relationships/hyperlink" Target="http://www.3gpp.org/ftp/tsg_ran/WG4_Radio/TSGR4_94_eBis/Docs/R4-2004756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4_eBis/Docs/R4-2003876.zip" TargetMode="External"/><Relationship Id="rId5" Type="http://schemas.openxmlformats.org/officeDocument/2006/relationships/hyperlink" Target="http://www.3gpp.org/ftp/tsg_ran/WG4_Radio/TSGR4_94_eBis/Docs/R4-2003409.zip" TargetMode="External"/><Relationship Id="rId4" Type="http://schemas.openxmlformats.org/officeDocument/2006/relationships/hyperlink" Target="http://www.3gpp.org/ftp/tsg_ran/WG4_Radio/TSGR4_94_eBis/Docs/R4-2003335.zip" TargetMode="External"/><Relationship Id="rId9" Type="http://schemas.openxmlformats.org/officeDocument/2006/relationships/hyperlink" Target="http://www.3gpp.org/ftp/tsg_ran/WG4_Radio/TSGR4_94_eBis/Docs/R4-200499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678" y="1122363"/>
            <a:ext cx="11616654" cy="2387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</a:t>
            </a:r>
            <a:r>
              <a:rPr lang="en-US" altLang="zh-CN" dirty="0"/>
              <a:t>BC based on CSI-RS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Samsung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4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 WG4 Meeting #</a:t>
            </a:r>
            <a:r>
              <a:rPr lang="en-GB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94-e</a:t>
            </a:r>
            <a:r>
              <a:rPr lang="en-US" altLang="zh-CN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b="1" dirty="0" err="1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Bis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			 		</a:t>
            </a:r>
            <a:r>
              <a:rPr lang="en-GB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R4-200</a:t>
            </a:r>
            <a:r>
              <a:rPr lang="en-US" altLang="zh-CN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5672</a:t>
            </a:r>
            <a:r>
              <a:rPr lang="en-GB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Electronic Meeting, Apr. 20th – 30th 2020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6211"/>
            <a:ext cx="10515600" cy="3098130"/>
          </a:xfrm>
        </p:spPr>
        <p:txBody>
          <a:bodyPr>
            <a:normAutofit/>
          </a:bodyPr>
          <a:lstStyle/>
          <a:p>
            <a:r>
              <a:rPr lang="en-US" dirty="0" smtClean="0"/>
              <a:t>The remaining issues of Rel-16 BC based on CSI-RS were discussed [1]~[14]:</a:t>
            </a:r>
          </a:p>
          <a:p>
            <a:pPr lvl="1"/>
            <a:r>
              <a:rPr lang="en-US" dirty="0"/>
              <a:t>The method to achieve “CSI-RS only” </a:t>
            </a:r>
            <a:r>
              <a:rPr lang="en-US" dirty="0" smtClean="0"/>
              <a:t>condition</a:t>
            </a:r>
          </a:p>
          <a:p>
            <a:pPr lvl="1"/>
            <a:r>
              <a:rPr lang="en-US" dirty="0"/>
              <a:t>Side </a:t>
            </a:r>
            <a:r>
              <a:rPr lang="en-US" dirty="0" smtClean="0"/>
              <a:t>conditions</a:t>
            </a:r>
          </a:p>
          <a:p>
            <a:r>
              <a:rPr lang="en-US" dirty="0"/>
              <a:t>Capability aspects related to BC based on </a:t>
            </a:r>
            <a:r>
              <a:rPr lang="en-US" dirty="0" smtClean="0"/>
              <a:t>CSI-RS were also discussed [15]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166C0FBD-F737-634A-B945-21ED786C9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240972"/>
            <a:ext cx="10954968" cy="5382852"/>
          </a:xfrm>
        </p:spPr>
        <p:txBody>
          <a:bodyPr>
            <a:normAutofit/>
          </a:bodyPr>
          <a:lstStyle/>
          <a:p>
            <a:r>
              <a:rPr lang="en-US" altLang="zh-CN" dirty="0"/>
              <a:t>SSB shall be present and configured as part of side conditions for Rel-16 CSI-RS based </a:t>
            </a:r>
            <a:r>
              <a:rPr lang="en-US" altLang="zh-CN" dirty="0" smtClean="0"/>
              <a:t>BC</a:t>
            </a:r>
          </a:p>
          <a:p>
            <a:r>
              <a:rPr lang="en-US" altLang="zh-CN" dirty="0" smtClean="0"/>
              <a:t>“CSI-RS </a:t>
            </a:r>
            <a:r>
              <a:rPr lang="en-US" altLang="zh-CN" dirty="0"/>
              <a:t>only” condition </a:t>
            </a:r>
            <a:r>
              <a:rPr lang="en-US" altLang="zh-CN" dirty="0" smtClean="0"/>
              <a:t>shall be guaranteed to prevent UE making use of SSB for beam refinement</a:t>
            </a:r>
            <a:endParaRPr lang="en-US" altLang="zh-CN" dirty="0"/>
          </a:p>
          <a:p>
            <a:r>
              <a:rPr lang="en-US" altLang="zh-CN" dirty="0" smtClean="0"/>
              <a:t>The </a:t>
            </a:r>
            <a:r>
              <a:rPr lang="en-US" altLang="zh-CN" dirty="0"/>
              <a:t>method to achieve “CSI-RS only” condition:</a:t>
            </a:r>
          </a:p>
          <a:p>
            <a:pPr lvl="1"/>
            <a:r>
              <a:rPr lang="en-US" dirty="0" smtClean="0"/>
              <a:t>Alt 1</a:t>
            </a:r>
            <a:r>
              <a:rPr lang="en-US" dirty="0"/>
              <a:t>: SSB and CSI-RS are present, but SSB’s PSD is backed-off by X dB from </a:t>
            </a:r>
            <a:r>
              <a:rPr lang="en-US" dirty="0" smtClean="0"/>
              <a:t>CSI-RS</a:t>
            </a:r>
          </a:p>
          <a:p>
            <a:pPr lvl="2"/>
            <a:r>
              <a:rPr lang="en-US" dirty="0"/>
              <a:t>Continue discussing how to determine X</a:t>
            </a:r>
          </a:p>
          <a:p>
            <a:pPr lvl="1"/>
            <a:r>
              <a:rPr lang="en-US" dirty="0" smtClean="0"/>
              <a:t>Alt 2</a:t>
            </a:r>
            <a:r>
              <a:rPr lang="en-US" dirty="0"/>
              <a:t>: Decrease SSB power until UE SSB based SS-SINR measurement reporting is ≤ [-3] dB</a:t>
            </a:r>
          </a:p>
          <a:p>
            <a:pPr lvl="1" algn="just"/>
            <a:r>
              <a:rPr lang="en-US" dirty="0"/>
              <a:t>Alt </a:t>
            </a:r>
            <a:r>
              <a:rPr lang="en-US" dirty="0" smtClean="0"/>
              <a:t>3</a:t>
            </a:r>
            <a:r>
              <a:rPr lang="en-US" dirty="0"/>
              <a:t>: </a:t>
            </a:r>
            <a:r>
              <a:rPr lang="en-US" dirty="0" smtClean="0"/>
              <a:t>Decide </a:t>
            </a:r>
            <a:r>
              <a:rPr lang="en-US" dirty="0"/>
              <a:t>on PSD difference for CSI-RS and SSB according to </a:t>
            </a:r>
            <a:r>
              <a:rPr lang="en-US" dirty="0" smtClean="0"/>
              <a:t>a </a:t>
            </a:r>
            <a:r>
              <a:rPr lang="en-US" dirty="0"/>
              <a:t>calibration </a:t>
            </a:r>
            <a:r>
              <a:rPr lang="en-US" dirty="0" smtClean="0"/>
              <a:t>procedure [5]</a:t>
            </a:r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>
            <a:normAutofit/>
          </a:bodyPr>
          <a:lstStyle/>
          <a:p>
            <a:r>
              <a:rPr lang="sv-SE" sz="4000" dirty="0" smtClean="0"/>
              <a:t>Way Forward (1): ”CSI-RS only” condition</a:t>
            </a:r>
            <a:endParaRPr lang="sv-SE" sz="4000" dirty="0"/>
          </a:p>
        </p:txBody>
      </p:sp>
    </p:spTree>
    <p:extLst>
      <p:ext uri="{BB962C8B-B14F-4D97-AF65-F5344CB8AC3E}">
        <p14:creationId xmlns:p14="http://schemas.microsoft.com/office/powerpoint/2010/main" val="229921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3" y="1240972"/>
            <a:ext cx="11626390" cy="5382852"/>
          </a:xfrm>
        </p:spPr>
        <p:txBody>
          <a:bodyPr>
            <a:normAutofit/>
          </a:bodyPr>
          <a:lstStyle/>
          <a:p>
            <a:r>
              <a:rPr lang="en-US" dirty="0" smtClean="0"/>
              <a:t>The side conditions in the following table shall be used for BC based on CSI-RS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altLang="zh-CN" dirty="0" smtClean="0"/>
              <a:t>SNR side condition</a:t>
            </a:r>
          </a:p>
          <a:p>
            <a:pPr lvl="1"/>
            <a:r>
              <a:rPr lang="en-US" altLang="zh-CN" dirty="0"/>
              <a:t>CSI-RS min SNR level</a:t>
            </a:r>
            <a:r>
              <a:rPr lang="en-US" altLang="zh-CN" dirty="0" smtClean="0"/>
              <a:t>: 6dB</a:t>
            </a:r>
            <a:endParaRPr lang="en-US" altLang="zh-CN" dirty="0"/>
          </a:p>
          <a:p>
            <a:endParaRPr lang="en-US" dirty="0" smtClean="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>
            <a:normAutofit/>
          </a:bodyPr>
          <a:lstStyle/>
          <a:p>
            <a:r>
              <a:rPr lang="sv-SE" sz="4000" dirty="0" smtClean="0"/>
              <a:t>Way Forward (2):  Side conditions</a:t>
            </a:r>
            <a:endParaRPr lang="sv-SE" sz="4000" dirty="0"/>
          </a:p>
        </p:txBody>
      </p:sp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xmlns="" id="{21E6ABB4-68EE-AE47-98CF-496C5CFE65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0152"/>
              </p:ext>
            </p:extLst>
          </p:nvPr>
        </p:nvGraphicFramePr>
        <p:xfrm>
          <a:off x="2380896" y="1946767"/>
          <a:ext cx="7953550" cy="2837776"/>
        </p:xfrm>
        <a:graphic>
          <a:graphicData uri="http://schemas.openxmlformats.org/drawingml/2006/table">
            <a:tbl>
              <a:tblPr/>
              <a:tblGrid>
                <a:gridCol w="3018365">
                  <a:extLst>
                    <a:ext uri="{9D8B030D-6E8A-4147-A177-3AD203B41FA5}">
                      <a16:colId xmlns:a16="http://schemas.microsoft.com/office/drawing/2014/main" xmlns="" val="4092519038"/>
                    </a:ext>
                  </a:extLst>
                </a:gridCol>
                <a:gridCol w="4935185">
                  <a:extLst>
                    <a:ext uri="{9D8B030D-6E8A-4147-A177-3AD203B41FA5}">
                      <a16:colId xmlns:a16="http://schemas.microsoft.com/office/drawing/2014/main" xmlns="" val="2909597608"/>
                    </a:ext>
                  </a:extLst>
                </a:gridCol>
              </a:tblGrid>
              <a:tr h="20371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5721472"/>
                  </a:ext>
                </a:extLst>
              </a:tr>
              <a:tr h="287423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configuration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Yes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423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periodicity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Slot80(120kHz)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423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QCL info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 SSB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423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P2 CSI-RS configuration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60307693"/>
                  </a:ext>
                </a:extLst>
              </a:tr>
              <a:tr h="363159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configuration</a:t>
                      </a:r>
                      <a:endParaRPr lang="en-US" alt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i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200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58763639"/>
                  </a:ext>
                </a:extLst>
              </a:tr>
              <a:tr h="22646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repetitions per resource set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i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maxNumberRxBeam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UE capability IE of </a:t>
                      </a:r>
                      <a:r>
                        <a:rPr lang="en-US" sz="120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MIMO-</a:t>
                      </a:r>
                      <a:r>
                        <a:rPr lang="en-US" sz="1200" i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ParametersPerBand</a:t>
                      </a:r>
                      <a:endParaRPr lang="en-US" sz="12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04985697"/>
                  </a:ext>
                </a:extLst>
              </a:tr>
              <a:tr h="203719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configuration repetition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i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  <a:endParaRPr lang="en-US" sz="1200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739">
                <a:tc>
                  <a:txBody>
                    <a:bodyPr/>
                    <a:lstStyle/>
                    <a:p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trigger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once P1 CSI-RS is finished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52195180"/>
                  </a:ext>
                </a:extLst>
              </a:tr>
              <a:tr h="215739">
                <a:tc>
                  <a:txBody>
                    <a:bodyPr/>
                    <a:lstStyle/>
                    <a:p>
                      <a:r>
                        <a:rPr lang="en-US" sz="12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QCL info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P1 CSI-RS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54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periodicity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Reuse Rel-15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7013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83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4" name="Table 1">
            <a:extLst>
              <a:ext uri="{FF2B5EF4-FFF2-40B4-BE49-F238E27FC236}">
                <a16:creationId xmlns="" xmlns:a16="http://schemas.microsoft.com/office/drawing/2014/main" id="{DF45F215-A3AF-134B-8F1E-717D1A9F73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741348"/>
              </p:ext>
            </p:extLst>
          </p:nvPr>
        </p:nvGraphicFramePr>
        <p:xfrm>
          <a:off x="851186" y="1351579"/>
          <a:ext cx="10502614" cy="3492512"/>
        </p:xfrm>
        <a:graphic>
          <a:graphicData uri="http://schemas.openxmlformats.org/drawingml/2006/table">
            <a:tbl>
              <a:tblPr/>
              <a:tblGrid>
                <a:gridCol w="424758">
                  <a:extLst>
                    <a:ext uri="{9D8B030D-6E8A-4147-A177-3AD203B41FA5}">
                      <a16:colId xmlns="" xmlns:a16="http://schemas.microsoft.com/office/drawing/2014/main" val="221803950"/>
                    </a:ext>
                  </a:extLst>
                </a:gridCol>
                <a:gridCol w="1157591">
                  <a:extLst>
                    <a:ext uri="{9D8B030D-6E8A-4147-A177-3AD203B41FA5}">
                      <a16:colId xmlns="" xmlns:a16="http://schemas.microsoft.com/office/drawing/2014/main" val="1385651810"/>
                    </a:ext>
                  </a:extLst>
                </a:gridCol>
                <a:gridCol w="1935804">
                  <a:extLst>
                    <a:ext uri="{9D8B030D-6E8A-4147-A177-3AD203B41FA5}">
                      <a16:colId xmlns="" xmlns:a16="http://schemas.microsoft.com/office/drawing/2014/main" val="560944884"/>
                    </a:ext>
                  </a:extLst>
                </a:gridCol>
                <a:gridCol w="6984461">
                  <a:extLst>
                    <a:ext uri="{9D8B030D-6E8A-4147-A177-3AD203B41FA5}">
                      <a16:colId xmlns="" xmlns:a16="http://schemas.microsoft.com/office/drawing/2014/main" val="2667214491"/>
                    </a:ext>
                  </a:extLst>
                </a:gridCol>
              </a:tblGrid>
              <a:tr h="4077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797029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3"/>
                        </a:rPr>
                        <a:t>R4-2003232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LG Electronics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Enhanced beam correspondence capability in rel-16 at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FR2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80445687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4"/>
                        </a:rPr>
                        <a:t>R4-2003335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Nokia, Nokia Shanghai Bell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FR2 Beam Correspondence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enhancements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47222014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5"/>
                        </a:rPr>
                        <a:t>R4-2003409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Apple Inc.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On SSB based beam correspondence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requirements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1962084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[4]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6"/>
                        </a:rPr>
                        <a:t>R4-2003876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Ericsson, Sony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SSB/CSI-RS only and initial-access BC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tests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11261712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7"/>
                        </a:rPr>
                        <a:t>R4-2004756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Huawei, </a:t>
                      </a:r>
                      <a:r>
                        <a:rPr lang="en-GB" sz="8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HiSilicon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On beam correspondence requirement for Rel-16</a:t>
                      </a:r>
                      <a:endParaRPr lang="zh-CN" sz="1050" dirty="0" smtClean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0808954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[6]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8"/>
                        </a:rPr>
                        <a:t>R4-2004887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Qualcomm Incorporated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Beam management CSI-RS design for BC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requirement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25721255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9"/>
                        </a:rPr>
                        <a:t>R4-2004992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Samsung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Discussion on beam correspondence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enhancement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98802810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[8]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3"/>
                        </a:rPr>
                        <a:t>R4-2003232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LG Electronics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Enhanced beam correspondence capability in rel-16 at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FR2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00726359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[9]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4"/>
                        </a:rPr>
                        <a:t>R4-2003335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Nokia, Nokia Shanghai Bell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FR2 Beam Correspondence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enhancements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3161326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[10]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5"/>
                        </a:rPr>
                        <a:t>R4-2003409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Apple Inc.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On SSB based beam correspondence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requirements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3933581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[11]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6"/>
                        </a:rPr>
                        <a:t>R4-2003876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Ericsson, Sony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SSB/CSI-RS only and initial-access BC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tests</a:t>
                      </a: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2559918"/>
                  </a:ext>
                </a:extLst>
              </a:tr>
              <a:tr h="6719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[12]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7"/>
                        </a:rPr>
                        <a:t>R4-2004756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Huawei, HiSilicon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On beam correspondence requirement for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Rel-16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33656214"/>
                  </a:ext>
                </a:extLst>
              </a:tr>
              <a:tr h="89394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[13]</a:t>
                      </a:r>
                      <a:endParaRPr lang="en-US" sz="140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8"/>
                        </a:rPr>
                        <a:t>R4-2004887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Qualcomm Incorporated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Beam management CSI-RS design for BC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requirement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21207705"/>
                  </a:ext>
                </a:extLst>
              </a:tr>
              <a:tr h="8939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[14]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9"/>
                        </a:rPr>
                        <a:t>R4-2004992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Samsung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Discussion on beam correspondence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enhancement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36372676"/>
                  </a:ext>
                </a:extLst>
              </a:tr>
              <a:tr h="89394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15]</a:t>
                      </a:r>
                      <a:endParaRPr lang="en-US" sz="1400" dirty="0">
                        <a:effectLst/>
                      </a:endParaRPr>
                    </a:p>
                  </a:txBody>
                  <a:tcPr marL="2461" marR="2461" marT="2461" marB="2461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u="sng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Yu Mincho"/>
                          <a:hlinkClick r:id="rId9"/>
                        </a:rPr>
                        <a:t>R4-2005104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Moderator (Apple Inc.)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Email discussion summary for [94e </a:t>
                      </a:r>
                      <a:r>
                        <a:rPr lang="en-US" sz="8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Bis</a:t>
                      </a:r>
                      <a:r>
                        <a:rPr lang="en-US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][18] NR_RF_FR2_req_enh_Part_2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32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7338246765304586B529685CF8719E" ma:contentTypeVersion="9" ma:contentTypeDescription="Create a new document." ma:contentTypeScope="" ma:versionID="d3089654cd769657ee8c0c1043ce5a25">
  <xsd:schema xmlns:xsd="http://www.w3.org/2001/XMLSchema" xmlns:xs="http://www.w3.org/2001/XMLSchema" xmlns:p="http://schemas.microsoft.com/office/2006/metadata/properties" xmlns:ns3="60883a3d-d9ca-4df6-acbe-7b30e0af9c96" targetNamespace="http://schemas.microsoft.com/office/2006/metadata/properties" ma:root="true" ma:fieldsID="449c5950cbf0da90ac14c14f6ca9499e" ns3:_="">
    <xsd:import namespace="60883a3d-d9ca-4df6-acbe-7b30e0af9c9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883a3d-d9ca-4df6-acbe-7b30e0af9c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ECB558-3F6B-453B-B5D3-F3390B860625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60883a3d-d9ca-4df6-acbe-7b30e0af9c9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A91849C-68DD-4C2A-8E1C-AAB7ABE3F3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883a3d-d9ca-4df6-acbe-7b30e0af9c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4967</TotalTime>
  <Words>473</Words>
  <Application>Microsoft Office PowerPoint</Application>
  <PresentationFormat>宽屏</PresentationFormat>
  <Paragraphs>116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맑은 고딕</vt:lpstr>
      <vt:lpstr>ＭＳ Ｐゴシック</vt:lpstr>
      <vt:lpstr>Yu Mincho</vt:lpstr>
      <vt:lpstr>等线</vt:lpstr>
      <vt:lpstr>等线 Light</vt:lpstr>
      <vt:lpstr>宋体</vt:lpstr>
      <vt:lpstr>宋体</vt:lpstr>
      <vt:lpstr>Arial</vt:lpstr>
      <vt:lpstr>Calibri</vt:lpstr>
      <vt:lpstr>Calibri Light</vt:lpstr>
      <vt:lpstr>Times New Roman</vt:lpstr>
      <vt:lpstr>Office Theme</vt:lpstr>
      <vt:lpstr>WF on BC based on CSI-RS</vt:lpstr>
      <vt:lpstr>Background</vt:lpstr>
      <vt:lpstr>Way Forward (1): ”CSI-RS only” condition</vt:lpstr>
      <vt:lpstr>Way Forward (2):  Side conditions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bozhi.li</cp:lastModifiedBy>
  <cp:revision>291</cp:revision>
  <dcterms:created xsi:type="dcterms:W3CDTF">2018-11-12T22:28:56Z</dcterms:created>
  <dcterms:modified xsi:type="dcterms:W3CDTF">2020-04-29T17:50:54Z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0x010100B17338246765304586B529685CF8719E</vt:lpwstr>
  </property>
  <property fmtid="{D5CDD505-2E9C-101B-9397-08002B2CF9AE}" pid="3" name="TitusGUID">
    <vt:lpwstr>e9cf23f3-4995-421f-9db7-c1bfd982c217</vt:lpwstr>
  </property>
  <property fmtid="{D5CDD505-2E9C-101B-9397-08002B2CF9AE}" pid="4" name="CTP_TimeStamp">
    <vt:lpwstr>2019-08-30 08:02:26Z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0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1" name="NSCPROP_SA">
    <vt:lpwstr>C:\Users\samsung\AppData\Local\Temp\Temp1_R4-1916019.zip\R4-1916019 WF on BC r4.pptx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1577106026</vt:lpwstr>
  </property>
</Properties>
</file>