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8" r:id="rId4"/>
    <p:sldId id="262" r:id="rId5"/>
    <p:sldId id="270" r:id="rId6"/>
    <p:sldId id="269" r:id="rId7"/>
    <p:sldId id="260"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1" autoAdjust="0"/>
    <p:restoredTop sz="94660"/>
  </p:normalViewPr>
  <p:slideViewPr>
    <p:cSldViewPr snapToGrid="0">
      <p:cViewPr varScale="1">
        <p:scale>
          <a:sx n="92" d="100"/>
          <a:sy n="92" d="100"/>
        </p:scale>
        <p:origin x="-106" y="-1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B169DE0-EEF3-4F1D-A9BA-BB99D1F5EF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E9B3E60-95F6-4A5A-88A5-25943FCF40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838E414-AE3A-426C-B071-3128B92D16C6}"/>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006F1C6F-9859-495D-A903-D4DE3E3FD3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031DC80-A256-4474-A2C4-1063BD3CA13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51329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A9D462-8A39-4B0A-8A06-C0FBBBE0F7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C03E8AB-B035-4A3F-9A8E-7352D71F29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7D69BE4-1459-48F9-9696-339035C47DFF}"/>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FDD24FF5-7FED-4E5C-8DA6-0C2A609C6B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D747542-0890-4C97-80B8-73D0229411B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3385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DDCDB03-0935-43A3-AC24-3AE98F4EA19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D2E0FDE-C10D-4F04-8A07-F1A39D7F76B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949AC06-68ED-41F3-916D-85BA70C3ED0E}"/>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387CFB85-9D52-457A-BDCD-0089C1F58E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B6247F2-C601-4653-B32A-64892144F4C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38215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709E6B-F7ED-4608-97AA-688600C775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C1BB27D-302E-4E61-8038-AB521AD879E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5BD9E58-ABAF-4663-B387-069EF73A6010}"/>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88D4C95D-7FF8-4235-8362-E5A3F04F8B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AA07319-A801-4F55-B8A9-71EE60B8D68A}"/>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184203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7DDCC1-78C9-4873-8A9A-8EDDEFFB2D2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9D53AD1-69CD-46AA-BDB5-64AAD86085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EF360303-EA38-4A49-B332-3F1D0095A9AD}"/>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20DDFFAB-BC4A-450A-B4AF-A53A3AFC6D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69A8669-F08F-4643-8C64-A9F476E0606F}"/>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74100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1E1A55-8C93-46D9-A137-897E85D2EA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F5185E9-9815-4F4F-BFEF-E0221822D01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4B49085-CF11-48F4-840E-5F03BFC73D9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6482D9C1-B9F5-4ED6-9485-4362C3667DCB}"/>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xmlns="" id="{E8EACFBF-AB0C-41A1-8448-237F3C1812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D6EEC92-AC70-4825-8CF5-F8AA3ED2BDC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0587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40330D-1886-4DB5-AAF5-3F899CDA536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B145CC8-5510-485A-8C5C-3207B27729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0602FF32-4399-4489-9EFA-13E737D1FA7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1519A1F-50C4-4925-BF21-974E8F8B8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2FD46FFE-3C94-4922-8196-145026910C1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CFA14C6E-4ADD-4F16-B192-AA692A39F2D5}"/>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8" name="页脚占位符 7">
            <a:extLst>
              <a:ext uri="{FF2B5EF4-FFF2-40B4-BE49-F238E27FC236}">
                <a16:creationId xmlns:a16="http://schemas.microsoft.com/office/drawing/2014/main" xmlns="" id="{2708883C-3E91-411D-9E46-280530D7CD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03F68CA-A0F3-45C4-BC57-8B3B286E818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589023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945016-79FC-4632-BFC3-58D5C776373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0E8E048-56BA-46DC-89CF-F239FF074D91}"/>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4" name="页脚占位符 3">
            <a:extLst>
              <a:ext uri="{FF2B5EF4-FFF2-40B4-BE49-F238E27FC236}">
                <a16:creationId xmlns:a16="http://schemas.microsoft.com/office/drawing/2014/main" xmlns="" id="{C5E2A731-C273-42D4-8B00-88CEA442852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AD0AB47-C179-4C27-8140-BA9C4DB3E740}"/>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377723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3DF67E6-FBF4-4F22-BE47-B60AB0A7C72A}"/>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3" name="页脚占位符 2">
            <a:extLst>
              <a:ext uri="{FF2B5EF4-FFF2-40B4-BE49-F238E27FC236}">
                <a16:creationId xmlns:a16="http://schemas.microsoft.com/office/drawing/2014/main" xmlns="" id="{9771D596-7B7C-4885-9FE7-D5D0358B94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3617291-FC3D-4043-9926-931CD3C3CB62}"/>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481199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543EAC-7F83-40A9-8248-1D62EE67BB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19F8A04-8E37-434C-96AB-68E5343E42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38D99166-F284-41EF-86F4-EE36FABFAF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E47441C-D718-4909-B841-AD358B3D8D2B}"/>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xmlns="" id="{70805174-EDD0-42CB-9EFD-36104965CE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521835E-9CB2-4487-B40A-2B670F66D28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235673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BC7ED1-8FE4-446D-987E-3B5A222202A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33DF4D8D-7771-41E0-8BA0-65A3E2207F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947B59C-C469-4A14-B9AC-69B1F29D21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D31BD86-2006-4A45-ADDA-92B2385B5151}"/>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xmlns="" id="{0C557880-4D3D-4230-8696-6609C92EF0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8367E1F-2EB8-4941-9D4E-10ED119AD206}"/>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322269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45D6895-C7B6-4A8C-A66F-0A0DC326DE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56FF378-E031-4E36-A398-E62B6B12E4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41FB970-02C9-4612-B1AA-E0E58690A2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xmlns="" id="{CB734809-DF6B-41D0-A6F4-87A1C3A308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F7BD30F-04D5-4158-8DA1-7D5F16933A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8197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B2E0ED-F5C1-432B-AFF8-F2712D0CDE4C}"/>
              </a:ext>
            </a:extLst>
          </p:cNvPr>
          <p:cNvSpPr>
            <a:spLocks noGrp="1"/>
          </p:cNvSpPr>
          <p:nvPr>
            <p:ph type="ctrTitle"/>
          </p:nvPr>
        </p:nvSpPr>
        <p:spPr>
          <a:xfrm>
            <a:off x="1524000" y="1122363"/>
            <a:ext cx="9753600" cy="2387600"/>
          </a:xfrm>
        </p:spPr>
        <p:txBody>
          <a:bodyPr>
            <a:normAutofit/>
          </a:bodyPr>
          <a:lstStyle/>
          <a:p>
            <a:pPr algn="l"/>
            <a:r>
              <a:rPr lang="en-GB" b="1" dirty="0"/>
              <a:t>WF on intra-band UL </a:t>
            </a:r>
            <a:r>
              <a:rPr lang="en-GB" b="1" dirty="0" smtClean="0"/>
              <a:t>non-contiguous </a:t>
            </a:r>
            <a:r>
              <a:rPr lang="en-GB" b="1" dirty="0"/>
              <a:t>CA MPR</a:t>
            </a:r>
            <a:endParaRPr lang="zh-CN" altLang="en-US" dirty="0"/>
          </a:p>
        </p:txBody>
      </p:sp>
      <p:sp>
        <p:nvSpPr>
          <p:cNvPr id="3" name="副标题 2">
            <a:extLst>
              <a:ext uri="{FF2B5EF4-FFF2-40B4-BE49-F238E27FC236}">
                <a16:creationId xmlns:a16="http://schemas.microsoft.com/office/drawing/2014/main" xmlns="" id="{08596B54-A4FA-417C-BAA9-9B213FEE6AA1}"/>
              </a:ext>
            </a:extLst>
          </p:cNvPr>
          <p:cNvSpPr>
            <a:spLocks noGrp="1"/>
          </p:cNvSpPr>
          <p:nvPr>
            <p:ph type="subTitle" idx="1"/>
          </p:nvPr>
        </p:nvSpPr>
        <p:spPr/>
        <p:txBody>
          <a:bodyPr/>
          <a:lstStyle/>
          <a:p>
            <a:r>
              <a:rPr lang="en-US" altLang="zh-CN" dirty="0" smtClean="0"/>
              <a:t>Skyworks, Huawei, </a:t>
            </a:r>
            <a:r>
              <a:rPr lang="en-US" altLang="zh-CN" dirty="0" smtClean="0"/>
              <a:t>Qualcomm</a:t>
            </a:r>
            <a:endParaRPr lang="zh-CN" altLang="en-US" dirty="0"/>
          </a:p>
        </p:txBody>
      </p:sp>
      <p:sp>
        <p:nvSpPr>
          <p:cNvPr id="4" name="副标题 2">
            <a:extLst>
              <a:ext uri="{FF2B5EF4-FFF2-40B4-BE49-F238E27FC236}">
                <a16:creationId xmlns:a16="http://schemas.microsoft.com/office/drawing/2014/main" xmlns=""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t>3GPP TSG-RAN WG4 Meeting #94-bis-e					   </a:t>
            </a:r>
            <a:r>
              <a:rPr lang="en-GB" altLang="zh-CN" dirty="0" smtClean="0"/>
              <a:t>R4-200</a:t>
            </a:r>
            <a:r>
              <a:rPr lang="en-CA" altLang="zh-CN" dirty="0" smtClean="0"/>
              <a:t>5661</a:t>
            </a:r>
            <a:endParaRPr lang="zh-CN" altLang="zh-CN" dirty="0"/>
          </a:p>
          <a:p>
            <a:pPr algn="l"/>
            <a:r>
              <a:rPr lang="en-GB" altLang="zh-CN" dirty="0"/>
              <a:t>Electronic Meeting, Apr.20</a:t>
            </a:r>
            <a:r>
              <a:rPr lang="en-GB" altLang="zh-CN" baseline="30000" dirty="0"/>
              <a:t>th</a:t>
            </a:r>
            <a:r>
              <a:rPr lang="en-GB" altLang="zh-CN" dirty="0"/>
              <a:t> – Apr.30</a:t>
            </a:r>
            <a:r>
              <a:rPr lang="en-GB" altLang="zh-CN" baseline="30000" dirty="0"/>
              <a:t>th</a:t>
            </a:r>
            <a:r>
              <a:rPr lang="en-GB" altLang="zh-CN" dirty="0"/>
              <a:t> 2020</a:t>
            </a:r>
            <a:endParaRPr lang="zh-CN" altLang="zh-CN" dirty="0"/>
          </a:p>
        </p:txBody>
      </p:sp>
    </p:spTree>
    <p:extLst>
      <p:ext uri="{BB962C8B-B14F-4D97-AF65-F5344CB8AC3E}">
        <p14:creationId xmlns:p14="http://schemas.microsoft.com/office/powerpoint/2010/main" val="689149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D2BDB4-329D-4EBE-A050-02944F4683E7}"/>
              </a:ext>
            </a:extLst>
          </p:cNvPr>
          <p:cNvSpPr>
            <a:spLocks noGrp="1"/>
          </p:cNvSpPr>
          <p:nvPr>
            <p:ph type="title"/>
          </p:nvPr>
        </p:nvSpPr>
        <p:spPr/>
        <p:txBody>
          <a:bodyPr/>
          <a:lstStyle/>
          <a:p>
            <a:r>
              <a:rPr lang="en-US" altLang="zh-CN" dirty="0" smtClean="0"/>
              <a:t>Background based on [1] and scope</a:t>
            </a:r>
            <a:endParaRPr lang="zh-CN" altLang="en-US" dirty="0"/>
          </a:p>
        </p:txBody>
      </p:sp>
      <p:sp>
        <p:nvSpPr>
          <p:cNvPr id="3" name="内容占位符 2">
            <a:extLst>
              <a:ext uri="{FF2B5EF4-FFF2-40B4-BE49-F238E27FC236}">
                <a16:creationId xmlns:a16="http://schemas.microsoft.com/office/drawing/2014/main" xmlns="" id="{A7D857E7-ACDD-4F25-A413-359A2ACE41F9}"/>
              </a:ext>
            </a:extLst>
          </p:cNvPr>
          <p:cNvSpPr>
            <a:spLocks noGrp="1"/>
          </p:cNvSpPr>
          <p:nvPr>
            <p:ph idx="1"/>
          </p:nvPr>
        </p:nvSpPr>
        <p:spPr>
          <a:xfrm>
            <a:off x="838199" y="1515291"/>
            <a:ext cx="10796451" cy="4661672"/>
          </a:xfrm>
        </p:spPr>
        <p:txBody>
          <a:bodyPr>
            <a:normAutofit fontScale="92500" lnSpcReduction="20000"/>
          </a:bodyPr>
          <a:lstStyle/>
          <a:p>
            <a:r>
              <a:rPr lang="en-US" altLang="zh-CN" dirty="0" smtClean="0"/>
              <a:t>From [1]:</a:t>
            </a:r>
          </a:p>
          <a:p>
            <a:pPr lvl="1"/>
            <a:r>
              <a:rPr lang="en-US" altLang="zh-CN" dirty="0" smtClean="0"/>
              <a:t>UL NC CA requested configurations are n41(2A), n77(2A), n78(2A)</a:t>
            </a:r>
          </a:p>
          <a:p>
            <a:pPr lvl="1"/>
            <a:r>
              <a:rPr lang="en-US" altLang="zh-CN" dirty="0" smtClean="0"/>
              <a:t>2PA/2LO</a:t>
            </a:r>
            <a:r>
              <a:rPr lang="en-CA" altLang="zh-CN" dirty="0" smtClean="0"/>
              <a:t> architecture is assumed to enable support of 580MHz with associated signaling</a:t>
            </a:r>
          </a:p>
          <a:p>
            <a:pPr lvl="1"/>
            <a:r>
              <a:rPr lang="en-CA" altLang="zh-CN" dirty="0" smtClean="0"/>
              <a:t>Signaling on instantaneous transmit bandwidth classes are in place</a:t>
            </a:r>
          </a:p>
          <a:p>
            <a:r>
              <a:rPr lang="en-CA" altLang="zh-CN" dirty="0" smtClean="0"/>
              <a:t> Scope:</a:t>
            </a:r>
          </a:p>
          <a:p>
            <a:pPr lvl="1"/>
            <a:r>
              <a:rPr lang="en-CA" altLang="zh-CN" dirty="0" smtClean="0"/>
              <a:t>Defining evaluation assumptions for MPR evaluation</a:t>
            </a:r>
          </a:p>
          <a:p>
            <a:pPr lvl="1"/>
            <a:r>
              <a:rPr lang="en-CA" altLang="zh-CN" dirty="0" smtClean="0"/>
              <a:t>Due to reverse IMD aspects only measurement may be valid for evaluation</a:t>
            </a:r>
          </a:p>
          <a:p>
            <a:pPr lvl="1"/>
            <a:r>
              <a:rPr lang="en-CA" altLang="zh-CN" dirty="0" smtClean="0"/>
              <a:t>Some can be derived from n41 ENDC work but:</a:t>
            </a:r>
          </a:p>
          <a:p>
            <a:pPr lvl="2"/>
            <a:r>
              <a:rPr lang="en-CA" altLang="zh-CN" dirty="0" smtClean="0"/>
              <a:t>NR UL CA should assume equal PSD instead of equal power used in many ENDC measurements</a:t>
            </a:r>
          </a:p>
          <a:p>
            <a:pPr lvl="2"/>
            <a:r>
              <a:rPr lang="en-CA" altLang="zh-CN" dirty="0" smtClean="0"/>
              <a:t>Only instantaneous TX BW of 194MHz assessed and one CC being 20MHz LTE</a:t>
            </a:r>
          </a:p>
          <a:p>
            <a:pPr lvl="2"/>
            <a:r>
              <a:rPr lang="en-CA" altLang="zh-CN" dirty="0" smtClean="0"/>
              <a:t>NR UL CA is PC3 only where ENDC targeted PC2 (PA calibration at 31dB ACLR)</a:t>
            </a:r>
          </a:p>
          <a:p>
            <a:pPr lvl="2"/>
            <a:r>
              <a:rPr lang="en-CA" altLang="zh-CN" dirty="0" smtClean="0"/>
              <a:t>Only equal back-off applies to CA</a:t>
            </a:r>
          </a:p>
          <a:p>
            <a:pPr lvl="1"/>
            <a:r>
              <a:rPr lang="en-CA" altLang="zh-CN" dirty="0" smtClean="0"/>
              <a:t>At least specific measurements are needed for two 100MHz CCs and instantaneous TX BW of 580MHz</a:t>
            </a:r>
            <a:endParaRPr lang="en-US" altLang="zh-CN" dirty="0"/>
          </a:p>
        </p:txBody>
      </p:sp>
      <p:sp>
        <p:nvSpPr>
          <p:cNvPr id="4" name="文本框 3">
            <a:extLst>
              <a:ext uri="{FF2B5EF4-FFF2-40B4-BE49-F238E27FC236}">
                <a16:creationId xmlns:a16="http://schemas.microsoft.com/office/drawing/2014/main" xmlns="" id="{94F5DDDC-3D6D-4729-AE24-8E6AF30B0A71}"/>
              </a:ext>
            </a:extLst>
          </p:cNvPr>
          <p:cNvSpPr txBox="1"/>
          <p:nvPr/>
        </p:nvSpPr>
        <p:spPr>
          <a:xfrm>
            <a:off x="1149529" y="6082866"/>
            <a:ext cx="5172893" cy="523220"/>
          </a:xfrm>
          <a:prstGeom prst="rect">
            <a:avLst/>
          </a:prstGeom>
          <a:noFill/>
        </p:spPr>
        <p:txBody>
          <a:bodyPr wrap="square" rtlCol="0">
            <a:spAutoFit/>
          </a:bodyPr>
          <a:lstStyle/>
          <a:p>
            <a:r>
              <a:rPr lang="en-GB" altLang="zh-CN" sz="1400" dirty="0"/>
              <a:t>Instantaneous TX bandwidth: frequency range from the lower bound of lower CC to the upper bound of upper CC.</a:t>
            </a:r>
            <a:endParaRPr lang="zh-CN" altLang="en-US" sz="1400" dirty="0"/>
          </a:p>
        </p:txBody>
      </p:sp>
    </p:spTree>
    <p:extLst>
      <p:ext uri="{BB962C8B-B14F-4D97-AF65-F5344CB8AC3E}">
        <p14:creationId xmlns:p14="http://schemas.microsoft.com/office/powerpoint/2010/main" val="1612317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E539-9D99-40F1-A171-EA03C3E940EA}"/>
              </a:ext>
            </a:extLst>
          </p:cNvPr>
          <p:cNvSpPr>
            <a:spLocks noGrp="1"/>
          </p:cNvSpPr>
          <p:nvPr>
            <p:ph type="title"/>
          </p:nvPr>
        </p:nvSpPr>
        <p:spPr/>
        <p:txBody>
          <a:bodyPr/>
          <a:lstStyle/>
          <a:p>
            <a:r>
              <a:rPr lang="en-US" altLang="zh-CN" dirty="0" smtClean="0"/>
              <a:t>Background on waveforms</a:t>
            </a:r>
            <a:endParaRPr lang="zh-CN" altLang="en-US" dirty="0"/>
          </a:p>
        </p:txBody>
      </p:sp>
      <p:sp>
        <p:nvSpPr>
          <p:cNvPr id="3" name="内容占位符 2">
            <a:extLst>
              <a:ext uri="{FF2B5EF4-FFF2-40B4-BE49-F238E27FC236}">
                <a16:creationId xmlns:a16="http://schemas.microsoft.com/office/drawing/2014/main" xmlns="" id="{11F756EB-DFC7-4A25-9208-F82D7A8BDCBF}"/>
              </a:ext>
            </a:extLst>
          </p:cNvPr>
          <p:cNvSpPr>
            <a:spLocks noGrp="1"/>
          </p:cNvSpPr>
          <p:nvPr>
            <p:ph idx="1"/>
          </p:nvPr>
        </p:nvSpPr>
        <p:spPr>
          <a:xfrm>
            <a:off x="838200" y="1504604"/>
            <a:ext cx="10515600" cy="4672359"/>
          </a:xfrm>
        </p:spPr>
        <p:txBody>
          <a:bodyPr>
            <a:normAutofit/>
          </a:bodyPr>
          <a:lstStyle/>
          <a:p>
            <a:r>
              <a:rPr lang="en-GB" altLang="zh-CN" dirty="0" smtClean="0"/>
              <a:t>There </a:t>
            </a:r>
            <a:r>
              <a:rPr lang="en-GB" altLang="zh-CN" dirty="0"/>
              <a:t>is up to 2dB difference in PAPR for </a:t>
            </a:r>
            <a:r>
              <a:rPr lang="en-GB" altLang="zh-CN" dirty="0" smtClean="0"/>
              <a:t>DFT-s-OFDM </a:t>
            </a:r>
            <a:r>
              <a:rPr lang="en-GB" altLang="zh-CN" dirty="0"/>
              <a:t>and CP-OFDM between correlated and user data only uncorrelated case</a:t>
            </a:r>
            <a:endParaRPr lang="en-CA" altLang="zh-CN" dirty="0"/>
          </a:p>
          <a:p>
            <a:r>
              <a:rPr lang="en-GB" altLang="zh-CN" dirty="0" smtClean="0"/>
              <a:t>It is essential to use different data input for each CC to avoid correlated peaks in each CCs especially when LCRB is the same in each CC. </a:t>
            </a:r>
          </a:p>
          <a:p>
            <a:r>
              <a:rPr lang="en-CA" altLang="zh-CN" dirty="0" smtClean="0"/>
              <a:t>For 2PA measurements since two separate waveform generators are used it is enough to use different PRBS sequences (PN9 and PN23 for example) per CC. Cell ID is the same for each CC</a:t>
            </a:r>
          </a:p>
          <a:p>
            <a:r>
              <a:rPr lang="en-CA" altLang="zh-CN" dirty="0" smtClean="0"/>
              <a:t>Lower correlation can further be obtained by using different DMRS patterns for each CC (RB shift) and may be considered</a:t>
            </a:r>
            <a:endParaRPr lang="en-GB" altLang="zh-CN" dirty="0" smtClean="0"/>
          </a:p>
        </p:txBody>
      </p:sp>
    </p:spTree>
    <p:extLst>
      <p:ext uri="{BB962C8B-B14F-4D97-AF65-F5344CB8AC3E}">
        <p14:creationId xmlns:p14="http://schemas.microsoft.com/office/powerpoint/2010/main" val="112277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39BC67-9652-432F-ACE2-257E092E752D}"/>
              </a:ext>
            </a:extLst>
          </p:cNvPr>
          <p:cNvSpPr>
            <a:spLocks noGrp="1"/>
          </p:cNvSpPr>
          <p:nvPr>
            <p:ph type="title"/>
          </p:nvPr>
        </p:nvSpPr>
        <p:spPr/>
        <p:txBody>
          <a:bodyPr/>
          <a:lstStyle/>
          <a:p>
            <a:r>
              <a:rPr lang="en-US" altLang="zh-CN" dirty="0"/>
              <a:t>WF </a:t>
            </a:r>
            <a:r>
              <a:rPr lang="en-US" altLang="zh-CN" dirty="0" smtClean="0"/>
              <a:t>on two transmit path assumptions</a:t>
            </a:r>
            <a:endParaRPr lang="zh-CN" altLang="en-US" dirty="0"/>
          </a:p>
        </p:txBody>
      </p:sp>
      <p:sp>
        <p:nvSpPr>
          <p:cNvPr id="3" name="内容占位符 2">
            <a:extLst>
              <a:ext uri="{FF2B5EF4-FFF2-40B4-BE49-F238E27FC236}">
                <a16:creationId xmlns:a16="http://schemas.microsoft.com/office/drawing/2014/main" xmlns="" id="{0F996DE4-3415-4D3F-825A-E91432C19465}"/>
              </a:ext>
            </a:extLst>
          </p:cNvPr>
          <p:cNvSpPr>
            <a:spLocks noGrp="1"/>
          </p:cNvSpPr>
          <p:nvPr>
            <p:ph idx="1"/>
          </p:nvPr>
        </p:nvSpPr>
        <p:spPr/>
        <p:txBody>
          <a:bodyPr>
            <a:normAutofit fontScale="92500" lnSpcReduction="10000"/>
          </a:bodyPr>
          <a:lstStyle/>
          <a:p>
            <a:r>
              <a:rPr lang="en-CA" altLang="zh-CN" dirty="0" smtClean="0"/>
              <a:t>Antenna isolation of 10dB</a:t>
            </a:r>
          </a:p>
          <a:p>
            <a:r>
              <a:rPr lang="en-CA" altLang="zh-CN" dirty="0" smtClean="0"/>
              <a:t>Other PCB related isolations are assumed negligible</a:t>
            </a:r>
          </a:p>
          <a:p>
            <a:r>
              <a:rPr lang="en-CA" altLang="zh-CN" dirty="0" smtClean="0"/>
              <a:t>Post PA losses of 4dB (Note that worst case RIMD is for lowest post PA losses)</a:t>
            </a:r>
          </a:p>
          <a:p>
            <a:r>
              <a:rPr lang="en-CA" altLang="zh-CN" dirty="0" smtClean="0"/>
              <a:t>PA calibrated for 30dB ACLR at 26dBm for 20MHz DFT-s-OFDM QPSK 100RB0 waveform</a:t>
            </a:r>
          </a:p>
          <a:p>
            <a:r>
              <a:rPr lang="en-CA" altLang="zh-CN" dirty="0"/>
              <a:t>Appropriate waveform settings is used for </a:t>
            </a:r>
            <a:r>
              <a:rPr lang="en-CA" altLang="zh-CN" dirty="0" smtClean="0"/>
              <a:t>PAPR</a:t>
            </a:r>
          </a:p>
          <a:p>
            <a:r>
              <a:rPr lang="en-CA" altLang="zh-CN" dirty="0" smtClean="0"/>
              <a:t>ACLR, SEM and spurious emission evaluated per agreements in [1] without any LO or image exceptions</a:t>
            </a:r>
          </a:p>
          <a:p>
            <a:r>
              <a:rPr lang="en-CA" altLang="zh-CN" dirty="0" smtClean="0"/>
              <a:t>IBE and EVM are evaluated with only one active CC thus single CC inner allocation MPR applies accordingly</a:t>
            </a:r>
          </a:p>
        </p:txBody>
      </p:sp>
    </p:spTree>
    <p:extLst>
      <p:ext uri="{BB962C8B-B14F-4D97-AF65-F5344CB8AC3E}">
        <p14:creationId xmlns:p14="http://schemas.microsoft.com/office/powerpoint/2010/main" val="251686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39BC67-9652-432F-ACE2-257E092E752D}"/>
              </a:ext>
            </a:extLst>
          </p:cNvPr>
          <p:cNvSpPr>
            <a:spLocks noGrp="1"/>
          </p:cNvSpPr>
          <p:nvPr>
            <p:ph type="title"/>
          </p:nvPr>
        </p:nvSpPr>
        <p:spPr/>
        <p:txBody>
          <a:bodyPr/>
          <a:lstStyle/>
          <a:p>
            <a:r>
              <a:rPr lang="en-US" altLang="zh-CN" dirty="0"/>
              <a:t>WF </a:t>
            </a:r>
            <a:r>
              <a:rPr lang="en-US" altLang="zh-CN" dirty="0" smtClean="0"/>
              <a:t>on cases to be evaluated</a:t>
            </a:r>
            <a:endParaRPr lang="zh-CN" altLang="en-US" dirty="0"/>
          </a:p>
        </p:txBody>
      </p:sp>
      <p:sp>
        <p:nvSpPr>
          <p:cNvPr id="3" name="内容占位符 2">
            <a:extLst>
              <a:ext uri="{FF2B5EF4-FFF2-40B4-BE49-F238E27FC236}">
                <a16:creationId xmlns:a16="http://schemas.microsoft.com/office/drawing/2014/main" xmlns="" id="{0F996DE4-3415-4D3F-825A-E91432C19465}"/>
              </a:ext>
            </a:extLst>
          </p:cNvPr>
          <p:cNvSpPr>
            <a:spLocks noGrp="1"/>
          </p:cNvSpPr>
          <p:nvPr>
            <p:ph idx="1"/>
          </p:nvPr>
        </p:nvSpPr>
        <p:spPr/>
        <p:txBody>
          <a:bodyPr>
            <a:normAutofit fontScale="85000" lnSpcReduction="10000"/>
          </a:bodyPr>
          <a:lstStyle/>
          <a:p>
            <a:r>
              <a:rPr lang="en-CA" altLang="zh-CN" dirty="0" smtClean="0"/>
              <a:t>Companies are encouraged to provide input for following cases (all or partially)</a:t>
            </a:r>
          </a:p>
          <a:p>
            <a:r>
              <a:rPr lang="en-CA" altLang="zh-CN" dirty="0" smtClean="0"/>
              <a:t>All modulation orders for CP-OFDM and DFT-s-OFDM</a:t>
            </a:r>
          </a:p>
          <a:p>
            <a:r>
              <a:rPr lang="en-CA" altLang="zh-CN" dirty="0" smtClean="0"/>
              <a:t>Baseline MPR is aligned on QPSK first</a:t>
            </a:r>
          </a:p>
          <a:p>
            <a:r>
              <a:rPr lang="en-CA" altLang="zh-CN" dirty="0" smtClean="0"/>
              <a:t>100+100MHz with 380MHz separation</a:t>
            </a:r>
          </a:p>
          <a:p>
            <a:r>
              <a:rPr lang="en-CA" altLang="zh-CN" dirty="0" smtClean="0"/>
              <a:t>20MHz+20MHz with 120MHz separation</a:t>
            </a:r>
          </a:p>
          <a:p>
            <a:r>
              <a:rPr lang="en-CA" altLang="zh-CN" dirty="0"/>
              <a:t>20MHz+20MHz with </a:t>
            </a:r>
            <a:r>
              <a:rPr lang="en-CA" altLang="zh-CN" dirty="0" smtClean="0"/>
              <a:t>20MHz separation</a:t>
            </a:r>
          </a:p>
          <a:p>
            <a:r>
              <a:rPr lang="en-CA" altLang="zh-CN" dirty="0" smtClean="0"/>
              <a:t>20MHz+100MHz with 20MHz separation</a:t>
            </a:r>
            <a:endParaRPr lang="en-CA" altLang="zh-CN" dirty="0"/>
          </a:p>
          <a:p>
            <a:r>
              <a:rPr lang="en-CA" altLang="zh-CN" dirty="0" smtClean="0"/>
              <a:t>A set of corner case allocations:</a:t>
            </a:r>
          </a:p>
          <a:p>
            <a:pPr lvl="1"/>
            <a:r>
              <a:rPr lang="en-CA" altLang="zh-CN" dirty="0" smtClean="0"/>
              <a:t>1RB+1RB</a:t>
            </a:r>
          </a:p>
          <a:p>
            <a:pPr lvl="1"/>
            <a:r>
              <a:rPr lang="en-CA" altLang="zh-CN" dirty="0" smtClean="0"/>
              <a:t>Full allocation + Full allocation</a:t>
            </a:r>
            <a:endParaRPr lang="en-CA" altLang="zh-CN" dirty="0"/>
          </a:p>
          <a:p>
            <a:pPr lvl="1"/>
            <a:r>
              <a:rPr lang="en-CA" altLang="zh-CN" dirty="0" smtClean="0"/>
              <a:t>Asymmetric cases that can create IMDs falling fully within outer ACLR regions</a:t>
            </a:r>
          </a:p>
        </p:txBody>
      </p:sp>
    </p:spTree>
    <p:extLst>
      <p:ext uri="{BB962C8B-B14F-4D97-AF65-F5344CB8AC3E}">
        <p14:creationId xmlns:p14="http://schemas.microsoft.com/office/powerpoint/2010/main" val="138890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E539-9D99-40F1-A171-EA03C3E940EA}"/>
              </a:ext>
            </a:extLst>
          </p:cNvPr>
          <p:cNvSpPr>
            <a:spLocks noGrp="1"/>
          </p:cNvSpPr>
          <p:nvPr>
            <p:ph type="title"/>
          </p:nvPr>
        </p:nvSpPr>
        <p:spPr/>
        <p:txBody>
          <a:bodyPr/>
          <a:lstStyle/>
          <a:p>
            <a:r>
              <a:rPr lang="en-US" altLang="zh-CN" dirty="0" smtClean="0"/>
              <a:t>WF on band 7/38/41 protection</a:t>
            </a:r>
            <a:endParaRPr lang="zh-CN" altLang="en-US" dirty="0"/>
          </a:p>
        </p:txBody>
      </p:sp>
      <p:sp>
        <p:nvSpPr>
          <p:cNvPr id="3" name="内容占位符 2">
            <a:extLst>
              <a:ext uri="{FF2B5EF4-FFF2-40B4-BE49-F238E27FC236}">
                <a16:creationId xmlns:a16="http://schemas.microsoft.com/office/drawing/2014/main" xmlns="" id="{11F756EB-DFC7-4A25-9208-F82D7A8BDCBF}"/>
              </a:ext>
            </a:extLst>
          </p:cNvPr>
          <p:cNvSpPr>
            <a:spLocks noGrp="1"/>
          </p:cNvSpPr>
          <p:nvPr>
            <p:ph idx="1"/>
          </p:nvPr>
        </p:nvSpPr>
        <p:spPr/>
        <p:txBody>
          <a:bodyPr/>
          <a:lstStyle/>
          <a:p>
            <a:r>
              <a:rPr lang="en-US" altLang="zh-CN" dirty="0" smtClean="0"/>
              <a:t>With close to 580MHz instantaneous TX BW from &gt;3.4GHz, bands in the 2.5GHz to 2.7GHz range are subject to IMD5 emissions</a:t>
            </a:r>
          </a:p>
          <a:p>
            <a:r>
              <a:rPr lang="en-CA" altLang="zh-CN" dirty="0" smtClean="0"/>
              <a:t>Band n78/n77 isolation to band 7/38/41 should be evaluated and reported</a:t>
            </a:r>
            <a:endParaRPr lang="en-US" altLang="zh-CN" dirty="0" smtClean="0"/>
          </a:p>
          <a:p>
            <a:r>
              <a:rPr lang="en-US" altLang="zh-CN" dirty="0" smtClean="0"/>
              <a:t>Potential UL restrictions should be studied accordingly</a:t>
            </a:r>
          </a:p>
          <a:p>
            <a:r>
              <a:rPr lang="en-CA" altLang="zh-CN" dirty="0" smtClean="0"/>
              <a:t>Companies are invited to provide their input in next meeting</a:t>
            </a:r>
            <a:endParaRPr lang="zh-CN" altLang="en-US" dirty="0"/>
          </a:p>
        </p:txBody>
      </p:sp>
    </p:spTree>
    <p:extLst>
      <p:ext uri="{BB962C8B-B14F-4D97-AF65-F5344CB8AC3E}">
        <p14:creationId xmlns:p14="http://schemas.microsoft.com/office/powerpoint/2010/main" val="811798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D2BDB4-329D-4EBE-A050-02944F4683E7}"/>
              </a:ext>
            </a:extLst>
          </p:cNvPr>
          <p:cNvSpPr>
            <a:spLocks noGrp="1"/>
          </p:cNvSpPr>
          <p:nvPr>
            <p:ph type="title"/>
          </p:nvPr>
        </p:nvSpPr>
        <p:spPr/>
        <p:txBody>
          <a:bodyPr/>
          <a:lstStyle/>
          <a:p>
            <a:r>
              <a:rPr lang="en-US" altLang="zh-CN" dirty="0"/>
              <a:t>Reference</a:t>
            </a:r>
            <a:endParaRPr lang="zh-CN" altLang="en-US" dirty="0"/>
          </a:p>
        </p:txBody>
      </p:sp>
      <p:sp>
        <p:nvSpPr>
          <p:cNvPr id="3" name="内容占位符 2">
            <a:extLst>
              <a:ext uri="{FF2B5EF4-FFF2-40B4-BE49-F238E27FC236}">
                <a16:creationId xmlns:a16="http://schemas.microsoft.com/office/drawing/2014/main" xmlns="" id="{A7D857E7-ACDD-4F25-A413-359A2ACE41F9}"/>
              </a:ext>
            </a:extLst>
          </p:cNvPr>
          <p:cNvSpPr>
            <a:spLocks noGrp="1"/>
          </p:cNvSpPr>
          <p:nvPr>
            <p:ph idx="1"/>
          </p:nvPr>
        </p:nvSpPr>
        <p:spPr/>
        <p:txBody>
          <a:bodyPr/>
          <a:lstStyle/>
          <a:p>
            <a:pPr marL="0" indent="0">
              <a:buNone/>
            </a:pPr>
            <a:r>
              <a:rPr lang="en-US" altLang="zh-CN" dirty="0"/>
              <a:t>[1]	</a:t>
            </a:r>
            <a:r>
              <a:rPr lang="en-US" altLang="zh-CN" dirty="0" smtClean="0"/>
              <a:t>R4-2005660, </a:t>
            </a:r>
            <a:r>
              <a:rPr lang="en-US" altLang="zh-CN" dirty="0"/>
              <a:t>“WF on intra-band UL non-contiguous CA general requirements”, </a:t>
            </a:r>
            <a:r>
              <a:rPr lang="en-US" altLang="zh-CN" dirty="0" smtClean="0"/>
              <a:t>KDDI, […]</a:t>
            </a:r>
          </a:p>
          <a:p>
            <a:pPr marL="0" indent="0">
              <a:buNone/>
            </a:pPr>
            <a:r>
              <a:rPr lang="en-US" altLang="zh-CN" dirty="0" smtClean="0"/>
              <a:t>[</a:t>
            </a:r>
            <a:r>
              <a:rPr lang="en-US" altLang="zh-CN" dirty="0"/>
              <a:t>2]	R4-2005100, “Email discussion summary for RAN4#94be_#14_NR_RF_FR1_Part_1”, Huawei</a:t>
            </a:r>
          </a:p>
          <a:p>
            <a:pPr marL="0" indent="0">
              <a:buNone/>
            </a:pPr>
            <a:r>
              <a:rPr lang="en-US" altLang="zh-CN" dirty="0"/>
              <a:t>[3]	</a:t>
            </a:r>
            <a:r>
              <a:rPr lang="en-GB" altLang="zh-CN" dirty="0"/>
              <a:t>R4-2004467, “FR1 Intra-band Non-contiguous ULCA”, Qualcomm</a:t>
            </a:r>
            <a:endParaRPr lang="en-US" altLang="zh-CN" dirty="0"/>
          </a:p>
          <a:p>
            <a:pPr marL="0" indent="0">
              <a:buNone/>
            </a:pPr>
            <a:endParaRPr lang="zh-CN" altLang="en-US" dirty="0"/>
          </a:p>
        </p:txBody>
      </p:sp>
    </p:spTree>
    <p:extLst>
      <p:ext uri="{BB962C8B-B14F-4D97-AF65-F5344CB8AC3E}">
        <p14:creationId xmlns:p14="http://schemas.microsoft.com/office/powerpoint/2010/main" val="21709773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TotalTime>
  <Words>519</Words>
  <Application>Microsoft Office PowerPoint</Application>
  <PresentationFormat>Custom</PresentationFormat>
  <Paragraphs>53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主题​​</vt:lpstr>
      <vt:lpstr>WF on intra-band UL non-contiguous CA MPR</vt:lpstr>
      <vt:lpstr>Background based on [1] and scope</vt:lpstr>
      <vt:lpstr>Background on waveforms</vt:lpstr>
      <vt:lpstr>WF on two transmit path assumptions</vt:lpstr>
      <vt:lpstr>WF on cases to be evaluated</vt:lpstr>
      <vt:lpstr>WF on band 7/38/41 protection</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Dominique.Brunel@skyworksinc.com</dc:creator>
  <cp:lastModifiedBy>Skyworks</cp:lastModifiedBy>
  <cp:revision>50</cp:revision>
  <dcterms:created xsi:type="dcterms:W3CDTF">2020-02-28T06:12:50Z</dcterms:created>
  <dcterms:modified xsi:type="dcterms:W3CDTF">2020-04-29T15:17:14Z</dcterms:modified>
</cp:coreProperties>
</file>