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1" r:id="rId3"/>
    <p:sldId id="275" r:id="rId4"/>
    <p:sldId id="276" r:id="rId5"/>
    <p:sldId id="277" r:id="rId6"/>
    <p:sldId id="274" r:id="rId7"/>
    <p:sldId id="270" r:id="rId8"/>
    <p:sldId id="272" r:id="rId9"/>
    <p:sldId id="273" r:id="rId10"/>
    <p:sldId id="278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7" autoAdjust="0"/>
    <p:restoredTop sz="95394" autoAdjust="0"/>
  </p:normalViewPr>
  <p:slideViewPr>
    <p:cSldViewPr snapToGrid="0">
      <p:cViewPr varScale="1">
        <p:scale>
          <a:sx n="124" d="100"/>
          <a:sy n="124" d="100"/>
        </p:scale>
        <p:origin x="446" y="10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53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715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323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940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85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036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694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13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4_eBis/Docs/R4-2004056.zip" TargetMode="External"/><Relationship Id="rId3" Type="http://schemas.openxmlformats.org/officeDocument/2006/relationships/hyperlink" Target="http://www.3gpp.org/ftp/TSG_RAN/WG4_Radio/TSGR4_94_eBis/Docs/R4-2003217.zip" TargetMode="External"/><Relationship Id="rId7" Type="http://schemas.openxmlformats.org/officeDocument/2006/relationships/hyperlink" Target="http://www.3gpp.org/ftp/TSG_RAN/WG4_Radio/TSGR4_94_eBis/Docs/R4-2003907.zip" TargetMode="External"/><Relationship Id="rId12" Type="http://schemas.openxmlformats.org/officeDocument/2006/relationships/hyperlink" Target="http://www.3gpp.org/ftp/TSG_RAN/WG4_Radio/TSGR4_94_eBis/Docs/R4-2004977.zip" TargetMode="External"/><Relationship Id="rId2" Type="http://schemas.openxmlformats.org/officeDocument/2006/relationships/hyperlink" Target="http://www.3gpp.org/ftp/TSG_RAN/WG4_Radio/TSGR4_94_eBis/Docs/R4-200321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4_eBis/Docs/R4-2003874.zip" TargetMode="External"/><Relationship Id="rId11" Type="http://schemas.openxmlformats.org/officeDocument/2006/relationships/hyperlink" Target="http://www.3gpp.org/ftp/TSG_RAN/WG4_Radio/TSGR4_94_eBis/Docs/R4-2004869.zip" TargetMode="External"/><Relationship Id="rId5" Type="http://schemas.openxmlformats.org/officeDocument/2006/relationships/hyperlink" Target="http://www.3gpp.org/ftp/TSG_RAN/WG4_Radio/TSGR4_94_eBis/Docs/R4-2003537.zip" TargetMode="External"/><Relationship Id="rId10" Type="http://schemas.openxmlformats.org/officeDocument/2006/relationships/hyperlink" Target="http://www.3gpp.org/ftp/TSG_RAN/WG4_Radio/TSGR4_94_eBis/Docs/R4-2004738.zip" TargetMode="External"/><Relationship Id="rId4" Type="http://schemas.openxmlformats.org/officeDocument/2006/relationships/hyperlink" Target="http://www.3gpp.org/ftp/TSG_RAN/WG4_Radio/TSGR4_94_eBis/Docs/R4-2003330.zip" TargetMode="External"/><Relationship Id="rId9" Type="http://schemas.openxmlformats.org/officeDocument/2006/relationships/hyperlink" Target="http://www.3gpp.org/ftp/TSG_RAN/WG4_Radio/TSGR4_94_eBis/Docs/R4-2004474.zip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Uplink Full Power Transmission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Samsung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#94</a:t>
            </a:r>
            <a:r>
              <a:rPr lang="en-US" altLang="zh-CN" sz="2400" b="1" dirty="0"/>
              <a:t>-e-Bis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R4-2005652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30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Apr.,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RAN4#94-e-Bis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089496"/>
              </p:ext>
            </p:extLst>
          </p:nvPr>
        </p:nvGraphicFramePr>
        <p:xfrm>
          <a:off x="1053352" y="1909482"/>
          <a:ext cx="10789025" cy="34186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445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395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0490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1236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1236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 dirty="0">
                          <a:effectLst/>
                          <a:hlinkClick r:id="rId2"/>
                        </a:rPr>
                        <a:t>R4-2003216</a:t>
                      </a:r>
                      <a:endParaRPr lang="en-US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effectLst/>
                        </a:rPr>
                        <a:t>On </a:t>
                      </a:r>
                      <a:r>
                        <a:rPr lang="en-US" sz="1800" u="none" strike="noStrike" dirty="0" err="1">
                          <a:effectLst/>
                        </a:rPr>
                        <a:t>eMIMO</a:t>
                      </a:r>
                      <a:r>
                        <a:rPr lang="en-US" sz="1800" u="none" strike="noStrike" dirty="0">
                          <a:effectLst/>
                        </a:rPr>
                        <a:t> full </a:t>
                      </a:r>
                      <a:r>
                        <a:rPr lang="en-US" sz="1800" u="none" strike="noStrike" dirty="0" err="1">
                          <a:effectLst/>
                        </a:rPr>
                        <a:t>Tx</a:t>
                      </a:r>
                      <a:r>
                        <a:rPr lang="en-US" sz="1800" u="none" strike="noStrike" dirty="0">
                          <a:effectLst/>
                        </a:rPr>
                        <a:t> power transmission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Intel Corporation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1236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3"/>
                        </a:rPr>
                        <a:t>R4-2003217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effectLst/>
                        </a:rPr>
                        <a:t>On Transparent </a:t>
                      </a:r>
                      <a:r>
                        <a:rPr lang="en-US" sz="1800" u="none" strike="noStrike" dirty="0" err="1">
                          <a:effectLst/>
                        </a:rPr>
                        <a:t>Tx</a:t>
                      </a:r>
                      <a:r>
                        <a:rPr lang="en-US" sz="1800" u="none" strike="noStrike" dirty="0">
                          <a:effectLst/>
                        </a:rPr>
                        <a:t> Diversity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Intel Corporation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1972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4"/>
                        </a:rPr>
                        <a:t>R4-2003330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effectLst/>
                        </a:rPr>
                        <a:t>Consideration on introduction of </a:t>
                      </a:r>
                      <a:r>
                        <a:rPr lang="en-US" sz="1800" u="none" strike="noStrike" dirty="0" err="1">
                          <a:effectLst/>
                        </a:rPr>
                        <a:t>Tx</a:t>
                      </a:r>
                      <a:r>
                        <a:rPr lang="en-US" sz="1800" u="none" strike="noStrike" dirty="0">
                          <a:effectLst/>
                        </a:rPr>
                        <a:t> diversity feature in Rel-16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Anritsu Corp.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1236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5"/>
                        </a:rPr>
                        <a:t>R4-2003537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Further Discussion on Uplink Tx Full Power Transmission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Samsung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8386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6"/>
                        </a:rPr>
                        <a:t>R4-2003874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FP transmission, transparent TxD and additional power-class capability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Ericsson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1236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7"/>
                        </a:rPr>
                        <a:t>R4-2003907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Further on full power transmission in eMIMO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OPPO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236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8"/>
                        </a:rPr>
                        <a:t>R4-2004056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Further discussion on UE RF requirments for eMIMO UL Full power Tx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vivo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1855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9"/>
                        </a:rPr>
                        <a:t>R4-2004474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TX full power capability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Qualcomm Incorporated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01236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10"/>
                        </a:rPr>
                        <a:t>R4-2004738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On NR eMIMO full power transmission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Huawei, HiSilicon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01855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11"/>
                        </a:rPr>
                        <a:t>R4-2004869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Full power transmission and FR2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Qualcomm Incorporated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01236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12"/>
                        </a:rPr>
                        <a:t>R4-2004977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Enabling TX diversity for eMIMO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effectLst/>
                        </a:rPr>
                        <a:t>Qualcomm Incorporated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[1] R4-2005098, “Email discussion summary for [94e </a:t>
            </a:r>
            <a:r>
              <a:rPr lang="en-US" altLang="zh-CN" dirty="0" err="1"/>
              <a:t>Bis</a:t>
            </a:r>
            <a:r>
              <a:rPr lang="en-US" altLang="zh-CN" dirty="0"/>
              <a:t>][12] </a:t>
            </a:r>
            <a:r>
              <a:rPr lang="en-US" altLang="zh-CN" dirty="0" err="1"/>
              <a:t>NR_eMIMO_UE_RF</a:t>
            </a:r>
            <a:r>
              <a:rPr lang="en-US" altLang="zh-CN" dirty="0"/>
              <a:t>”, Samsung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194" y="182069"/>
            <a:ext cx="10931611" cy="1325563"/>
          </a:xfrm>
        </p:spPr>
        <p:txBody>
          <a:bodyPr/>
          <a:lstStyle/>
          <a:p>
            <a:pPr algn="ctr"/>
            <a:r>
              <a:rPr lang="en-US" dirty="0"/>
              <a:t>Way Forward </a:t>
            </a:r>
            <a:r>
              <a:rPr lang="en-US" dirty="0">
                <a:solidFill>
                  <a:srgbClr val="92D050"/>
                </a:solidFill>
              </a:rPr>
              <a:t>(</a:t>
            </a:r>
            <a:r>
              <a:rPr lang="en-US" dirty="0" smtClean="0">
                <a:solidFill>
                  <a:srgbClr val="92D050"/>
                </a:solidFill>
              </a:rPr>
              <a:t>Agreed on Tuesday GTW session)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>
              <a:spcBef>
                <a:spcPts val="1200"/>
              </a:spcBef>
            </a:pPr>
            <a:r>
              <a:rPr lang="en-US" altLang="zh-CN" b="1" dirty="0"/>
              <a:t>Transparent Tx Diversity (</a:t>
            </a:r>
            <a:r>
              <a:rPr lang="en-US" altLang="zh-CN" b="1" dirty="0" err="1"/>
              <a:t>TxD</a:t>
            </a:r>
            <a:r>
              <a:rPr lang="en-US" altLang="zh-CN" b="1" dirty="0"/>
              <a:t>) in Rel-16 (TBD its applicability for UEs supporting or not supporting full power transmission)</a:t>
            </a:r>
            <a:endParaRPr lang="en-US" b="1" dirty="0"/>
          </a:p>
          <a:p>
            <a:pPr lvl="1" hangingPunct="0">
              <a:spcBef>
                <a:spcPts val="900"/>
              </a:spcBef>
            </a:pPr>
            <a:r>
              <a:rPr lang="en-US" dirty="0"/>
              <a:t>Transparent </a:t>
            </a:r>
            <a:r>
              <a:rPr lang="en-US" dirty="0" err="1"/>
              <a:t>TxD</a:t>
            </a:r>
            <a:r>
              <a:rPr lang="en-US" dirty="0"/>
              <a:t> shall be allowed for FR1 in Rel-16: 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Necessary changes to Rel-16 RAN4 specification is needed to allow the UE behavior of transparent </a:t>
            </a:r>
            <a:r>
              <a:rPr lang="en-US" dirty="0" err="1"/>
              <a:t>TxD</a:t>
            </a:r>
            <a:r>
              <a:rPr lang="en-US" dirty="0"/>
              <a:t> in FR1;</a:t>
            </a:r>
          </a:p>
          <a:p>
            <a:pPr lvl="2" hangingPunct="0">
              <a:spcBef>
                <a:spcPts val="900"/>
              </a:spcBef>
            </a:pPr>
            <a:r>
              <a:rPr lang="en-US" dirty="0">
                <a:highlight>
                  <a:srgbClr val="FFFF00"/>
                </a:highlight>
              </a:rPr>
              <a:t>TBD</a:t>
            </a:r>
            <a:r>
              <a:rPr lang="en-US" dirty="0"/>
              <a:t> (Accordingly RAN5 will change test cases to allow transparent </a:t>
            </a:r>
            <a:r>
              <a:rPr lang="en-US" dirty="0" err="1"/>
              <a:t>TxD</a:t>
            </a:r>
            <a:r>
              <a:rPr lang="en-US" dirty="0"/>
              <a:t>)</a:t>
            </a:r>
          </a:p>
          <a:p>
            <a:pPr lvl="1" hangingPunct="0">
              <a:spcBef>
                <a:spcPts val="1200"/>
              </a:spcBef>
            </a:pPr>
            <a:r>
              <a:rPr lang="en-US" dirty="0"/>
              <a:t>From Rel-16 and beyond, SA UE declaring PC2 HPUE shall have 26dBm MOP for both 1TX port transmission and 2TX UL-MIMO (if supported)</a:t>
            </a:r>
          </a:p>
          <a:p>
            <a:pPr lvl="2" hangingPunct="0">
              <a:spcBef>
                <a:spcPts val="1200"/>
              </a:spcBef>
            </a:pPr>
            <a:r>
              <a:rPr lang="en-US" dirty="0"/>
              <a:t>For UE with 23dBm+23dBm PA architecture, transparent </a:t>
            </a:r>
            <a:r>
              <a:rPr lang="en-US" dirty="0" err="1"/>
              <a:t>TxD</a:t>
            </a:r>
            <a:r>
              <a:rPr lang="en-US" dirty="0"/>
              <a:t> shall be used to have 26dBm MOP for 1TX port transmission. </a:t>
            </a:r>
          </a:p>
          <a:p>
            <a:pPr lvl="2" hangingPunct="0">
              <a:spcBef>
                <a:spcPts val="1200"/>
              </a:spcBef>
            </a:pPr>
            <a:r>
              <a:rPr lang="en-US" dirty="0"/>
              <a:t>TBD how the requirements will be specified</a:t>
            </a:r>
          </a:p>
          <a:p>
            <a:pPr lvl="1"/>
            <a:r>
              <a:rPr lang="en-US" altLang="zh-CN" sz="2000" dirty="0"/>
              <a:t>Conclusion of Rel-16 discussion will have no impact on Rel-15</a:t>
            </a:r>
          </a:p>
          <a:p>
            <a:pPr lvl="1"/>
            <a:r>
              <a:rPr lang="en-US" altLang="zh-CN" sz="2000" dirty="0"/>
              <a:t>TBD how to capture the requirements for different UEs</a:t>
            </a:r>
            <a:endParaRPr lang="zh-CN" altLang="zh-CN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519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950388" cy="5254137"/>
          </a:xfrm>
        </p:spPr>
        <p:txBody>
          <a:bodyPr>
            <a:normAutofit lnSpcReduction="10000"/>
          </a:bodyPr>
          <a:lstStyle/>
          <a:p>
            <a:pPr lvl="0" hangingPunct="0">
              <a:spcBef>
                <a:spcPts val="1200"/>
              </a:spcBef>
            </a:pPr>
            <a:r>
              <a:rPr lang="en-US" altLang="zh-CN" b="1" dirty="0"/>
              <a:t>Clarification on Transparent </a:t>
            </a:r>
            <a:r>
              <a:rPr lang="en-US" altLang="zh-CN" b="1" dirty="0" err="1"/>
              <a:t>TxD</a:t>
            </a:r>
            <a:r>
              <a:rPr lang="en-US" altLang="zh-CN" b="1" dirty="0"/>
              <a:t> (1/3)</a:t>
            </a:r>
            <a:endParaRPr lang="en-US" b="1" dirty="0"/>
          </a:p>
          <a:p>
            <a:pPr lvl="1" hangingPunct="0">
              <a:spcBef>
                <a:spcPts val="900"/>
              </a:spcBef>
            </a:pPr>
            <a:r>
              <a:rPr lang="en-US" dirty="0"/>
              <a:t>Scenario-1: 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NW use DCI format 0_0 to schedule PUSCH for 1layer 1Tx antenna port transmission, or</a:t>
            </a:r>
          </a:p>
          <a:p>
            <a:pPr lvl="2" hangingPunct="0">
              <a:spcBef>
                <a:spcPts val="900"/>
              </a:spcBef>
              <a:buNone/>
            </a:pPr>
            <a:r>
              <a:rPr lang="en-US" dirty="0"/>
              <a:t>    NW configured 1 SRS port in one SRS resource and use DCI format 0_1 to schedule codebook-based PUSCH transmission PUSCH with </a:t>
            </a:r>
            <a:r>
              <a:rPr lang="en-US" dirty="0" err="1">
                <a:highlight>
                  <a:srgbClr val="FFFF00"/>
                </a:highlight>
              </a:rPr>
              <a:t>precoder</a:t>
            </a:r>
            <a:r>
              <a:rPr lang="en-US" dirty="0">
                <a:highlight>
                  <a:srgbClr val="FFFF00"/>
                </a:highlight>
              </a:rPr>
              <a:t> [1]</a:t>
            </a:r>
            <a:r>
              <a:rPr lang="en-US" dirty="0"/>
              <a:t> for 1layer 1Tx antenna port transmission.</a:t>
            </a:r>
          </a:p>
          <a:p>
            <a:pPr lvl="1" hangingPunct="0">
              <a:spcBef>
                <a:spcPts val="900"/>
              </a:spcBef>
            </a:pPr>
            <a:r>
              <a:rPr lang="en-US" dirty="0"/>
              <a:t>Transparent </a:t>
            </a:r>
            <a:r>
              <a:rPr lang="en-US" dirty="0" err="1"/>
              <a:t>TxD</a:t>
            </a:r>
            <a:r>
              <a:rPr lang="en-US" dirty="0"/>
              <a:t> shall be allowed in Scenario-1;</a:t>
            </a:r>
          </a:p>
          <a:p>
            <a:pPr lvl="1" hangingPunct="0">
              <a:spcBef>
                <a:spcPts val="900"/>
              </a:spcBef>
            </a:pPr>
            <a:r>
              <a:rPr lang="en-US" dirty="0"/>
              <a:t>If transparent </a:t>
            </a:r>
            <a:r>
              <a:rPr lang="en-US" dirty="0" err="1"/>
              <a:t>TxD</a:t>
            </a:r>
            <a:r>
              <a:rPr lang="en-US" dirty="0"/>
              <a:t> is used in Scenario-1:</a:t>
            </a:r>
          </a:p>
          <a:p>
            <a:pPr lvl="2" hangingPunct="0">
              <a:spcBef>
                <a:spcPts val="900"/>
              </a:spcBef>
            </a:pPr>
            <a:r>
              <a:rPr lang="en-US" altLang="zh-CN" dirty="0"/>
              <a:t>Transmission come out from two antenna connectors;</a:t>
            </a:r>
          </a:p>
          <a:p>
            <a:pPr lvl="2" hangingPunct="0">
              <a:spcBef>
                <a:spcPts val="900"/>
              </a:spcBef>
            </a:pPr>
            <a:r>
              <a:rPr lang="en-US" altLang="zh-CN" dirty="0"/>
              <a:t>FFS measurement configuration for transparent </a:t>
            </a:r>
            <a:r>
              <a:rPr lang="en-US" altLang="zh-CN" dirty="0" err="1"/>
              <a:t>TxD</a:t>
            </a:r>
            <a:r>
              <a:rPr lang="en-US" altLang="zh-CN" dirty="0"/>
              <a:t> transmission, e.g., </a:t>
            </a:r>
          </a:p>
          <a:p>
            <a:pPr lvl="3" hangingPunct="0">
              <a:spcBef>
                <a:spcPts val="900"/>
              </a:spcBef>
            </a:pPr>
            <a:r>
              <a:rPr lang="en-US" altLang="zh-CN" dirty="0"/>
              <a:t>the way to adjustment of relative phase coherence between TX branches;</a:t>
            </a:r>
          </a:p>
          <a:p>
            <a:pPr lvl="3" hangingPunct="0">
              <a:spcBef>
                <a:spcPts val="900"/>
              </a:spcBef>
            </a:pPr>
            <a:r>
              <a:rPr lang="en-GB" dirty="0"/>
              <a:t>the way to derive verdicts under the condition in which the active antennas are unknown;</a:t>
            </a:r>
            <a:endParaRPr lang="en-US" dirty="0"/>
          </a:p>
          <a:p>
            <a:pPr lvl="3" hangingPunct="0">
              <a:spcBef>
                <a:spcPts val="900"/>
              </a:spcBef>
            </a:pPr>
            <a:r>
              <a:rPr lang="en-US" altLang="zh-CN" dirty="0"/>
              <a:t>the way to derive EVM measurement results after measuring per antenna connector;</a:t>
            </a:r>
          </a:p>
          <a:p>
            <a:pPr lvl="3" hangingPunct="0">
              <a:spcBef>
                <a:spcPts val="900"/>
              </a:spcBef>
            </a:pPr>
            <a:r>
              <a:rPr lang="en-US" altLang="zh-CN" dirty="0"/>
              <a:t>etc.</a:t>
            </a:r>
            <a:endParaRPr lang="zh-CN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30194" y="182069"/>
            <a:ext cx="10931611" cy="1325563"/>
          </a:xfrm>
        </p:spPr>
        <p:txBody>
          <a:bodyPr/>
          <a:lstStyle/>
          <a:p>
            <a:pPr algn="ctr"/>
            <a:r>
              <a:rPr lang="en-US" dirty="0"/>
              <a:t>Way Forward </a:t>
            </a:r>
            <a:r>
              <a:rPr lang="en-US" dirty="0">
                <a:solidFill>
                  <a:srgbClr val="92D050"/>
                </a:solidFill>
              </a:rPr>
              <a:t>(</a:t>
            </a:r>
            <a:r>
              <a:rPr lang="en-US" dirty="0" smtClean="0">
                <a:solidFill>
                  <a:srgbClr val="92D050"/>
                </a:solidFill>
              </a:rPr>
              <a:t>Agreed on Tuesday GTW session)</a:t>
            </a:r>
            <a:endParaRPr lang="en-US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11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>
              <a:spcBef>
                <a:spcPts val="1200"/>
              </a:spcBef>
            </a:pPr>
            <a:r>
              <a:rPr lang="en-US" altLang="zh-CN" b="1" dirty="0"/>
              <a:t>Clarification on Transparent </a:t>
            </a:r>
            <a:r>
              <a:rPr lang="en-US" altLang="zh-CN" b="1" dirty="0" err="1"/>
              <a:t>TxD</a:t>
            </a:r>
            <a:r>
              <a:rPr lang="en-US" altLang="zh-CN" b="1" dirty="0"/>
              <a:t> (2/3)</a:t>
            </a:r>
            <a:endParaRPr lang="en-US" b="1" dirty="0"/>
          </a:p>
          <a:p>
            <a:pPr lvl="1" hangingPunct="0">
              <a:spcBef>
                <a:spcPts val="900"/>
              </a:spcBef>
            </a:pPr>
            <a:r>
              <a:rPr lang="en-US" dirty="0"/>
              <a:t>Scenario-2: 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UE supports 2 SRS ports;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NW configured 2 SRS ports in one SRS resource;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NW use DCI format 0_1 to schedule codebook-based PUSCH transmission with </a:t>
            </a:r>
            <a:r>
              <a:rPr lang="en-US" dirty="0" err="1"/>
              <a:t>precoder</a:t>
            </a:r>
            <a:r>
              <a:rPr lang="en-US" dirty="0"/>
              <a:t> [1 0] or [0 1] in 1layer 2Tx </a:t>
            </a:r>
            <a:r>
              <a:rPr lang="en-US" dirty="0" err="1"/>
              <a:t>precoder</a:t>
            </a:r>
            <a:r>
              <a:rPr lang="en-US" dirty="0"/>
              <a:t> codebook, which corresponding to 2 SRS ports in the SRS resource </a:t>
            </a:r>
          </a:p>
          <a:p>
            <a:pPr lvl="1" hangingPunct="0">
              <a:spcBef>
                <a:spcPts val="900"/>
              </a:spcBef>
            </a:pPr>
            <a:r>
              <a:rPr lang="en-US" dirty="0"/>
              <a:t>The scheduled precoder [1 0] or [0 1] in Scenario-2 is not regarded as “transparent </a:t>
            </a:r>
            <a:r>
              <a:rPr lang="en-US" err="1"/>
              <a:t>TxD</a:t>
            </a:r>
            <a:r>
              <a:rPr lang="en-US"/>
              <a:t>” for two antenna connector implementation.</a:t>
            </a:r>
            <a:endParaRPr lang="en-US" dirty="0"/>
          </a:p>
          <a:p>
            <a:pPr lvl="1" hangingPunct="0">
              <a:spcBef>
                <a:spcPts val="900"/>
              </a:spcBef>
            </a:pPr>
            <a:r>
              <a:rPr lang="en-US" dirty="0"/>
              <a:t>In Scenario-2, can “transparent </a:t>
            </a:r>
            <a:r>
              <a:rPr lang="en-US" dirty="0" err="1"/>
              <a:t>TxD</a:t>
            </a:r>
            <a:r>
              <a:rPr lang="en-US" dirty="0"/>
              <a:t>” be applied to non-zero power 1 TX in precoder [1 0] or [0 1]? 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Option-1 (Samsung, Intel): No.  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Option-2: Yes</a:t>
            </a:r>
          </a:p>
          <a:p>
            <a:pPr marL="914400" lvl="2" indent="0" hangingPunct="0">
              <a:spcBef>
                <a:spcPts val="900"/>
              </a:spcBef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30194" y="182069"/>
            <a:ext cx="10931611" cy="1325563"/>
          </a:xfrm>
        </p:spPr>
        <p:txBody>
          <a:bodyPr/>
          <a:lstStyle/>
          <a:p>
            <a:pPr algn="ctr"/>
            <a:r>
              <a:rPr lang="en-US" dirty="0"/>
              <a:t>Way Forward </a:t>
            </a:r>
            <a:r>
              <a:rPr lang="en-US" dirty="0">
                <a:solidFill>
                  <a:srgbClr val="92D050"/>
                </a:solidFill>
              </a:rPr>
              <a:t>(</a:t>
            </a:r>
            <a:r>
              <a:rPr lang="en-US" dirty="0" smtClean="0">
                <a:solidFill>
                  <a:srgbClr val="92D050"/>
                </a:solidFill>
              </a:rPr>
              <a:t>Agreed on Tuesday GTW session)</a:t>
            </a:r>
            <a:endParaRPr lang="en-US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740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>
              <a:spcBef>
                <a:spcPts val="1200"/>
              </a:spcBef>
            </a:pPr>
            <a:r>
              <a:rPr lang="en-US" altLang="zh-CN" b="1" dirty="0"/>
              <a:t>Clarification on Transparent </a:t>
            </a:r>
            <a:r>
              <a:rPr lang="en-US" altLang="zh-CN" b="1" dirty="0" err="1"/>
              <a:t>TxD</a:t>
            </a:r>
            <a:r>
              <a:rPr lang="en-US" altLang="zh-CN" b="1" dirty="0"/>
              <a:t> (3/3)</a:t>
            </a:r>
          </a:p>
          <a:p>
            <a:pPr lvl="1" hangingPunct="0">
              <a:spcBef>
                <a:spcPts val="900"/>
              </a:spcBef>
            </a:pPr>
            <a:r>
              <a:rPr lang="en-US" dirty="0"/>
              <a:t>Scenario-3: 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UE supports 2 SRS ports;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NW configured 2 SRS ports in one SRS resource;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NW use DCI format 0_1 to schedule codebook-based PUSCH transmission with </a:t>
            </a:r>
            <a:r>
              <a:rPr lang="en-US" dirty="0" err="1"/>
              <a:t>precoder</a:t>
            </a:r>
            <a:r>
              <a:rPr lang="en-US" dirty="0"/>
              <a:t> [1 1] in 1layer 2Tx </a:t>
            </a:r>
            <a:r>
              <a:rPr lang="en-US" dirty="0" err="1"/>
              <a:t>precoder</a:t>
            </a:r>
            <a:r>
              <a:rPr lang="en-US" dirty="0"/>
              <a:t> codebook, which corresponding to 2 SRS ports in the SRS resource. </a:t>
            </a:r>
          </a:p>
          <a:p>
            <a:pPr lvl="1" hangingPunct="0">
              <a:spcBef>
                <a:spcPts val="900"/>
              </a:spcBef>
            </a:pPr>
            <a:r>
              <a:rPr lang="en-US" dirty="0"/>
              <a:t>The scheduled </a:t>
            </a:r>
            <a:r>
              <a:rPr lang="en-US" dirty="0" err="1"/>
              <a:t>precoder</a:t>
            </a:r>
            <a:r>
              <a:rPr lang="en-US" dirty="0"/>
              <a:t> [1 1] in Scenario-3 is not regarded as “transparent </a:t>
            </a:r>
            <a:r>
              <a:rPr lang="en-US" dirty="0" err="1"/>
              <a:t>TxD</a:t>
            </a:r>
            <a:r>
              <a:rPr lang="en-US" dirty="0"/>
              <a:t>”. (Qualcomm, Intel, Samsung)</a:t>
            </a:r>
          </a:p>
          <a:p>
            <a:pPr marL="914400" lvl="2" indent="0" hangingPunct="0">
              <a:spcBef>
                <a:spcPts val="900"/>
              </a:spcBef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30194" y="182069"/>
            <a:ext cx="10931611" cy="1325563"/>
          </a:xfrm>
        </p:spPr>
        <p:txBody>
          <a:bodyPr/>
          <a:lstStyle/>
          <a:p>
            <a:pPr algn="ctr"/>
            <a:r>
              <a:rPr lang="en-US" dirty="0"/>
              <a:t>Way Forward </a:t>
            </a:r>
            <a:r>
              <a:rPr lang="en-US" dirty="0">
                <a:solidFill>
                  <a:srgbClr val="92D050"/>
                </a:solidFill>
              </a:rPr>
              <a:t>(</a:t>
            </a:r>
            <a:r>
              <a:rPr lang="en-US" dirty="0" smtClean="0">
                <a:solidFill>
                  <a:srgbClr val="92D050"/>
                </a:solidFill>
              </a:rPr>
              <a:t>Agreed on Tuesday GTW session)</a:t>
            </a:r>
            <a:endParaRPr lang="en-US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74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</a:t>
            </a:r>
            <a:r>
              <a:rPr lang="en-US" dirty="0" smtClean="0"/>
              <a:t>Forward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>
              <a:spcBef>
                <a:spcPts val="1200"/>
              </a:spcBef>
            </a:pPr>
            <a:r>
              <a:rPr lang="en-US" altLang="zh-CN" b="1" dirty="0"/>
              <a:t>New Power Class </a:t>
            </a:r>
            <a:r>
              <a:rPr lang="en-US" altLang="zh-CN" b="1" dirty="0" smtClean="0"/>
              <a:t>Capability</a:t>
            </a:r>
            <a:endParaRPr lang="en-US" b="1" strike="sngStrike" dirty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No </a:t>
            </a:r>
            <a:r>
              <a:rPr lang="en-GB" dirty="0"/>
              <a:t>need to introduce a new power-class capability because power class declaration should be applied to all transmission modes from Rel-16.</a:t>
            </a:r>
            <a:endParaRPr lang="en-US" dirty="0"/>
          </a:p>
          <a:p>
            <a:pPr lvl="1"/>
            <a:endParaRPr lang="zh-CN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15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</a:t>
            </a:r>
            <a:r>
              <a:rPr lang="en-US" dirty="0" smtClean="0"/>
              <a:t>Forward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>
              <a:spcBef>
                <a:spcPts val="1200"/>
              </a:spcBef>
            </a:pPr>
            <a:r>
              <a:rPr lang="en-US" altLang="zh-CN" b="1" dirty="0"/>
              <a:t>General Scope and Assumption for UL Power Transmission (</a:t>
            </a:r>
            <a:r>
              <a:rPr lang="en-US" altLang="zh-CN" b="1" dirty="0" err="1"/>
              <a:t>ULFPTx</a:t>
            </a:r>
            <a:r>
              <a:rPr lang="en-US" altLang="zh-CN" b="1" dirty="0"/>
              <a:t>)</a:t>
            </a:r>
            <a:endParaRPr lang="en-US" b="1" dirty="0"/>
          </a:p>
          <a:p>
            <a:pPr lvl="1" hangingPunct="0">
              <a:spcBef>
                <a:spcPts val="900"/>
              </a:spcBef>
            </a:pPr>
            <a:r>
              <a:rPr lang="en-US" dirty="0"/>
              <a:t>In Rel-16 </a:t>
            </a:r>
            <a:r>
              <a:rPr lang="en-US" dirty="0" err="1"/>
              <a:t>eMIMO</a:t>
            </a:r>
            <a:r>
              <a:rPr lang="en-US" dirty="0"/>
              <a:t>, FFS how to introduce UE RF requirement for </a:t>
            </a:r>
            <a:r>
              <a:rPr lang="en-US" dirty="0" err="1"/>
              <a:t>ULFPTx</a:t>
            </a:r>
            <a:r>
              <a:rPr lang="en-US" dirty="0"/>
              <a:t> feature in FR2: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Companies are encouraged to bring CR to introduce UE RF requirement for </a:t>
            </a:r>
            <a:r>
              <a:rPr lang="en-US" dirty="0" err="1"/>
              <a:t>ULFPTx</a:t>
            </a:r>
            <a:r>
              <a:rPr lang="en-US" dirty="0"/>
              <a:t> feature in RAN4 May meeting. </a:t>
            </a:r>
          </a:p>
          <a:p>
            <a:pPr lvl="1" hangingPunct="0">
              <a:spcBef>
                <a:spcPts val="900"/>
              </a:spcBef>
            </a:pPr>
            <a:r>
              <a:rPr lang="en-US" dirty="0"/>
              <a:t>In which specification clause to capture MOP requirement for </a:t>
            </a:r>
            <a:r>
              <a:rPr lang="en-US" dirty="0" err="1"/>
              <a:t>ULFPTx</a:t>
            </a:r>
            <a:r>
              <a:rPr lang="en-US" dirty="0"/>
              <a:t>: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MOP requirement for </a:t>
            </a:r>
            <a:r>
              <a:rPr lang="en-US" dirty="0" err="1"/>
              <a:t>ULFPTx</a:t>
            </a:r>
            <a:r>
              <a:rPr lang="en-US" dirty="0"/>
              <a:t> with 2 TX ports configured for FR1 should be specified in Section 6.2D;</a:t>
            </a:r>
          </a:p>
          <a:p>
            <a:pPr lvl="1" hangingPunct="0"/>
            <a:endParaRPr lang="en-US" dirty="0"/>
          </a:p>
          <a:p>
            <a:pPr lvl="2"/>
            <a:endParaRPr lang="zh-CN" altLang="zh-CN" sz="1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902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</a:t>
            </a:r>
            <a:r>
              <a:rPr lang="en-US" dirty="0" smtClean="0"/>
              <a:t>Forward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>
              <a:spcBef>
                <a:spcPts val="1200"/>
              </a:spcBef>
            </a:pPr>
            <a:r>
              <a:rPr lang="en-US" altLang="zh-CN" b="1" dirty="0"/>
              <a:t>Test Configuration and Requirement Applicability for </a:t>
            </a:r>
            <a:r>
              <a:rPr lang="en-US" altLang="zh-CN" b="1" dirty="0" err="1"/>
              <a:t>ULFPTx</a:t>
            </a:r>
            <a:r>
              <a:rPr lang="en-US" altLang="zh-CN" b="1" dirty="0"/>
              <a:t> (1/2)</a:t>
            </a:r>
            <a:endParaRPr lang="en-US" b="1" dirty="0"/>
          </a:p>
          <a:p>
            <a:pPr lvl="1" hangingPunct="0">
              <a:spcBef>
                <a:spcPts val="900"/>
              </a:spcBef>
            </a:pPr>
            <a:r>
              <a:rPr lang="en-US" dirty="0"/>
              <a:t>For Mode 1 UE </a:t>
            </a:r>
            <a:r>
              <a:rPr lang="en-US" dirty="0" err="1"/>
              <a:t>ULFPTx</a:t>
            </a:r>
            <a:r>
              <a:rPr lang="en-US" dirty="0"/>
              <a:t> feature, the following applicability rule should be followed: </a:t>
            </a:r>
          </a:p>
          <a:p>
            <a:pPr lvl="2" hangingPunct="0">
              <a:spcBef>
                <a:spcPts val="900"/>
              </a:spcBef>
            </a:pPr>
            <a:r>
              <a:rPr lang="en-US" dirty="0" smtClean="0"/>
              <a:t>Mode </a:t>
            </a:r>
            <a:r>
              <a:rPr lang="en-US" dirty="0"/>
              <a:t>1 UE shall </a:t>
            </a:r>
            <a:r>
              <a:rPr lang="en-US" dirty="0" smtClean="0"/>
              <a:t>support </a:t>
            </a:r>
            <a:r>
              <a:rPr lang="en-US" dirty="0"/>
              <a:t>TPMI [1 1] with full power transmission when Rel-16 </a:t>
            </a:r>
            <a:r>
              <a:rPr lang="en-US" dirty="0" err="1"/>
              <a:t>ULFPTx</a:t>
            </a:r>
            <a:r>
              <a:rPr lang="en-US" dirty="0"/>
              <a:t> Mode 1 is configured. </a:t>
            </a:r>
          </a:p>
          <a:p>
            <a:pPr lvl="1">
              <a:spcBef>
                <a:spcPts val="1200"/>
              </a:spcBef>
            </a:pPr>
            <a:r>
              <a:rPr lang="en-US" altLang="zh-CN" dirty="0" smtClean="0"/>
              <a:t>For </a:t>
            </a:r>
            <a:r>
              <a:rPr lang="en-US" altLang="zh-CN" dirty="0"/>
              <a:t>Mode 2 UE with 1 port configuration, no new </a:t>
            </a:r>
            <a:r>
              <a:rPr lang="en-US" altLang="zh-CN" dirty="0" err="1"/>
              <a:t>ULFPTx</a:t>
            </a:r>
            <a:r>
              <a:rPr lang="en-US" altLang="zh-CN" dirty="0"/>
              <a:t> MOP requirement is needed to be introduced in clause 6.2D.</a:t>
            </a:r>
          </a:p>
          <a:p>
            <a:pPr lvl="2"/>
            <a:r>
              <a:rPr lang="en-US" altLang="zh-CN" dirty="0" err="1"/>
              <a:t>ULFPTx</a:t>
            </a:r>
            <a:r>
              <a:rPr lang="en-US" altLang="zh-CN" dirty="0"/>
              <a:t> MOP requirement in this case can be guaranteed by MOP requirement for fallback DCI as captured in general requirement in clause 6.2</a:t>
            </a:r>
          </a:p>
          <a:p>
            <a:pPr lvl="1"/>
            <a:endParaRPr lang="zh-CN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837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</a:t>
            </a:r>
            <a:r>
              <a:rPr lang="en-US" dirty="0" smtClean="0"/>
              <a:t>Forward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>
              <a:spcBef>
                <a:spcPts val="1200"/>
              </a:spcBef>
            </a:pPr>
            <a:r>
              <a:rPr lang="en-US" altLang="zh-CN" b="1" dirty="0"/>
              <a:t>Test Configuration and Requirement Applicability for </a:t>
            </a:r>
            <a:r>
              <a:rPr lang="en-US" altLang="zh-CN" b="1" dirty="0" err="1"/>
              <a:t>ULFPTx</a:t>
            </a:r>
            <a:r>
              <a:rPr lang="en-US" altLang="zh-CN" b="1" dirty="0"/>
              <a:t> (2/2)</a:t>
            </a:r>
            <a:endParaRPr lang="en-US" b="1" dirty="0"/>
          </a:p>
          <a:p>
            <a:pPr lvl="1" hangingPunct="0">
              <a:spcBef>
                <a:spcPts val="900"/>
              </a:spcBef>
            </a:pPr>
            <a:r>
              <a:rPr lang="en-US" dirty="0"/>
              <a:t>For Mode 0 UE (“the other mode”) with 2 ports configuration:</a:t>
            </a:r>
          </a:p>
          <a:p>
            <a:pPr lvl="2" hangingPunct="0">
              <a:spcBef>
                <a:spcPts val="900"/>
              </a:spcBef>
            </a:pPr>
            <a:r>
              <a:rPr lang="en-US" dirty="0"/>
              <a:t>RAN4 core requirement is defined based on all supported full power TPMIs, and it is up to RAN5 to select test configuration to perform test.</a:t>
            </a:r>
          </a:p>
          <a:p>
            <a:pPr lvl="1">
              <a:spcBef>
                <a:spcPts val="1200"/>
              </a:spcBef>
            </a:pPr>
            <a:r>
              <a:rPr lang="en-US" altLang="zh-CN" dirty="0"/>
              <a:t>For Mode 0 UE (“the other mode”) with 1 port configuration, no new </a:t>
            </a:r>
            <a:r>
              <a:rPr lang="en-US" altLang="zh-CN" dirty="0" err="1"/>
              <a:t>ULFPTx</a:t>
            </a:r>
            <a:r>
              <a:rPr lang="en-US" altLang="zh-CN" dirty="0"/>
              <a:t> MOP requirement is needed to be introduced in clause 6.2D.</a:t>
            </a:r>
          </a:p>
          <a:p>
            <a:pPr lvl="2"/>
            <a:r>
              <a:rPr lang="en-US" altLang="zh-CN" dirty="0" err="1"/>
              <a:t>ULFPTx</a:t>
            </a:r>
            <a:r>
              <a:rPr lang="en-US" altLang="zh-CN" dirty="0"/>
              <a:t> MOP requirement in this case can be guaranteed by MOP requirement for fallback DCI as captured in general requirement in clause 6.2</a:t>
            </a:r>
          </a:p>
          <a:p>
            <a:pPr lvl="1"/>
            <a:endParaRPr lang="zh-CN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560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9604</TotalTime>
  <Words>998</Words>
  <Application>Microsoft Office PowerPoint</Application>
  <PresentationFormat>Widescreen</PresentationFormat>
  <Paragraphs>124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宋体</vt:lpstr>
      <vt:lpstr>宋体</vt:lpstr>
      <vt:lpstr>Arial</vt:lpstr>
      <vt:lpstr>Calibri</vt:lpstr>
      <vt:lpstr>Calibri Light</vt:lpstr>
      <vt:lpstr>Office Theme</vt:lpstr>
      <vt:lpstr>WF on Uplink Full Power Transmission</vt:lpstr>
      <vt:lpstr>Way Forward (Agreed on Tuesday GTW session)</vt:lpstr>
      <vt:lpstr>Way Forward (Agreed on Tuesday GTW session)</vt:lpstr>
      <vt:lpstr>Way Forward (Agreed on Tuesday GTW session)</vt:lpstr>
      <vt:lpstr>Way Forward (Agreed on Tuesday GTW session)</vt:lpstr>
      <vt:lpstr>Way Forward</vt:lpstr>
      <vt:lpstr>Way Forward</vt:lpstr>
      <vt:lpstr>Way Forward</vt:lpstr>
      <vt:lpstr>Way Forward</vt:lpstr>
      <vt:lpstr>Contributions List in RAN4#94-e-Bis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He (Jackson) Wang</cp:lastModifiedBy>
  <cp:revision>347</cp:revision>
  <dcterms:created xsi:type="dcterms:W3CDTF">2017-01-18T06:26:21Z</dcterms:created>
  <dcterms:modified xsi:type="dcterms:W3CDTF">2020-04-29T19:11:48Z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</Properties>
</file>