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93" r:id="rId3"/>
    <p:sldId id="294" r:id="rId4"/>
    <p:sldId id="307" r:id="rId5"/>
    <p:sldId id="296" r:id="rId6"/>
    <p:sldId id="304" r:id="rId7"/>
    <p:sldId id="311" r:id="rId8"/>
    <p:sldId id="300" r:id="rId9"/>
    <p:sldId id="308" r:id="rId10"/>
    <p:sldId id="312" r:id="rId11"/>
    <p:sldId id="313" r:id="rId12"/>
    <p:sldId id="309" r:id="rId1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293"/>
          </p14:sldIdLst>
        </p14:section>
        <p14:section name="Single Panel Type I" id="{8878887B-7B85-4A11-B2A8-B9550D68557A}">
          <p14:sldIdLst>
            <p14:sldId id="294"/>
            <p14:sldId id="307"/>
            <p14:sldId id="296"/>
            <p14:sldId id="304"/>
          </p14:sldIdLst>
        </p14:section>
        <p14:section name="Type II requirements" id="{9741519E-F6E5-4C96-8235-EDCCD7C0E1DD}">
          <p14:sldIdLst>
            <p14:sldId id="311"/>
            <p14:sldId id="300"/>
            <p14:sldId id="308"/>
            <p14:sldId id="312"/>
          </p14:sldIdLst>
        </p14:section>
        <p14:section name="Annex" id="{F503564C-FF81-43BD-8EFC-E8B6FF42977E}">
          <p14:sldIdLst>
            <p14:sldId id="313"/>
            <p14:sldId id="30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68" autoAdjust="0"/>
    <p:restoredTop sz="82742" autoAdjust="0"/>
  </p:normalViewPr>
  <p:slideViewPr>
    <p:cSldViewPr>
      <p:cViewPr varScale="1">
        <p:scale>
          <a:sx n="114" d="100"/>
          <a:sy n="114" d="100"/>
        </p:scale>
        <p:origin x="198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2020/4/29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4000" dirty="0"/>
              <a:t>Way forward on PMI reporting requirements for Tx ports larger than 8 and up to 32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Ericsson, Samsung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3704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#94e-Bis 	</a:t>
            </a:r>
          </a:p>
          <a:p>
            <a:r>
              <a:rPr lang="en-US" b="1" dirty="0"/>
              <a:t>Electronic Meeting April 20 – April 30 , 2020</a:t>
            </a:r>
          </a:p>
          <a:p>
            <a:r>
              <a:rPr lang="en-US" b="1" dirty="0"/>
              <a:t>Agenda item: 6.18.1.2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R4-2005549  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35919-F419-4832-AB0F-A7FD6F7E7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Parameters for MU-MIMO Type 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C7312E-0BE5-43CD-A26F-CF0586620D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Parameters for MU-MIMO based setup TBD on simulations </a:t>
            </a:r>
          </a:p>
          <a:p>
            <a:pPr lvl="0"/>
            <a:r>
              <a:rPr lang="en-GB" dirty="0"/>
              <a:t>Test metric</a:t>
            </a:r>
          </a:p>
          <a:p>
            <a:pPr lvl="1"/>
            <a:r>
              <a:rPr lang="en-GB" dirty="0"/>
              <a:t>Option 1: TP ratio between following PMI and random PMI</a:t>
            </a:r>
            <a:endParaRPr lang="sv-SE" dirty="0"/>
          </a:p>
          <a:p>
            <a:pPr lvl="1"/>
            <a:r>
              <a:rPr lang="en-GB" dirty="0"/>
              <a:t>Option 2: TP ratio between following Type II codebook and following SP Type I codebook</a:t>
            </a:r>
          </a:p>
          <a:p>
            <a:pPr lvl="1"/>
            <a:r>
              <a:rPr lang="en-GB" dirty="0"/>
              <a:t>Other options are not precluded</a:t>
            </a:r>
            <a:endParaRPr lang="sv-SE" dirty="0"/>
          </a:p>
          <a:p>
            <a:pPr marL="0" indent="0">
              <a:buNone/>
            </a:pPr>
            <a:endParaRPr lang="sv-SE" dirty="0"/>
          </a:p>
          <a:p>
            <a:endParaRPr lang="sv-SE" dirty="0">
              <a:highlight>
                <a:srgbClr val="FFFF00"/>
              </a:highlight>
            </a:endParaRPr>
          </a:p>
          <a:p>
            <a:pPr marL="457200" lvl="1" indent="0">
              <a:buNone/>
            </a:pPr>
            <a:endParaRPr lang="sv-S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794963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35919-F419-4832-AB0F-A7FD6F7E7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sv-SE" dirty="0"/>
              <a:t>For information: MU-MIMO based test setup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5B66D4F-D8A8-46ED-9498-6E5982410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00" y="4792588"/>
            <a:ext cx="8258200" cy="1844824"/>
          </a:xfrm>
        </p:spPr>
        <p:txBody>
          <a:bodyPr/>
          <a:lstStyle/>
          <a:p>
            <a:r>
              <a:rPr lang="sv-SE" dirty="0"/>
              <a:t>TBD regarding co-scheduled UE channel assumptions (H(f,t,p))</a:t>
            </a:r>
          </a:p>
          <a:p>
            <a:pPr lvl="1"/>
            <a:endParaRPr lang="sv-SE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64F5C8E-551F-4BE8-81D5-E30585BEA3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795" y="1771779"/>
            <a:ext cx="6123809" cy="2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0232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CC11ED-94EF-4978-9E7E-92A6F7524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For Information: Beam steering model for L number of beams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10CE31D-F323-409B-A6EB-7D6F1A77E8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3421" y="1988840"/>
            <a:ext cx="6117157" cy="417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438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F88AD-D1E2-44FD-978F-A7DB9C475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Timeline of previous 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4261A-F6F2-4424-8536-456E25167C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sv-SE" dirty="0"/>
              <a:t>#92</a:t>
            </a:r>
          </a:p>
          <a:p>
            <a:pPr lvl="1"/>
            <a:r>
              <a:rPr lang="sv-SE" dirty="0"/>
              <a:t> WF: R4-1910017</a:t>
            </a:r>
          </a:p>
          <a:p>
            <a:r>
              <a:rPr lang="sv-SE" dirty="0"/>
              <a:t>#92bis </a:t>
            </a:r>
          </a:p>
          <a:p>
            <a:pPr lvl="1"/>
            <a:r>
              <a:rPr lang="sv-SE" dirty="0"/>
              <a:t>WF: </a:t>
            </a:r>
            <a:r>
              <a:rPr lang="en-US" altLang="ja-JP" dirty="0"/>
              <a:t>R4-1912834</a:t>
            </a:r>
          </a:p>
          <a:p>
            <a:pPr lvl="1"/>
            <a:r>
              <a:rPr lang="en-US" dirty="0"/>
              <a:t>simulation assumptions:</a:t>
            </a:r>
            <a:r>
              <a:rPr lang="sv-SE" dirty="0"/>
              <a:t> R4-1912811</a:t>
            </a:r>
          </a:p>
          <a:p>
            <a:r>
              <a:rPr lang="sv-SE" dirty="0"/>
              <a:t>#93</a:t>
            </a:r>
          </a:p>
          <a:p>
            <a:pPr lvl="1"/>
            <a:r>
              <a:rPr lang="sv-SE" dirty="0"/>
              <a:t>WF: R4-1915858</a:t>
            </a:r>
          </a:p>
          <a:p>
            <a:pPr lvl="1"/>
            <a:r>
              <a:rPr lang="sv-SE" dirty="0"/>
              <a:t>Simulation assumptions: R4-1915859</a:t>
            </a:r>
          </a:p>
          <a:p>
            <a:r>
              <a:rPr lang="sv-SE" dirty="0"/>
              <a:t>#94e</a:t>
            </a:r>
          </a:p>
          <a:p>
            <a:pPr lvl="1"/>
            <a:r>
              <a:rPr lang="en-US" dirty="0"/>
              <a:t>WF: R4-2002393</a:t>
            </a:r>
          </a:p>
          <a:p>
            <a:pPr lvl="1"/>
            <a:r>
              <a:rPr lang="en-US" dirty="0"/>
              <a:t>Simulation assumptions: R4-2002394</a:t>
            </a:r>
          </a:p>
        </p:txBody>
      </p:sp>
    </p:spTree>
    <p:extLst>
      <p:ext uri="{BB962C8B-B14F-4D97-AF65-F5344CB8AC3E}">
        <p14:creationId xmlns:p14="http://schemas.microsoft.com/office/powerpoint/2010/main" val="3769008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A6F2A-59FF-48C3-AB74-C5AEC70CF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PMI tests SP Type I page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765370-9A11-44A5-B155-31A04E4AFA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Wideband PMI requirements</a:t>
            </a:r>
          </a:p>
          <a:p>
            <a:pPr lvl="1"/>
            <a:r>
              <a:rPr lang="en-US" dirty="0"/>
              <a:t>32Tx ports</a:t>
            </a:r>
          </a:p>
          <a:p>
            <a:r>
              <a:rPr lang="en-US" dirty="0"/>
              <a:t>PMI requirements for 16 Tx </a:t>
            </a:r>
            <a:r>
              <a:rPr lang="en-US"/>
              <a:t>ports (</a:t>
            </a:r>
            <a:r>
              <a:rPr lang="en-US" dirty="0"/>
              <a:t>decision in RAN4#95-e)</a:t>
            </a:r>
          </a:p>
          <a:p>
            <a:pPr lvl="1"/>
            <a:r>
              <a:rPr lang="en-GB" dirty="0"/>
              <a:t>Option 1: Introduce </a:t>
            </a:r>
            <a:r>
              <a:rPr lang="en-GB" dirty="0" err="1"/>
              <a:t>subband</a:t>
            </a:r>
            <a:r>
              <a:rPr lang="en-GB" dirty="0"/>
              <a:t> PMI requirements for 16 Tx ports as baseline</a:t>
            </a:r>
            <a:endParaRPr lang="sv-SE" dirty="0"/>
          </a:p>
          <a:p>
            <a:pPr lvl="1"/>
            <a:r>
              <a:rPr lang="en-GB" dirty="0"/>
              <a:t>Option 2: Not introduce </a:t>
            </a:r>
            <a:r>
              <a:rPr lang="en-GB" dirty="0" err="1"/>
              <a:t>subband</a:t>
            </a:r>
            <a:r>
              <a:rPr lang="en-GB" dirty="0"/>
              <a:t> PMI requirements for 16Tx ports and covers 16Tx port requirements with wideband PMI</a:t>
            </a:r>
          </a:p>
          <a:p>
            <a:endParaRPr lang="sv-S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126926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B34D94-5D34-478A-A6C3-FDF78FEF6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16Tx ports SP Type I page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748E99-A8FB-4BBB-A0F2-65FD187EF8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Duplex mode:</a:t>
            </a:r>
          </a:p>
          <a:p>
            <a:pPr lvl="1"/>
            <a:r>
              <a:rPr lang="en-US" dirty="0"/>
              <a:t>FDD 10MHz/15kHz BW/SCS</a:t>
            </a:r>
          </a:p>
          <a:p>
            <a:pPr lvl="1"/>
            <a:r>
              <a:rPr lang="en-US" dirty="0"/>
              <a:t>TDD 40MHz/30kHz BW/SCS</a:t>
            </a:r>
          </a:p>
          <a:p>
            <a:r>
              <a:rPr lang="en-US" dirty="0"/>
              <a:t>Number of Rx antennas:</a:t>
            </a:r>
            <a:endParaRPr lang="sv-SE" dirty="0"/>
          </a:p>
          <a:p>
            <a:pPr lvl="1"/>
            <a:r>
              <a:rPr lang="en-US" dirty="0"/>
              <a:t>2Rx, and 4Rx</a:t>
            </a:r>
          </a:p>
          <a:p>
            <a:pPr lvl="0"/>
            <a:r>
              <a:rPr lang="en-US" dirty="0" err="1"/>
              <a:t>Subband</a:t>
            </a:r>
            <a:r>
              <a:rPr lang="en-US" dirty="0"/>
              <a:t> size (if applicable)</a:t>
            </a:r>
            <a:endParaRPr lang="sv-SE" dirty="0"/>
          </a:p>
          <a:p>
            <a:pPr lvl="1"/>
            <a:r>
              <a:rPr lang="en-US" dirty="0"/>
              <a:t>FDD: 8</a:t>
            </a:r>
          </a:p>
          <a:p>
            <a:pPr lvl="1"/>
            <a:r>
              <a:rPr lang="en-US" dirty="0"/>
              <a:t>TDD: 16 </a:t>
            </a:r>
            <a:endParaRPr lang="sv-SE" dirty="0"/>
          </a:p>
          <a:p>
            <a:endParaRPr lang="sv-SE" dirty="0"/>
          </a:p>
          <a:p>
            <a:endParaRPr lang="en-US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22098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97A98-84BA-4987-9968-54BB40F3F1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NZP-CSI-RS configuration SP Type I page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7695CF-2051-47F2-BF8C-E728818D56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16Tx ports: </a:t>
            </a:r>
          </a:p>
          <a:p>
            <a:pPr lvl="1"/>
            <a:r>
              <a:rPr lang="en-US" dirty="0"/>
              <a:t>(k0, k1, k2, k3) = (2, 4, 6, 8), l0 = (5)</a:t>
            </a:r>
          </a:p>
          <a:p>
            <a:r>
              <a:rPr lang="en-US" dirty="0"/>
              <a:t>32Tx ports: </a:t>
            </a:r>
          </a:p>
          <a:p>
            <a:pPr lvl="1"/>
            <a:r>
              <a:rPr lang="en-US" dirty="0"/>
              <a:t>(k0, k1, k2, k3) = (2, 4, 6, 8), (l0, l1) = (5, 12) </a:t>
            </a:r>
          </a:p>
        </p:txBody>
      </p:sp>
    </p:spTree>
    <p:extLst>
      <p:ext uri="{BB962C8B-B14F-4D97-AF65-F5344CB8AC3E}">
        <p14:creationId xmlns:p14="http://schemas.microsoft.com/office/powerpoint/2010/main" val="2273434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B549C3-8375-409A-95F5-276555CA5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Result collection SP Type I page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61127E-11DF-4FF1-B7D7-0C88D64347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Further alignment needed given current divergency amonst companies’ results.</a:t>
            </a:r>
          </a:p>
          <a:p>
            <a:r>
              <a:rPr lang="en-US" dirty="0"/>
              <a:t>Set gamma (gain) values based on simulation results in RAN4#95-e</a:t>
            </a:r>
            <a:endParaRPr lang="sv-SE" dirty="0"/>
          </a:p>
          <a:p>
            <a:r>
              <a:rPr lang="sv-SE" dirty="0"/>
              <a:t>Detailed simulation assumptions found in tdoc R4-2005550</a:t>
            </a:r>
          </a:p>
        </p:txBody>
      </p:sp>
    </p:spTree>
    <p:extLst>
      <p:ext uri="{BB962C8B-B14F-4D97-AF65-F5344CB8AC3E}">
        <p14:creationId xmlns:p14="http://schemas.microsoft.com/office/powerpoint/2010/main" val="1534037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E5A3F-97A3-45B0-B458-2AEB9CB86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Type II test setup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E20BE-06E8-43B1-8D81-3EF5E191A9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Test setup:</a:t>
            </a:r>
          </a:p>
          <a:p>
            <a:pPr lvl="1"/>
            <a:r>
              <a:rPr lang="sv-SE" dirty="0"/>
              <a:t>Option 1: Use SU-MIMO test setup as baseline scenario </a:t>
            </a:r>
          </a:p>
          <a:p>
            <a:pPr lvl="1"/>
            <a:r>
              <a:rPr lang="sv-SE" dirty="0"/>
              <a:t>Option 2: MU-MIMO based test setup</a:t>
            </a:r>
          </a:p>
        </p:txBody>
      </p:sp>
    </p:spTree>
    <p:extLst>
      <p:ext uri="{BB962C8B-B14F-4D97-AF65-F5344CB8AC3E}">
        <p14:creationId xmlns:p14="http://schemas.microsoft.com/office/powerpoint/2010/main" val="16674636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35919-F419-4832-AB0F-A7FD6F7E7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Parameters for SU-MIMO Type II page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C7312E-0BE5-43CD-A26F-CF0586620D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sv-SE" dirty="0"/>
              <a:t>Codebook construction</a:t>
            </a:r>
          </a:p>
          <a:p>
            <a:pPr lvl="1"/>
            <a:r>
              <a:rPr lang="sv-SE" dirty="0"/>
              <a:t>Option 1: 16Tx ports (N1,N2) = (4,2), (O1, O2) = (4,4) </a:t>
            </a:r>
          </a:p>
          <a:p>
            <a:pPr lvl="1"/>
            <a:r>
              <a:rPr lang="sv-SE" dirty="0"/>
              <a:t>Option 2: 32Tx ports (N1,N2) = (4,4), (O1, O2) = (4,4)</a:t>
            </a:r>
          </a:p>
          <a:p>
            <a:r>
              <a:rPr lang="sv-SE" dirty="0"/>
              <a:t>L (numberOfBeams)</a:t>
            </a:r>
          </a:p>
          <a:p>
            <a:pPr lvl="1"/>
            <a:r>
              <a:rPr lang="sv-SE" dirty="0"/>
              <a:t>2</a:t>
            </a:r>
          </a:p>
          <a:p>
            <a:r>
              <a:rPr lang="sv-SE" dirty="0"/>
              <a:t>N</a:t>
            </a:r>
            <a:r>
              <a:rPr lang="sv-SE" baseline="-25000" dirty="0"/>
              <a:t>psk </a:t>
            </a:r>
            <a:r>
              <a:rPr lang="sv-SE" dirty="0"/>
              <a:t>(phaseAlphabetSize)</a:t>
            </a:r>
            <a:endParaRPr lang="sv-SE" baseline="-25000" dirty="0"/>
          </a:p>
          <a:p>
            <a:pPr lvl="1"/>
            <a:r>
              <a:rPr lang="sv-SE" dirty="0"/>
              <a:t>Option 1: 4</a:t>
            </a:r>
          </a:p>
          <a:p>
            <a:pPr lvl="1"/>
            <a:r>
              <a:rPr lang="sv-SE" dirty="0"/>
              <a:t>Option 2: 8</a:t>
            </a:r>
          </a:p>
          <a:p>
            <a:r>
              <a:rPr lang="sv-SE" dirty="0"/>
              <a:t>SubbandAmplitude</a:t>
            </a:r>
          </a:p>
          <a:p>
            <a:pPr lvl="1"/>
            <a:r>
              <a:rPr lang="sv-SE" dirty="0"/>
              <a:t>Option 1: False</a:t>
            </a:r>
          </a:p>
          <a:p>
            <a:pPr lvl="1"/>
            <a:r>
              <a:rPr lang="sv-SE" dirty="0"/>
              <a:t>Option 2: True</a:t>
            </a:r>
          </a:p>
          <a:p>
            <a:r>
              <a:rPr lang="sv-SE" dirty="0"/>
              <a:t>PMI-FormatIndicator</a:t>
            </a:r>
          </a:p>
          <a:p>
            <a:pPr lvl="1"/>
            <a:r>
              <a:rPr lang="sv-SE" dirty="0"/>
              <a:t>Option 1: Wideband</a:t>
            </a:r>
          </a:p>
          <a:p>
            <a:pPr lvl="1"/>
            <a:r>
              <a:rPr lang="sv-SE" dirty="0"/>
              <a:t>Option 2: Subband</a:t>
            </a:r>
          </a:p>
          <a:p>
            <a:pPr lvl="0"/>
            <a:r>
              <a:rPr lang="en-GB" dirty="0"/>
              <a:t>Propagation condition</a:t>
            </a:r>
            <a:endParaRPr lang="sv-SE" dirty="0"/>
          </a:p>
          <a:p>
            <a:pPr lvl="1"/>
            <a:r>
              <a:rPr lang="en-GB" dirty="0"/>
              <a:t>TDLA30-5</a:t>
            </a:r>
            <a:endParaRPr lang="sv-SE" dirty="0"/>
          </a:p>
          <a:p>
            <a:pPr lvl="0"/>
            <a:r>
              <a:rPr lang="en-GB" dirty="0"/>
              <a:t>MIMO correlation</a:t>
            </a:r>
            <a:endParaRPr lang="sv-SE" dirty="0"/>
          </a:p>
          <a:p>
            <a:pPr lvl="1"/>
            <a:r>
              <a:rPr lang="en-GB" dirty="0"/>
              <a:t>Option 1: XP High</a:t>
            </a:r>
            <a:endParaRPr lang="sv-SE" dirty="0"/>
          </a:p>
          <a:p>
            <a:pPr lvl="1"/>
            <a:r>
              <a:rPr lang="en-GB" dirty="0"/>
              <a:t>Option 2: XP Medium</a:t>
            </a:r>
            <a:endParaRPr lang="sv-SE" dirty="0"/>
          </a:p>
          <a:p>
            <a:endParaRPr lang="sv-SE" dirty="0">
              <a:highlight>
                <a:srgbClr val="FFFF00"/>
              </a:highlight>
            </a:endParaRPr>
          </a:p>
          <a:p>
            <a:pPr marL="457200" lvl="1" indent="0">
              <a:buNone/>
            </a:pPr>
            <a:endParaRPr lang="sv-S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9296257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635919-F419-4832-AB0F-A7FD6F7E7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Parameters for SU-MIMOType II page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C7312E-0BE5-43CD-A26F-CF0586620D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GB" dirty="0"/>
              <a:t>MCS and rank</a:t>
            </a:r>
          </a:p>
          <a:p>
            <a:pPr lvl="1"/>
            <a:r>
              <a:rPr lang="en-GB" dirty="0"/>
              <a:t>As baseline, use MCS 20, rank 2</a:t>
            </a:r>
            <a:endParaRPr lang="sv-SE" dirty="0"/>
          </a:p>
          <a:p>
            <a:pPr lvl="0"/>
            <a:r>
              <a:rPr lang="en-GB" dirty="0"/>
              <a:t>Beam steering model</a:t>
            </a:r>
            <a:endParaRPr lang="sv-SE" dirty="0"/>
          </a:p>
          <a:p>
            <a:pPr lvl="1"/>
            <a:r>
              <a:rPr lang="en-GB" dirty="0"/>
              <a:t>Option 1: Reusing beam steering approach with dual-cluster beams as specified in B.2.3B.4A of TS 36.101</a:t>
            </a:r>
            <a:endParaRPr lang="sv-SE" dirty="0"/>
          </a:p>
          <a:p>
            <a:pPr lvl="1"/>
            <a:r>
              <a:rPr lang="en-GB" dirty="0"/>
              <a:t>Option 2: Use Equation 1 as beam steering model for Type II codebook performance requirements. </a:t>
            </a:r>
            <a:endParaRPr lang="sv-SE" dirty="0"/>
          </a:p>
          <a:p>
            <a:pPr lvl="1"/>
            <a:r>
              <a:rPr lang="en-GB" dirty="0"/>
              <a:t>Option 3: Use option 1 if L = 2, and use option 2 if L &gt; 2</a:t>
            </a:r>
            <a:endParaRPr lang="sv-SE" dirty="0"/>
          </a:p>
          <a:p>
            <a:pPr lvl="0"/>
            <a:r>
              <a:rPr lang="en-GB" dirty="0"/>
              <a:t>Test metric</a:t>
            </a:r>
            <a:endParaRPr lang="sv-SE" dirty="0"/>
          </a:p>
          <a:p>
            <a:pPr lvl="1"/>
            <a:r>
              <a:rPr lang="en-GB" dirty="0"/>
              <a:t>TP ratio between following PMI and rand PMI</a:t>
            </a:r>
            <a:endParaRPr lang="sv-SE" dirty="0"/>
          </a:p>
          <a:p>
            <a:endParaRPr lang="sv-SE" dirty="0">
              <a:highlight>
                <a:srgbClr val="FFFF00"/>
              </a:highlight>
            </a:endParaRPr>
          </a:p>
          <a:p>
            <a:endParaRPr lang="sv-SE" dirty="0">
              <a:highlight>
                <a:srgbClr val="FFFF00"/>
              </a:highlight>
            </a:endParaRPr>
          </a:p>
          <a:p>
            <a:pPr marL="457200" lvl="1" indent="0">
              <a:buNone/>
            </a:pPr>
            <a:endParaRPr lang="sv-S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487640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15603</TotalTime>
  <Words>566</Words>
  <Application>Microsoft Office PowerPoint</Application>
  <PresentationFormat>On-screen Show (4:3)</PresentationFormat>
  <Paragraphs>88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テーマ</vt:lpstr>
      <vt:lpstr>Way forward on PMI reporting requirements for Tx ports larger than 8 and up to 32</vt:lpstr>
      <vt:lpstr>Timeline of previous agreements</vt:lpstr>
      <vt:lpstr>PMI tests SP Type I page 1</vt:lpstr>
      <vt:lpstr>16Tx ports SP Type I page 2</vt:lpstr>
      <vt:lpstr>NZP-CSI-RS configuration SP Type I page 3</vt:lpstr>
      <vt:lpstr>Result collection SP Type I page 4</vt:lpstr>
      <vt:lpstr>Type II test setup</vt:lpstr>
      <vt:lpstr>Parameters for SU-MIMO Type II page 1</vt:lpstr>
      <vt:lpstr>Parameters for SU-MIMOType II page 2</vt:lpstr>
      <vt:lpstr>Parameters for MU-MIMO Type II</vt:lpstr>
      <vt:lpstr>For information: MU-MIMO based test setup</vt:lpstr>
      <vt:lpstr>For Information: Beam steering model for L number of beams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Fabian Huss</cp:lastModifiedBy>
  <cp:revision>642</cp:revision>
  <dcterms:created xsi:type="dcterms:W3CDTF">2017-01-18T16:32:26Z</dcterms:created>
  <dcterms:modified xsi:type="dcterms:W3CDTF">2020-04-29T15:59:12Z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</Properties>
</file>