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7" r:id="rId2"/>
    <p:sldId id="272" r:id="rId3"/>
    <p:sldId id="278" r:id="rId4"/>
    <p:sldId id="259" r:id="rId5"/>
    <p:sldId id="274" r:id="rId6"/>
    <p:sldId id="271" r:id="rId7"/>
    <p:sldId id="279" r:id="rId8"/>
    <p:sldId id="264" r:id="rId9"/>
    <p:sldId id="277" r:id="rId10"/>
    <p:sldId id="275" r:id="rId1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86" autoAdjust="0"/>
    <p:restoredTop sz="94660"/>
  </p:normalViewPr>
  <p:slideViewPr>
    <p:cSldViewPr snapToGrid="0">
      <p:cViewPr varScale="1">
        <p:scale>
          <a:sx n="116" d="100"/>
          <a:sy n="116" d="100"/>
        </p:scale>
        <p:origin x="102"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984B925-E0B6-41DC-8C12-11A7255E3C68}" type="datetimeFigureOut">
              <a:rPr lang="zh-CN" altLang="en-US" smtClean="0"/>
              <a:t>2020/4/30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5FCF9E-41E6-4EC0-BE53-EAC0E5F5D8D0}" type="slidenum">
              <a:rPr lang="zh-CN" altLang="en-US" smtClean="0"/>
              <a:t>‹#›</a:t>
            </a:fld>
            <a:endParaRPr lang="zh-CN" altLang="en-US"/>
          </a:p>
        </p:txBody>
      </p:sp>
    </p:spTree>
    <p:extLst>
      <p:ext uri="{BB962C8B-B14F-4D97-AF65-F5344CB8AC3E}">
        <p14:creationId xmlns:p14="http://schemas.microsoft.com/office/powerpoint/2010/main" val="20255677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F824641-B679-4EAB-A903-135014AE9943}" type="slidenum">
              <a:rPr lang="zh-CN" altLang="en-US" smtClean="0"/>
              <a:t>4</a:t>
            </a:fld>
            <a:endParaRPr lang="zh-CN" altLang="en-US"/>
          </a:p>
        </p:txBody>
      </p:sp>
    </p:spTree>
    <p:extLst>
      <p:ext uri="{BB962C8B-B14F-4D97-AF65-F5344CB8AC3E}">
        <p14:creationId xmlns:p14="http://schemas.microsoft.com/office/powerpoint/2010/main" val="42166302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F824641-B679-4EAB-A903-135014AE9943}" type="slidenum">
              <a:rPr lang="zh-CN" altLang="en-US" smtClean="0"/>
              <a:t>5</a:t>
            </a:fld>
            <a:endParaRPr lang="zh-CN" altLang="en-US"/>
          </a:p>
        </p:txBody>
      </p:sp>
    </p:spTree>
    <p:extLst>
      <p:ext uri="{BB962C8B-B14F-4D97-AF65-F5344CB8AC3E}">
        <p14:creationId xmlns:p14="http://schemas.microsoft.com/office/powerpoint/2010/main" val="19790674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29F9908-0239-47AB-9538-EE4D2EB796CB}" type="datetimeFigureOut">
              <a:rPr lang="zh-CN" altLang="en-US" smtClean="0"/>
              <a:t>2020/4/30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28298923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29F9908-0239-47AB-9538-EE4D2EB796CB}" type="datetimeFigureOut">
              <a:rPr lang="zh-CN" altLang="en-US" smtClean="0"/>
              <a:t>2020/4/30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34470919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29F9908-0239-47AB-9538-EE4D2EB796CB}" type="datetimeFigureOut">
              <a:rPr lang="zh-CN" altLang="en-US" smtClean="0"/>
              <a:t>2020/4/30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20724016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29F9908-0239-47AB-9538-EE4D2EB796CB}" type="datetimeFigureOut">
              <a:rPr lang="zh-CN" altLang="en-US" smtClean="0"/>
              <a:t>2020/4/30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24355472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29F9908-0239-47AB-9538-EE4D2EB796CB}" type="datetimeFigureOut">
              <a:rPr lang="zh-CN" altLang="en-US" smtClean="0"/>
              <a:t>2020/4/30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31757477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29F9908-0239-47AB-9538-EE4D2EB796CB}" type="datetimeFigureOut">
              <a:rPr lang="zh-CN" altLang="en-US" smtClean="0"/>
              <a:t>2020/4/30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30298288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29F9908-0239-47AB-9538-EE4D2EB796CB}" type="datetimeFigureOut">
              <a:rPr lang="zh-CN" altLang="en-US" smtClean="0"/>
              <a:t>2020/4/30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23281713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29F9908-0239-47AB-9538-EE4D2EB796CB}" type="datetimeFigureOut">
              <a:rPr lang="zh-CN" altLang="en-US" smtClean="0"/>
              <a:t>2020/4/30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42310547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29F9908-0239-47AB-9538-EE4D2EB796CB}" type="datetimeFigureOut">
              <a:rPr lang="zh-CN" altLang="en-US" smtClean="0"/>
              <a:t>2020/4/30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27957991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29F9908-0239-47AB-9538-EE4D2EB796CB}" type="datetimeFigureOut">
              <a:rPr lang="zh-CN" altLang="en-US" smtClean="0"/>
              <a:t>2020/4/30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13971466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29F9908-0239-47AB-9538-EE4D2EB796CB}" type="datetimeFigureOut">
              <a:rPr lang="zh-CN" altLang="en-US" smtClean="0"/>
              <a:t>2020/4/30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2374422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29F9908-0239-47AB-9538-EE4D2EB796CB}" type="datetimeFigureOut">
              <a:rPr lang="zh-CN" altLang="en-US" smtClean="0"/>
              <a:t>2020/4/30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24075511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38664" y="311524"/>
            <a:ext cx="11714672" cy="1035388"/>
          </a:xfrm>
        </p:spPr>
        <p:txBody>
          <a:bodyPr>
            <a:normAutofit fontScale="90000"/>
          </a:bodyPr>
          <a:lstStyle/>
          <a:p>
            <a:pPr algn="l">
              <a:lnSpc>
                <a:spcPct val="100000"/>
              </a:lnSpc>
            </a:pPr>
            <a:r>
              <a:rPr lang="en-US" altLang="zh-CN" sz="2800" dirty="0" smtClean="0">
                <a:latin typeface="Times New Roman" panose="02020603050405020304" pitchFamily="18" charset="0"/>
                <a:cs typeface="Times New Roman" panose="02020603050405020304" pitchFamily="18" charset="0"/>
              </a:rPr>
              <a:t/>
            </a:r>
            <a:br>
              <a:rPr lang="en-US" altLang="zh-CN" sz="2800" dirty="0" smtClean="0">
                <a:latin typeface="Times New Roman" panose="02020603050405020304" pitchFamily="18" charset="0"/>
                <a:cs typeface="Times New Roman" panose="02020603050405020304" pitchFamily="18" charset="0"/>
              </a:rPr>
            </a:br>
            <a:r>
              <a:rPr lang="en-US" altLang="zh-CN" sz="2800" dirty="0">
                <a:latin typeface="Times New Roman" panose="02020603050405020304" pitchFamily="18" charset="0"/>
                <a:cs typeface="Times New Roman" panose="02020603050405020304" pitchFamily="18" charset="0"/>
              </a:rPr>
              <a:t/>
            </a:r>
            <a:br>
              <a:rPr lang="en-US" altLang="zh-CN" sz="2800" dirty="0">
                <a:latin typeface="Times New Roman" panose="02020603050405020304" pitchFamily="18" charset="0"/>
                <a:cs typeface="Times New Roman" panose="02020603050405020304" pitchFamily="18" charset="0"/>
              </a:rPr>
            </a:br>
            <a:r>
              <a:rPr lang="en-US" altLang="zh-CN" sz="2800" dirty="0" smtClean="0">
                <a:latin typeface="Times New Roman" panose="02020603050405020304" pitchFamily="18" charset="0"/>
                <a:cs typeface="Times New Roman" panose="02020603050405020304" pitchFamily="18" charset="0"/>
              </a:rPr>
              <a:t/>
            </a:r>
            <a:br>
              <a:rPr lang="en-US" altLang="zh-CN" sz="2800" dirty="0" smtClean="0">
                <a:latin typeface="Times New Roman" panose="02020603050405020304" pitchFamily="18" charset="0"/>
                <a:cs typeface="Times New Roman" panose="02020603050405020304" pitchFamily="18" charset="0"/>
              </a:rPr>
            </a:br>
            <a:r>
              <a:rPr lang="en-US" altLang="zh-CN" sz="2800" dirty="0">
                <a:latin typeface="Times New Roman" panose="02020603050405020304" pitchFamily="18" charset="0"/>
                <a:cs typeface="Times New Roman" panose="02020603050405020304" pitchFamily="18" charset="0"/>
              </a:rPr>
              <a:t/>
            </a:r>
            <a:br>
              <a:rPr lang="en-US" altLang="zh-CN" sz="2800" dirty="0">
                <a:latin typeface="Times New Roman" panose="02020603050405020304" pitchFamily="18" charset="0"/>
                <a:cs typeface="Times New Roman" panose="02020603050405020304" pitchFamily="18" charset="0"/>
              </a:rPr>
            </a:br>
            <a:r>
              <a:rPr lang="en-US" altLang="zh-CN" sz="2800" dirty="0" smtClean="0">
                <a:latin typeface="Times New Roman" panose="02020603050405020304" pitchFamily="18" charset="0"/>
                <a:cs typeface="Times New Roman" panose="02020603050405020304" pitchFamily="18" charset="0"/>
              </a:rPr>
              <a:t/>
            </a:r>
            <a:br>
              <a:rPr lang="en-US" altLang="zh-CN" sz="2800" dirty="0" smtClean="0">
                <a:latin typeface="Times New Roman" panose="02020603050405020304" pitchFamily="18" charset="0"/>
                <a:cs typeface="Times New Roman" panose="02020603050405020304" pitchFamily="18" charset="0"/>
              </a:rPr>
            </a:br>
            <a:r>
              <a:rPr lang="en-US" altLang="zh-CN" sz="2800" dirty="0">
                <a:latin typeface="Times New Roman" panose="02020603050405020304" pitchFamily="18" charset="0"/>
                <a:cs typeface="Times New Roman" panose="02020603050405020304" pitchFamily="18" charset="0"/>
              </a:rPr>
              <a:t/>
            </a:r>
            <a:br>
              <a:rPr lang="en-US" altLang="zh-CN" sz="2800" dirty="0">
                <a:latin typeface="Times New Roman" panose="02020603050405020304" pitchFamily="18" charset="0"/>
                <a:cs typeface="Times New Roman" panose="02020603050405020304" pitchFamily="18" charset="0"/>
              </a:rPr>
            </a:br>
            <a:r>
              <a:rPr lang="en-US" altLang="zh-CN" sz="2800" dirty="0" smtClean="0">
                <a:latin typeface="Times New Roman" panose="02020603050405020304" pitchFamily="18" charset="0"/>
                <a:cs typeface="Times New Roman" panose="02020603050405020304" pitchFamily="18" charset="0"/>
              </a:rPr>
              <a:t/>
            </a:r>
            <a:br>
              <a:rPr lang="en-US" altLang="zh-CN" sz="2800" dirty="0" smtClean="0">
                <a:latin typeface="Times New Roman" panose="02020603050405020304" pitchFamily="18" charset="0"/>
                <a:cs typeface="Times New Roman" panose="02020603050405020304" pitchFamily="18" charset="0"/>
              </a:rPr>
            </a:br>
            <a:r>
              <a:rPr lang="en-US" altLang="zh-CN" sz="2800" dirty="0">
                <a:latin typeface="Times New Roman" panose="02020603050405020304" pitchFamily="18" charset="0"/>
                <a:cs typeface="Times New Roman" panose="02020603050405020304" pitchFamily="18" charset="0"/>
              </a:rPr>
              <a:t/>
            </a:r>
            <a:br>
              <a:rPr lang="en-US" altLang="zh-CN" sz="2800" dirty="0">
                <a:latin typeface="Times New Roman" panose="02020603050405020304" pitchFamily="18" charset="0"/>
                <a:cs typeface="Times New Roman" panose="02020603050405020304" pitchFamily="18" charset="0"/>
              </a:rPr>
            </a:br>
            <a:r>
              <a:rPr lang="en-US" altLang="zh-CN" sz="2800" dirty="0" smtClean="0">
                <a:latin typeface="Times New Roman" panose="02020603050405020304" pitchFamily="18" charset="0"/>
                <a:cs typeface="Times New Roman" panose="02020603050405020304" pitchFamily="18" charset="0"/>
              </a:rPr>
              <a:t> </a:t>
            </a:r>
            <a:br>
              <a:rPr lang="en-US" altLang="zh-CN" sz="2800" dirty="0" smtClean="0">
                <a:latin typeface="Times New Roman" panose="02020603050405020304" pitchFamily="18" charset="0"/>
                <a:cs typeface="Times New Roman" panose="02020603050405020304" pitchFamily="18" charset="0"/>
              </a:rPr>
            </a:br>
            <a:r>
              <a:rPr lang="en-US" altLang="zh-CN" sz="2800" dirty="0" smtClean="0">
                <a:latin typeface="Times New Roman" panose="02020603050405020304" pitchFamily="18" charset="0"/>
                <a:cs typeface="Times New Roman" panose="02020603050405020304" pitchFamily="18" charset="0"/>
              </a:rPr>
              <a:t>3GPP TSG-RAN WG4 Meeting </a:t>
            </a:r>
            <a:r>
              <a:rPr lang="en-GB" altLang="zh-CN" sz="2400" b="1" dirty="0" smtClean="0"/>
              <a:t> #94bis-e</a:t>
            </a:r>
            <a:r>
              <a:rPr lang="en-US" altLang="zh-CN" sz="2800" dirty="0" smtClean="0">
                <a:latin typeface="Times New Roman" panose="02020603050405020304" pitchFamily="18" charset="0"/>
                <a:cs typeface="Times New Roman" panose="02020603050405020304" pitchFamily="18" charset="0"/>
              </a:rPr>
              <a:t>				             R4-2005528	</a:t>
            </a:r>
            <a:br>
              <a:rPr lang="en-US" altLang="zh-CN" sz="2800" dirty="0" smtClean="0">
                <a:latin typeface="Times New Roman" panose="02020603050405020304" pitchFamily="18" charset="0"/>
                <a:cs typeface="Times New Roman" panose="02020603050405020304" pitchFamily="18" charset="0"/>
              </a:rPr>
            </a:br>
            <a:r>
              <a:rPr lang="en-US" altLang="zh-CN" sz="2800" dirty="0" smtClean="0">
                <a:latin typeface="Times New Roman" panose="02020603050405020304" pitchFamily="18" charset="0"/>
                <a:cs typeface="Times New Roman" panose="02020603050405020304" pitchFamily="18" charset="0"/>
              </a:rPr>
              <a:t>Electronic Meeting, </a:t>
            </a:r>
            <a:r>
              <a:rPr lang="en-GB" altLang="zh-CN" sz="2400" dirty="0" smtClean="0">
                <a:latin typeface="Arial" panose="020B0604020202020204" pitchFamily="34" charset="0"/>
              </a:rPr>
              <a:t>20</a:t>
            </a:r>
            <a:r>
              <a:rPr lang="en-GB" altLang="zh-CN" sz="2400" baseline="30000" dirty="0" smtClean="0">
                <a:latin typeface="Arial" panose="020B0604020202020204" pitchFamily="34" charset="0"/>
              </a:rPr>
              <a:t>th</a:t>
            </a:r>
            <a:r>
              <a:rPr lang="en-GB" altLang="zh-CN" sz="2400" dirty="0" smtClean="0">
                <a:latin typeface="Arial" panose="020B0604020202020204" pitchFamily="34" charset="0"/>
              </a:rPr>
              <a:t> </a:t>
            </a:r>
            <a:r>
              <a:rPr lang="en-GB" altLang="zh-CN" sz="2400" dirty="0">
                <a:latin typeface="Arial" panose="020B0604020202020204" pitchFamily="34" charset="0"/>
              </a:rPr>
              <a:t>– </a:t>
            </a:r>
            <a:r>
              <a:rPr lang="en-GB" altLang="zh-CN" sz="2400" dirty="0" smtClean="0">
                <a:latin typeface="Arial" panose="020B0604020202020204" pitchFamily="34" charset="0"/>
              </a:rPr>
              <a:t>30</a:t>
            </a:r>
            <a:r>
              <a:rPr lang="en-GB" altLang="zh-CN" sz="2400" baseline="30000" dirty="0" smtClean="0">
                <a:latin typeface="Arial" panose="020B0604020202020204" pitchFamily="34" charset="0"/>
              </a:rPr>
              <a:t>th</a:t>
            </a:r>
            <a:r>
              <a:rPr lang="en-GB" altLang="zh-CN" sz="2400" dirty="0" smtClean="0">
                <a:latin typeface="Arial" panose="020B0604020202020204" pitchFamily="34" charset="0"/>
              </a:rPr>
              <a:t> Apr</a:t>
            </a:r>
            <a:r>
              <a:rPr lang="en-GB" altLang="zh-CN" sz="2400" dirty="0">
                <a:latin typeface="Arial" panose="020B0604020202020204" pitchFamily="34" charset="0"/>
              </a:rPr>
              <a:t>., 2020</a:t>
            </a:r>
            <a:r>
              <a:rPr lang="zh-CN" altLang="zh-CN" sz="3200" dirty="0">
                <a:latin typeface="Times New Roman" panose="02020603050405020304" pitchFamily="18" charset="0"/>
              </a:rPr>
              <a:t/>
            </a:r>
            <a:br>
              <a:rPr lang="zh-CN" altLang="zh-CN" sz="3200" dirty="0">
                <a:latin typeface="Times New Roman" panose="02020603050405020304" pitchFamily="18" charset="0"/>
              </a:rPr>
            </a:br>
            <a:r>
              <a:rPr lang="en-US" altLang="zh-CN" sz="2800" dirty="0" smtClean="0">
                <a:latin typeface="Times New Roman" panose="02020603050405020304" pitchFamily="18" charset="0"/>
                <a:cs typeface="Times New Roman" panose="02020603050405020304" pitchFamily="18" charset="0"/>
              </a:rPr>
              <a:t>	</a:t>
            </a:r>
            <a:endParaRPr lang="zh-CN" altLang="en-US" sz="2800" dirty="0">
              <a:latin typeface="Times New Roman" panose="02020603050405020304" pitchFamily="18" charset="0"/>
              <a:cs typeface="Times New Roman" panose="02020603050405020304" pitchFamily="18" charset="0"/>
            </a:endParaRPr>
          </a:p>
        </p:txBody>
      </p:sp>
      <p:sp>
        <p:nvSpPr>
          <p:cNvPr id="3" name="副标题 2"/>
          <p:cNvSpPr>
            <a:spLocks noGrp="1"/>
          </p:cNvSpPr>
          <p:nvPr>
            <p:ph type="subTitle" idx="1"/>
          </p:nvPr>
        </p:nvSpPr>
        <p:spPr>
          <a:xfrm>
            <a:off x="1423358" y="4287574"/>
            <a:ext cx="9144000" cy="1655762"/>
          </a:xfrm>
        </p:spPr>
        <p:txBody>
          <a:bodyPr>
            <a:normAutofit/>
          </a:bodyPr>
          <a:lstStyle/>
          <a:p>
            <a:r>
              <a:rPr lang="en-US" altLang="zh-CN" sz="4000" dirty="0">
                <a:latin typeface="Times New Roman" panose="02020603050405020304" pitchFamily="18" charset="0"/>
                <a:cs typeface="Times New Roman" panose="02020603050405020304" pitchFamily="18" charset="0"/>
              </a:rPr>
              <a:t>Huawei, </a:t>
            </a:r>
            <a:r>
              <a:rPr lang="en-US" altLang="zh-CN" sz="4000" dirty="0" err="1">
                <a:latin typeface="Times New Roman" panose="02020603050405020304" pitchFamily="18" charset="0"/>
                <a:cs typeface="Times New Roman" panose="02020603050405020304" pitchFamily="18" charset="0"/>
              </a:rPr>
              <a:t>HiSilicon</a:t>
            </a:r>
            <a:endParaRPr lang="zh-CN" altLang="en-US" sz="4000" dirty="0">
              <a:latin typeface="Times New Roman" panose="02020603050405020304" pitchFamily="18" charset="0"/>
              <a:cs typeface="Times New Roman" panose="02020603050405020304" pitchFamily="18" charset="0"/>
            </a:endParaRPr>
          </a:p>
        </p:txBody>
      </p:sp>
      <p:sp>
        <p:nvSpPr>
          <p:cNvPr id="4" name="标题 1"/>
          <p:cNvSpPr txBox="1">
            <a:spLocks/>
          </p:cNvSpPr>
          <p:nvPr/>
        </p:nvSpPr>
        <p:spPr>
          <a:xfrm>
            <a:off x="296174" y="0"/>
            <a:ext cx="9144000" cy="23876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zh-CN" altLang="en-US" sz="2400">
              <a:latin typeface="Times New Roman" panose="02020603050405020304" pitchFamily="18" charset="0"/>
              <a:cs typeface="Times New Roman" panose="02020603050405020304" pitchFamily="18" charset="0"/>
            </a:endParaRPr>
          </a:p>
        </p:txBody>
      </p:sp>
      <p:sp>
        <p:nvSpPr>
          <p:cNvPr id="5" name="标题 1"/>
          <p:cNvSpPr txBox="1">
            <a:spLocks/>
          </p:cNvSpPr>
          <p:nvPr/>
        </p:nvSpPr>
        <p:spPr>
          <a:xfrm>
            <a:off x="1524000" y="1779205"/>
            <a:ext cx="9144000" cy="1764552"/>
          </a:xfrm>
          <a:prstGeom prst="rect">
            <a:avLst/>
          </a:prstGeom>
        </p:spPr>
        <p:txBody>
          <a:bodyPr vert="horz" lIns="91440" tIns="45720" rIns="91440" bIns="45720" rtlCol="0" anchor="b">
            <a:normAutofit fontScale="85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20000"/>
              </a:lnSpc>
            </a:pPr>
            <a:r>
              <a:rPr lang="en-US" altLang="zh-CN" dirty="0">
                <a:latin typeface="Times New Roman" panose="02020603050405020304" pitchFamily="18" charset="0"/>
                <a:cs typeface="Times New Roman" panose="02020603050405020304" pitchFamily="18" charset="0"/>
              </a:rPr>
              <a:t>Way forward on NR URLLC </a:t>
            </a:r>
            <a:r>
              <a:rPr lang="en-US" altLang="zh-CN" dirty="0" smtClean="0">
                <a:latin typeface="Times New Roman" panose="02020603050405020304" pitchFamily="18" charset="0"/>
                <a:cs typeface="Times New Roman" panose="02020603050405020304" pitchFamily="18" charset="0"/>
              </a:rPr>
              <a:t> BS performance requirements</a:t>
            </a:r>
            <a:endParaRPr lang="zh-CN" alt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2268613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7804" y="148281"/>
            <a:ext cx="11473132" cy="862642"/>
          </a:xfrm>
        </p:spPr>
        <p:txBody>
          <a:bodyPr>
            <a:noAutofit/>
          </a:bodyPr>
          <a:lstStyle/>
          <a:p>
            <a:r>
              <a:rPr lang="en-US" altLang="zh-CN" sz="3600" b="1" dirty="0" smtClean="0"/>
              <a:t>Simulation assumptions for PUSCH demodulation </a:t>
            </a:r>
            <a:r>
              <a:rPr lang="en-US" altLang="zh-CN" sz="3600" b="1" dirty="0"/>
              <a:t>requirements for </a:t>
            </a:r>
            <a:r>
              <a:rPr lang="en-US" altLang="zh-CN" sz="3600" b="1" dirty="0" smtClean="0"/>
              <a:t>mapping Type B for FR1</a:t>
            </a:r>
            <a:endParaRPr lang="zh-CN" altLang="en-US" sz="3600" dirty="0"/>
          </a:p>
        </p:txBody>
      </p:sp>
      <p:graphicFrame>
        <p:nvGraphicFramePr>
          <p:cNvPr id="5" name="表格 4"/>
          <p:cNvGraphicFramePr>
            <a:graphicFrameLocks noGrp="1"/>
          </p:cNvGraphicFramePr>
          <p:nvPr>
            <p:extLst>
              <p:ext uri="{D42A27DB-BD31-4B8C-83A1-F6EECF244321}">
                <p14:modId xmlns:p14="http://schemas.microsoft.com/office/powerpoint/2010/main" val="1110267614"/>
              </p:ext>
            </p:extLst>
          </p:nvPr>
        </p:nvGraphicFramePr>
        <p:xfrm>
          <a:off x="1142314" y="1385668"/>
          <a:ext cx="9601199" cy="4875849"/>
        </p:xfrm>
        <a:graphic>
          <a:graphicData uri="http://schemas.openxmlformats.org/drawingml/2006/table">
            <a:tbl>
              <a:tblPr firstRow="1" firstCol="1" lastRow="1" lastCol="1" bandRow="1" bandCol="1">
                <a:tableStyleId>{5940675A-B579-460E-94D1-54222C63F5DA}</a:tableStyleId>
              </a:tblPr>
              <a:tblGrid>
                <a:gridCol w="2891231"/>
                <a:gridCol w="3354984"/>
                <a:gridCol w="3354984"/>
              </a:tblGrid>
              <a:tr h="214764">
                <a:tc gridSpan="2">
                  <a:txBody>
                    <a:bodyPr/>
                    <a:lstStyle/>
                    <a:p>
                      <a:pPr algn="ctr">
                        <a:spcAft>
                          <a:spcPts val="0"/>
                        </a:spcAft>
                      </a:pPr>
                      <a:r>
                        <a:rPr lang="en-GB" sz="1400" kern="100" dirty="0">
                          <a:effectLst/>
                        </a:rPr>
                        <a:t>Parameter</a:t>
                      </a:r>
                      <a:endParaRPr lang="zh-CN" sz="1400" b="1" kern="1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tc>
                  <a:txBody>
                    <a:bodyPr/>
                    <a:lstStyle/>
                    <a:p>
                      <a:pPr algn="ctr">
                        <a:spcAft>
                          <a:spcPts val="0"/>
                        </a:spcAft>
                      </a:pPr>
                      <a:r>
                        <a:rPr lang="en-GB" sz="1400" kern="100">
                          <a:effectLst/>
                        </a:rPr>
                        <a:t>Value</a:t>
                      </a:r>
                      <a:endParaRPr lang="zh-CN" sz="1400" b="1" kern="1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r>
              <a:tr h="214764">
                <a:tc gridSpan="2">
                  <a:txBody>
                    <a:bodyPr/>
                    <a:lstStyle/>
                    <a:p>
                      <a:pPr algn="just">
                        <a:spcAft>
                          <a:spcPts val="0"/>
                        </a:spcAft>
                      </a:pPr>
                      <a:r>
                        <a:rPr lang="en-US" sz="1400" kern="100" dirty="0">
                          <a:effectLst/>
                        </a:rPr>
                        <a:t>Frequency range</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tc>
                  <a:txBody>
                    <a:bodyPr/>
                    <a:lstStyle/>
                    <a:p>
                      <a:pPr algn="ctr">
                        <a:spcAft>
                          <a:spcPts val="0"/>
                        </a:spcAft>
                      </a:pPr>
                      <a:r>
                        <a:rPr lang="en-US" sz="1400" kern="100" dirty="0">
                          <a:effectLst/>
                        </a:rPr>
                        <a:t>FR1</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214764">
                <a:tc gridSpan="2">
                  <a:txBody>
                    <a:bodyPr/>
                    <a:lstStyle/>
                    <a:p>
                      <a:pPr algn="just">
                        <a:spcAft>
                          <a:spcPts val="0"/>
                        </a:spcAft>
                      </a:pPr>
                      <a:r>
                        <a:rPr lang="en-GB" sz="1400" kern="100" dirty="0">
                          <a:effectLst/>
                        </a:rPr>
                        <a:t>Transform precoding</a:t>
                      </a:r>
                      <a:endParaRPr lang="zh-CN" sz="1400" kern="1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tc>
                  <a:txBody>
                    <a:bodyPr/>
                    <a:lstStyle/>
                    <a:p>
                      <a:pPr algn="ctr">
                        <a:spcAft>
                          <a:spcPts val="0"/>
                        </a:spcAft>
                      </a:pPr>
                      <a:r>
                        <a:rPr lang="en-GB" sz="1400" kern="100">
                          <a:effectLst/>
                        </a:rPr>
                        <a:t>Disabled</a:t>
                      </a:r>
                      <a:endParaRPr lang="zh-CN" sz="1400" kern="1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r>
              <a:tr h="214764">
                <a:tc gridSpan="2">
                  <a:txBody>
                    <a:bodyPr/>
                    <a:lstStyle/>
                    <a:p>
                      <a:pPr algn="just">
                        <a:spcAft>
                          <a:spcPts val="0"/>
                        </a:spcAft>
                      </a:pPr>
                      <a:r>
                        <a:rPr lang="en-US" sz="1400" kern="100" dirty="0">
                          <a:effectLst/>
                        </a:rPr>
                        <a:t>Antenna configuration</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a:txBody>
                    <a:bodyPr/>
                    <a:lstStyle/>
                    <a:p>
                      <a:pPr algn="ctr">
                        <a:spcAft>
                          <a:spcPts val="0"/>
                        </a:spcAft>
                      </a:pPr>
                      <a:r>
                        <a:rPr lang="en-US" sz="1400" kern="100">
                          <a:effectLst/>
                        </a:rPr>
                        <a:t>1x2, ULA Low</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214764">
                <a:tc rowSpan="4">
                  <a:txBody>
                    <a:bodyPr/>
                    <a:lstStyle/>
                    <a:p>
                      <a:pPr algn="just">
                        <a:spcAft>
                          <a:spcPts val="0"/>
                        </a:spcAft>
                      </a:pPr>
                      <a:r>
                        <a:rPr lang="en-GB" sz="1400" kern="100" dirty="0">
                          <a:effectLst/>
                        </a:rPr>
                        <a:t>PUSCH configuration</a:t>
                      </a:r>
                      <a:endParaRPr lang="zh-CN" sz="1400" kern="1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GB" sz="1400" kern="100" dirty="0">
                          <a:effectLst/>
                        </a:rPr>
                        <a:t>PUSCH mapping type</a:t>
                      </a:r>
                      <a:endParaRPr lang="zh-CN" sz="1400" kern="1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400" kern="100">
                          <a:effectLst/>
                        </a:rPr>
                        <a:t>Type B</a:t>
                      </a:r>
                      <a:endParaRPr lang="zh-CN" sz="1400" kern="1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r>
              <a:tr h="214764">
                <a:tc vMerge="1">
                  <a:txBody>
                    <a:bodyPr/>
                    <a:lstStyle/>
                    <a:p>
                      <a:endParaRPr lang="zh-CN" altLang="en-US"/>
                    </a:p>
                  </a:txBody>
                  <a:tcPr/>
                </a:tc>
                <a:tc>
                  <a:txBody>
                    <a:bodyPr/>
                    <a:lstStyle/>
                    <a:p>
                      <a:pPr algn="just">
                        <a:spcAft>
                          <a:spcPts val="0"/>
                        </a:spcAft>
                      </a:pPr>
                      <a:r>
                        <a:rPr lang="en-GB" sz="1400" kern="100" dirty="0">
                          <a:effectLst/>
                        </a:rPr>
                        <a:t>Start symbol</a:t>
                      </a:r>
                      <a:endParaRPr lang="zh-CN" sz="1400" kern="1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400" kern="100" dirty="0">
                          <a:effectLst/>
                        </a:rPr>
                        <a:t>0 </a:t>
                      </a:r>
                      <a:endParaRPr lang="zh-CN" sz="1400" kern="1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r>
              <a:tr h="214764">
                <a:tc vMerge="1">
                  <a:txBody>
                    <a:bodyPr/>
                    <a:lstStyle/>
                    <a:p>
                      <a:endParaRPr lang="zh-CN" altLang="en-US"/>
                    </a:p>
                  </a:txBody>
                  <a:tcPr/>
                </a:tc>
                <a:tc>
                  <a:txBody>
                    <a:bodyPr/>
                    <a:lstStyle/>
                    <a:p>
                      <a:pPr algn="just">
                        <a:spcAft>
                          <a:spcPts val="0"/>
                        </a:spcAft>
                      </a:pPr>
                      <a:r>
                        <a:rPr lang="en-GB" sz="1400" kern="100" dirty="0">
                          <a:effectLst/>
                        </a:rPr>
                        <a:t>Allocation length</a:t>
                      </a:r>
                      <a:endParaRPr lang="zh-CN" sz="1400" kern="1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400" kern="100" dirty="0" smtClean="0">
                          <a:solidFill>
                            <a:srgbClr val="FF0000"/>
                          </a:solidFill>
                          <a:effectLst/>
                        </a:rPr>
                        <a:t>4 </a:t>
                      </a:r>
                      <a:r>
                        <a:rPr lang="en-GB" sz="1400" kern="100" dirty="0">
                          <a:solidFill>
                            <a:srgbClr val="FF0000"/>
                          </a:solidFill>
                          <a:effectLst/>
                        </a:rPr>
                        <a:t>or 7 </a:t>
                      </a:r>
                      <a:endParaRPr lang="zh-CN" sz="1400" kern="100" dirty="0">
                        <a:solidFill>
                          <a:srgbClr val="FF0000"/>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r>
              <a:tr h="214764">
                <a:tc vMerge="1">
                  <a:txBody>
                    <a:bodyPr/>
                    <a:lstStyle/>
                    <a:p>
                      <a:endParaRPr lang="zh-CN" altLang="en-US"/>
                    </a:p>
                  </a:txBody>
                  <a:tcPr/>
                </a:tc>
                <a:tc>
                  <a:txBody>
                    <a:bodyPr/>
                    <a:lstStyle/>
                    <a:p>
                      <a:pPr algn="just">
                        <a:spcAft>
                          <a:spcPts val="0"/>
                        </a:spcAft>
                      </a:pPr>
                      <a:r>
                        <a:rPr lang="en-US" sz="1400" kern="100" dirty="0">
                          <a:effectLst/>
                        </a:rPr>
                        <a:t>PUSCH aggregation factor</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100" dirty="0">
                          <a:effectLst/>
                        </a:rPr>
                        <a:t>1</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214764">
                <a:tc rowSpan="3">
                  <a:txBody>
                    <a:bodyPr/>
                    <a:lstStyle/>
                    <a:p>
                      <a:pPr algn="just">
                        <a:spcAft>
                          <a:spcPts val="0"/>
                        </a:spcAft>
                      </a:pPr>
                      <a:r>
                        <a:rPr lang="en-GB" sz="1400" kern="100">
                          <a:effectLst/>
                        </a:rPr>
                        <a:t>PUSCH DMRS configuration</a:t>
                      </a:r>
                      <a:endParaRPr lang="zh-CN" sz="1400" kern="1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spcAft>
                          <a:spcPts val="0"/>
                        </a:spcAft>
                      </a:pPr>
                      <a:r>
                        <a:rPr lang="en-GB" sz="1400" kern="100" dirty="0">
                          <a:effectLst/>
                        </a:rPr>
                        <a:t>DMRS Type</a:t>
                      </a:r>
                      <a:endParaRPr lang="zh-CN" sz="1400" kern="1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GB" sz="1400" kern="100" dirty="0">
                          <a:effectLst/>
                        </a:rPr>
                        <a:t>Type 1</a:t>
                      </a:r>
                      <a:endParaRPr lang="zh-CN" sz="1400" kern="1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r>
              <a:tr h="214764">
                <a:tc vMerge="1">
                  <a:txBody>
                    <a:bodyPr/>
                    <a:lstStyle/>
                    <a:p>
                      <a:endParaRPr lang="zh-CN" altLang="en-US"/>
                    </a:p>
                  </a:txBody>
                  <a:tcPr/>
                </a:tc>
                <a:tc>
                  <a:txBody>
                    <a:bodyPr/>
                    <a:lstStyle/>
                    <a:p>
                      <a:pPr algn="just">
                        <a:spcAft>
                          <a:spcPts val="0"/>
                        </a:spcAft>
                      </a:pPr>
                      <a:r>
                        <a:rPr lang="en-GB" sz="1400" kern="100" dirty="0">
                          <a:effectLst/>
                        </a:rPr>
                        <a:t>DM-RS duration</a:t>
                      </a:r>
                      <a:endParaRPr lang="zh-CN" sz="1400" kern="1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GB" sz="1400" kern="100">
                          <a:effectLst/>
                        </a:rPr>
                        <a:t>Single-symbol DM-RS</a:t>
                      </a:r>
                      <a:endParaRPr lang="zh-CN" sz="1400" kern="1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r>
              <a:tr h="214764">
                <a:tc vMerge="1">
                  <a:txBody>
                    <a:bodyPr/>
                    <a:lstStyle/>
                    <a:p>
                      <a:endParaRPr lang="zh-CN" altLang="en-US"/>
                    </a:p>
                  </a:txBody>
                  <a:tcPr/>
                </a:tc>
                <a:tc>
                  <a:txBody>
                    <a:bodyPr/>
                    <a:lstStyle/>
                    <a:p>
                      <a:pPr algn="just">
                        <a:spcAft>
                          <a:spcPts val="0"/>
                        </a:spcAft>
                      </a:pPr>
                      <a:r>
                        <a:rPr lang="en-GB" sz="1400" kern="100">
                          <a:effectLst/>
                        </a:rPr>
                        <a:t>Number of additional DMRS</a:t>
                      </a:r>
                      <a:endParaRPr lang="zh-CN" sz="1400" kern="1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GB" sz="1400" kern="100" dirty="0" smtClean="0">
                          <a:solidFill>
                            <a:srgbClr val="FF0000"/>
                          </a:solidFill>
                          <a:effectLst/>
                        </a:rPr>
                        <a:t>FFS: 0 for 4os, </a:t>
                      </a:r>
                    </a:p>
                    <a:p>
                      <a:pPr algn="ctr">
                        <a:spcAft>
                          <a:spcPts val="0"/>
                        </a:spcAft>
                      </a:pPr>
                      <a:r>
                        <a:rPr lang="en-GB" sz="1400" kern="100" dirty="0" smtClean="0">
                          <a:solidFill>
                            <a:srgbClr val="FF0000"/>
                          </a:solidFill>
                          <a:effectLst/>
                        </a:rPr>
                        <a:t>1 </a:t>
                      </a:r>
                      <a:r>
                        <a:rPr lang="en-GB" sz="1400" kern="100" dirty="0">
                          <a:solidFill>
                            <a:srgbClr val="FF0000"/>
                          </a:solidFill>
                          <a:effectLst/>
                        </a:rPr>
                        <a:t>for 7os</a:t>
                      </a:r>
                      <a:endParaRPr lang="zh-CN" sz="1400" kern="100" dirty="0">
                        <a:solidFill>
                          <a:srgbClr val="FF0000"/>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r>
              <a:tr h="534854">
                <a:tc gridSpan="2">
                  <a:txBody>
                    <a:bodyPr/>
                    <a:lstStyle/>
                    <a:p>
                      <a:pPr algn="just">
                        <a:spcAft>
                          <a:spcPts val="0"/>
                        </a:spcAft>
                      </a:pPr>
                      <a:r>
                        <a:rPr lang="en-US" sz="1400" kern="100">
                          <a:effectLst/>
                        </a:rPr>
                        <a:t>SCS and BW</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a:txBody>
                    <a:bodyPr/>
                    <a:lstStyle/>
                    <a:p>
                      <a:pPr algn="ctr">
                        <a:spcAft>
                          <a:spcPts val="0"/>
                        </a:spcAft>
                      </a:pPr>
                      <a:r>
                        <a:rPr lang="en-US" sz="1400" kern="100" dirty="0">
                          <a:effectLst/>
                        </a:rPr>
                        <a:t>15 kHz </a:t>
                      </a:r>
                      <a:r>
                        <a:rPr lang="en-US" sz="1400" kern="100" dirty="0" smtClean="0">
                          <a:effectLst/>
                        </a:rPr>
                        <a:t>for 10 </a:t>
                      </a:r>
                      <a:r>
                        <a:rPr lang="en-US" sz="1400" kern="100" dirty="0">
                          <a:effectLst/>
                        </a:rPr>
                        <a:t>MHz</a:t>
                      </a:r>
                      <a:endParaRPr lang="zh-CN" sz="1400" kern="100" dirty="0">
                        <a:effectLst/>
                      </a:endParaRPr>
                    </a:p>
                    <a:p>
                      <a:pPr algn="ctr">
                        <a:spcAft>
                          <a:spcPts val="0"/>
                        </a:spcAft>
                      </a:pPr>
                      <a:r>
                        <a:rPr lang="en-US" sz="1400" kern="100" dirty="0">
                          <a:effectLst/>
                        </a:rPr>
                        <a:t>30 kHz </a:t>
                      </a:r>
                      <a:r>
                        <a:rPr lang="en-US" sz="1400" kern="100" dirty="0" smtClean="0">
                          <a:effectLst/>
                        </a:rPr>
                        <a:t>for</a:t>
                      </a:r>
                      <a:r>
                        <a:rPr lang="en-US" sz="1400" kern="100" baseline="0" dirty="0" smtClean="0">
                          <a:effectLst/>
                        </a:rPr>
                        <a:t> </a:t>
                      </a:r>
                      <a:r>
                        <a:rPr lang="en-US" sz="1400" kern="100" dirty="0" smtClean="0">
                          <a:effectLst/>
                        </a:rPr>
                        <a:t>40 MHz</a:t>
                      </a:r>
                      <a:endParaRPr lang="zh-CN" sz="1400" kern="100" dirty="0">
                        <a:effectLst/>
                      </a:endParaRPr>
                    </a:p>
                  </a:txBody>
                  <a:tcPr marL="68580" marR="68580" marT="0" marB="0" anchor="ctr"/>
                </a:tc>
              </a:tr>
              <a:tr h="429528">
                <a:tc gridSpan="2">
                  <a:txBody>
                    <a:bodyPr/>
                    <a:lstStyle/>
                    <a:p>
                      <a:pPr algn="just">
                        <a:spcAft>
                          <a:spcPts val="0"/>
                        </a:spcAft>
                      </a:pPr>
                      <a:r>
                        <a:rPr lang="en-GB" sz="1400" kern="100">
                          <a:effectLst/>
                        </a:rPr>
                        <a:t>TDD pattern</a:t>
                      </a:r>
                      <a:endParaRPr lang="zh-CN" sz="1400" kern="1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tc>
                  <a:txBody>
                    <a:bodyPr/>
                    <a:lstStyle/>
                    <a:p>
                      <a:pPr algn="ctr">
                        <a:spcAft>
                          <a:spcPts val="0"/>
                        </a:spcAft>
                      </a:pPr>
                      <a:r>
                        <a:rPr lang="en-GB" sz="1400" kern="100" dirty="0">
                          <a:effectLst/>
                        </a:rPr>
                        <a:t>15 kHz SCS: 3D1S1U, S=10:2:2</a:t>
                      </a:r>
                      <a:endParaRPr lang="zh-CN" sz="1400" kern="100" dirty="0">
                        <a:effectLst/>
                      </a:endParaRPr>
                    </a:p>
                    <a:p>
                      <a:pPr indent="342900" algn="just">
                        <a:spcAft>
                          <a:spcPts val="0"/>
                        </a:spcAft>
                      </a:pPr>
                      <a:r>
                        <a:rPr lang="en-GB" sz="1400" kern="100" dirty="0" smtClean="0">
                          <a:effectLst/>
                        </a:rPr>
                        <a:t>     30 </a:t>
                      </a:r>
                      <a:r>
                        <a:rPr lang="en-GB" sz="1400" kern="100" dirty="0">
                          <a:effectLst/>
                        </a:rPr>
                        <a:t>kHz SCS: 7D1S2U, S=6:4:4</a:t>
                      </a:r>
                      <a:endParaRPr lang="zh-CN" sz="1400" kern="1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r>
              <a:tr h="429528">
                <a:tc gridSpan="2">
                  <a:txBody>
                    <a:bodyPr/>
                    <a:lstStyle/>
                    <a:p>
                      <a:pPr algn="just">
                        <a:spcAft>
                          <a:spcPts val="0"/>
                        </a:spcAft>
                      </a:pPr>
                      <a:r>
                        <a:rPr lang="en-US" sz="1400" kern="100">
                          <a:effectLst/>
                        </a:rPr>
                        <a:t>MCS Table</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a:txBody>
                    <a:bodyPr/>
                    <a:lstStyle/>
                    <a:p>
                      <a:pPr algn="ctr">
                        <a:spcAft>
                          <a:spcPts val="0"/>
                        </a:spcAft>
                      </a:pPr>
                      <a:r>
                        <a:rPr lang="en-US" sz="1400" kern="100" dirty="0">
                          <a:effectLst/>
                        </a:rPr>
                        <a:t>Table 3, MCS </a:t>
                      </a:r>
                      <a:r>
                        <a:rPr lang="en-US" sz="1400" kern="100" dirty="0" smtClean="0">
                          <a:effectLst/>
                        </a:rPr>
                        <a:t>5</a:t>
                      </a:r>
                      <a:endParaRPr lang="zh-CN" sz="1400" kern="100" dirty="0">
                        <a:effectLst/>
                      </a:endParaRPr>
                    </a:p>
                  </a:txBody>
                  <a:tcPr marL="68580" marR="68580" marT="0" marB="0" anchor="ctr"/>
                </a:tc>
              </a:tr>
              <a:tr h="214764">
                <a:tc gridSpan="2">
                  <a:txBody>
                    <a:bodyPr/>
                    <a:lstStyle/>
                    <a:p>
                      <a:pPr algn="just">
                        <a:spcAft>
                          <a:spcPts val="0"/>
                        </a:spcAft>
                      </a:pPr>
                      <a:r>
                        <a:rPr lang="en-US" sz="1400" kern="100">
                          <a:effectLst/>
                        </a:rPr>
                        <a:t>Propagation condition</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a:txBody>
                    <a:bodyPr/>
                    <a:lstStyle/>
                    <a:p>
                      <a:pPr algn="ctr">
                        <a:spcAft>
                          <a:spcPts val="0"/>
                        </a:spcAft>
                      </a:pPr>
                      <a:r>
                        <a:rPr lang="en-GB" sz="1400" kern="100" dirty="0">
                          <a:effectLst/>
                        </a:rPr>
                        <a:t>TDLC300-100 Low</a:t>
                      </a:r>
                      <a:endParaRPr lang="zh-CN" sz="1400" kern="1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r>
              <a:tr h="263287">
                <a:tc gridSpan="2">
                  <a:txBody>
                    <a:bodyPr/>
                    <a:lstStyle/>
                    <a:p>
                      <a:pPr algn="just">
                        <a:spcAft>
                          <a:spcPts val="0"/>
                        </a:spcAft>
                      </a:pPr>
                      <a:r>
                        <a:rPr lang="en-US" sz="1400" kern="100" dirty="0">
                          <a:effectLst/>
                        </a:rPr>
                        <a:t>Maximum number of HARQ transmissions</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a:txBody>
                    <a:bodyPr/>
                    <a:lstStyle/>
                    <a:p>
                      <a:pPr algn="ctr">
                        <a:spcAft>
                          <a:spcPts val="0"/>
                        </a:spcAft>
                      </a:pPr>
                      <a:r>
                        <a:rPr lang="en-GB" sz="1400" kern="100" dirty="0">
                          <a:effectLst/>
                        </a:rPr>
                        <a:t>1</a:t>
                      </a:r>
                      <a:endParaRPr lang="zh-CN" sz="1400" kern="1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r>
              <a:tr h="214764">
                <a:tc gridSpan="2">
                  <a:txBody>
                    <a:bodyPr/>
                    <a:lstStyle/>
                    <a:p>
                      <a:pPr algn="just">
                        <a:spcAft>
                          <a:spcPts val="0"/>
                        </a:spcAft>
                      </a:pPr>
                      <a:r>
                        <a:rPr lang="en-GB" sz="1400" kern="100">
                          <a:effectLst/>
                        </a:rPr>
                        <a:t>Frequency domain resource assignment</a:t>
                      </a:r>
                      <a:endParaRPr lang="zh-CN" sz="1400" kern="1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tc>
                  <a:txBody>
                    <a:bodyPr/>
                    <a:lstStyle/>
                    <a:p>
                      <a:pPr algn="ctr">
                        <a:spcAft>
                          <a:spcPts val="0"/>
                        </a:spcAft>
                      </a:pPr>
                      <a:r>
                        <a:rPr lang="en-GB" sz="1400" kern="100" dirty="0">
                          <a:effectLst/>
                        </a:rPr>
                        <a:t>Full </a:t>
                      </a:r>
                      <a:r>
                        <a:rPr lang="en-GB" sz="1400" kern="100" dirty="0" smtClean="0">
                          <a:effectLst/>
                        </a:rPr>
                        <a:t>bandwidth For</a:t>
                      </a:r>
                      <a:r>
                        <a:rPr lang="en-GB" sz="1400" kern="100" baseline="0" dirty="0" smtClean="0">
                          <a:effectLst/>
                        </a:rPr>
                        <a:t> MCS5</a:t>
                      </a:r>
                      <a:endParaRPr lang="zh-CN" sz="1400" kern="100" dirty="0">
                        <a:solidFill>
                          <a:srgbClr val="FF0000"/>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r>
              <a:tr h="214764">
                <a:tc gridSpan="2">
                  <a:txBody>
                    <a:bodyPr/>
                    <a:lstStyle/>
                    <a:p>
                      <a:pPr algn="just">
                        <a:spcAft>
                          <a:spcPts val="0"/>
                        </a:spcAft>
                      </a:pPr>
                      <a:r>
                        <a:rPr lang="en-GB" sz="1400" kern="100" dirty="0">
                          <a:effectLst/>
                        </a:rPr>
                        <a:t>Test metric</a:t>
                      </a:r>
                      <a:endParaRPr lang="zh-CN" sz="1400" kern="1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tc>
                  <a:txBody>
                    <a:bodyPr/>
                    <a:lstStyle/>
                    <a:p>
                      <a:pPr algn="ctr">
                        <a:spcAft>
                          <a:spcPts val="0"/>
                        </a:spcAft>
                      </a:pPr>
                      <a:r>
                        <a:rPr lang="en-GB" sz="1400" kern="100" dirty="0">
                          <a:solidFill>
                            <a:srgbClr val="FF0000"/>
                          </a:solidFill>
                          <a:effectLst/>
                        </a:rPr>
                        <a:t>70% </a:t>
                      </a:r>
                      <a:r>
                        <a:rPr lang="en-GB" sz="1400" kern="100" dirty="0" smtClean="0">
                          <a:solidFill>
                            <a:srgbClr val="FF0000"/>
                          </a:solidFill>
                          <a:effectLst/>
                        </a:rPr>
                        <a:t>TP</a:t>
                      </a:r>
                      <a:r>
                        <a:rPr lang="en-GB" sz="1400" kern="100" baseline="0" dirty="0" smtClean="0">
                          <a:solidFill>
                            <a:srgbClr val="FF0000"/>
                          </a:solidFill>
                          <a:effectLst/>
                        </a:rPr>
                        <a:t> or 30% BLER</a:t>
                      </a:r>
                      <a:endParaRPr lang="zh-CN" sz="1400" kern="100" dirty="0">
                        <a:solidFill>
                          <a:srgbClr val="FF0000"/>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175824969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9669" y="242371"/>
            <a:ext cx="11473132" cy="862642"/>
          </a:xfrm>
        </p:spPr>
        <p:txBody>
          <a:bodyPr>
            <a:normAutofit/>
          </a:bodyPr>
          <a:lstStyle/>
          <a:p>
            <a:pPr marL="685800" lvl="2" algn="ctr" hangingPunct="0">
              <a:lnSpc>
                <a:spcPct val="100000"/>
              </a:lnSpc>
              <a:spcBef>
                <a:spcPts val="1000"/>
              </a:spcBef>
            </a:pPr>
            <a:r>
              <a:rPr lang="en-US" altLang="zh-CN" sz="3600" dirty="0" smtClean="0"/>
              <a:t>Background</a:t>
            </a:r>
          </a:p>
        </p:txBody>
      </p:sp>
      <p:sp>
        <p:nvSpPr>
          <p:cNvPr id="5" name="内容占位符 4"/>
          <p:cNvSpPr>
            <a:spLocks noGrp="1"/>
          </p:cNvSpPr>
          <p:nvPr>
            <p:ph idx="1"/>
          </p:nvPr>
        </p:nvSpPr>
        <p:spPr/>
        <p:txBody>
          <a:bodyPr/>
          <a:lstStyle/>
          <a:p>
            <a:r>
              <a:rPr lang="en-US" altLang="zh-CN" dirty="0" smtClean="0"/>
              <a:t>The following WFs were approved:</a:t>
            </a:r>
          </a:p>
          <a:p>
            <a:pPr lvl="1">
              <a:buFont typeface="Calibri" panose="020F0502020204030204" pitchFamily="34" charset="0"/>
              <a:buChar char="̶"/>
            </a:pPr>
            <a:r>
              <a:rPr lang="en-US" altLang="zh-CN" dirty="0" smtClean="0"/>
              <a:t>R4-1915913: Way forward on NR URLLC demodulation and CSI requirements, RAN4 #93</a:t>
            </a:r>
          </a:p>
          <a:p>
            <a:pPr lvl="1">
              <a:buFont typeface="Calibri" panose="020F0502020204030204" pitchFamily="34" charset="0"/>
              <a:buChar char="̶"/>
            </a:pPr>
            <a:r>
              <a:rPr lang="en-US" altLang="zh-CN" dirty="0" smtClean="0"/>
              <a:t>R4-2002429</a:t>
            </a:r>
            <a:r>
              <a:rPr lang="en-US" altLang="zh-CN" dirty="0"/>
              <a:t>: Way forward for NR  BS URLLC performance </a:t>
            </a:r>
            <a:r>
              <a:rPr lang="en-US" altLang="zh-CN" dirty="0" smtClean="0"/>
              <a:t>requirements,  RAN4 #94</a:t>
            </a:r>
          </a:p>
          <a:p>
            <a:pPr marL="457200" lvl="1" indent="0">
              <a:buNone/>
            </a:pPr>
            <a:endParaRPr lang="en-US" altLang="zh-CN" dirty="0"/>
          </a:p>
          <a:p>
            <a:endParaRPr lang="zh-CN" altLang="en-US" dirty="0"/>
          </a:p>
        </p:txBody>
      </p:sp>
    </p:spTree>
    <p:extLst>
      <p:ext uri="{BB962C8B-B14F-4D97-AF65-F5344CB8AC3E}">
        <p14:creationId xmlns:p14="http://schemas.microsoft.com/office/powerpoint/2010/main" val="17132471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980303"/>
            <a:ext cx="10515600" cy="5196660"/>
          </a:xfrm>
        </p:spPr>
        <p:txBody>
          <a:bodyPr/>
          <a:lstStyle/>
          <a:p>
            <a:r>
              <a:rPr lang="en-US" altLang="zh-CN" sz="2400" kern="0" dirty="0" smtClean="0">
                <a:highlight>
                  <a:srgbClr val="00FF00"/>
                </a:highlight>
                <a:latin typeface="Times New Roman" panose="02020603050405020304" pitchFamily="18" charset="0"/>
              </a:rPr>
              <a:t>Agreements:</a:t>
            </a:r>
          </a:p>
          <a:p>
            <a:pPr lvl="1" hangingPunct="0">
              <a:buFont typeface="Calibri" panose="020F0502020204030204" pitchFamily="34" charset="0"/>
              <a:buChar char="̶"/>
            </a:pPr>
            <a:r>
              <a:rPr lang="en-US" altLang="zh-CN" sz="2000" dirty="0"/>
              <a:t>PUSCH aggregation </a:t>
            </a:r>
            <a:r>
              <a:rPr lang="en-US" altLang="zh-CN" sz="2000" dirty="0" smtClean="0"/>
              <a:t>factor</a:t>
            </a:r>
            <a:endParaRPr lang="zh-CN" altLang="zh-CN" sz="2000" dirty="0"/>
          </a:p>
          <a:p>
            <a:pPr lvl="2" hangingPunct="0">
              <a:buFont typeface="Wingdings" panose="05000000000000000000" pitchFamily="2" charset="2"/>
              <a:buChar char="Ø"/>
            </a:pPr>
            <a:r>
              <a:rPr lang="en-US" altLang="zh-CN" sz="1800" dirty="0" smtClean="0"/>
              <a:t>n2 </a:t>
            </a:r>
            <a:r>
              <a:rPr lang="en-US" altLang="zh-CN" sz="1800" dirty="0"/>
              <a:t>for TDD 30 kHz SCS with TDD pattern 7DS2U.</a:t>
            </a:r>
            <a:endParaRPr lang="zh-CN" altLang="zh-CN" sz="1800" dirty="0"/>
          </a:p>
          <a:p>
            <a:pPr lvl="1" hangingPunct="0">
              <a:buFont typeface="Calibri" panose="020F0502020204030204" pitchFamily="34" charset="0"/>
              <a:buChar char="̶"/>
            </a:pPr>
            <a:r>
              <a:rPr lang="en-US" altLang="zh-CN" sz="2000" dirty="0"/>
              <a:t>Number of PRBs: Full bandwidth</a:t>
            </a:r>
            <a:r>
              <a:rPr lang="en-US" altLang="zh-CN" sz="2000" dirty="0" smtClean="0"/>
              <a:t>.</a:t>
            </a:r>
          </a:p>
          <a:p>
            <a:pPr lvl="1" hangingPunct="0">
              <a:buFont typeface="Calibri" panose="020F0502020204030204" pitchFamily="34" charset="0"/>
              <a:buChar char="̶"/>
            </a:pPr>
            <a:r>
              <a:rPr lang="en-US" altLang="zh-CN" sz="2000" dirty="0"/>
              <a:t>SCS/CBW: </a:t>
            </a:r>
            <a:r>
              <a:rPr lang="en-GB" altLang="zh-CN" sz="2000" dirty="0" smtClean="0"/>
              <a:t>15 </a:t>
            </a:r>
            <a:r>
              <a:rPr lang="en-GB" altLang="zh-CN" sz="2000" dirty="0"/>
              <a:t>kHz for </a:t>
            </a:r>
            <a:r>
              <a:rPr lang="en-GB" altLang="zh-CN" sz="2000" dirty="0" smtClean="0"/>
              <a:t>10 </a:t>
            </a:r>
            <a:r>
              <a:rPr lang="en-GB" altLang="zh-CN" sz="2000" dirty="0"/>
              <a:t>MHz, 30 kHz for </a:t>
            </a:r>
            <a:r>
              <a:rPr lang="en-GB" altLang="zh-CN" sz="2000" dirty="0" smtClean="0"/>
              <a:t>40 MHz</a:t>
            </a:r>
            <a:endParaRPr lang="zh-CN" altLang="zh-CN" sz="2000" dirty="0"/>
          </a:p>
          <a:p>
            <a:pPr lvl="1" hangingPunct="0">
              <a:buFont typeface="Calibri" panose="020F0502020204030204" pitchFamily="34" charset="0"/>
              <a:buChar char="̶"/>
            </a:pPr>
            <a:r>
              <a:rPr lang="en-US" altLang="zh-CN" sz="2000" dirty="0"/>
              <a:t>Test applicability for different SCS and channel bandwidth: </a:t>
            </a:r>
          </a:p>
          <a:p>
            <a:pPr lvl="2" hangingPunct="0">
              <a:buFont typeface="Wingdings" panose="05000000000000000000" pitchFamily="2" charset="2"/>
              <a:buChar char="Ø"/>
            </a:pPr>
            <a:r>
              <a:rPr lang="en-GB" altLang="zh-CN" sz="1800" dirty="0" smtClean="0"/>
              <a:t>Reuse </a:t>
            </a:r>
            <a:r>
              <a:rPr lang="en-GB" altLang="zh-CN" sz="1800" dirty="0"/>
              <a:t>the test applicability rules defined for NR Rel-15 PUSCH performance requirements</a:t>
            </a:r>
            <a:endParaRPr lang="zh-CN" altLang="zh-CN" sz="1800" dirty="0"/>
          </a:p>
          <a:p>
            <a:pPr lvl="1" hangingPunct="0">
              <a:buFont typeface="Calibri" panose="020F0502020204030204" pitchFamily="34" charset="0"/>
              <a:buChar char="̶"/>
            </a:pPr>
            <a:r>
              <a:rPr lang="en-US" altLang="zh-CN" sz="2000" dirty="0"/>
              <a:t>Not define requirements with </a:t>
            </a:r>
            <a:r>
              <a:rPr lang="en-US" altLang="zh-CN" sz="2000" dirty="0" smtClean="0"/>
              <a:t>DFT-s-OFDM</a:t>
            </a:r>
          </a:p>
          <a:p>
            <a:pPr lvl="1" hangingPunct="0">
              <a:buFont typeface="Calibri" panose="020F0502020204030204" pitchFamily="34" charset="0"/>
              <a:buChar char="̶"/>
            </a:pPr>
            <a:r>
              <a:rPr lang="en-GB" altLang="zh-CN" sz="2000" dirty="0"/>
              <a:t>Whether to define requirements for FR2</a:t>
            </a:r>
            <a:endParaRPr lang="zh-CN" altLang="zh-CN" sz="2000" dirty="0"/>
          </a:p>
          <a:p>
            <a:pPr lvl="2" hangingPunct="0">
              <a:buFont typeface="Wingdings" panose="05000000000000000000" pitchFamily="2" charset="2"/>
              <a:buChar char="Ø"/>
            </a:pPr>
            <a:r>
              <a:rPr lang="en-GB" altLang="zh-CN" sz="1800" dirty="0" smtClean="0"/>
              <a:t>Keep </a:t>
            </a:r>
            <a:r>
              <a:rPr lang="en-GB" altLang="zh-CN" sz="1800" dirty="0"/>
              <a:t>it open meanwhile prioritize discussion on introducing FR1 requirements in Q2; and interested companies are encouraged to bring more information and analysis for the deployment/usage scenarios in FR2 with ultra-low BLER and/or higher BLER for high reliability and low latency</a:t>
            </a:r>
            <a:endParaRPr lang="en-US" altLang="zh-CN" sz="1800" dirty="0" smtClean="0"/>
          </a:p>
          <a:p>
            <a:pPr marL="457200" lvl="1" indent="0">
              <a:buNone/>
            </a:pPr>
            <a:endParaRPr lang="zh-CN" altLang="en-US" dirty="0"/>
          </a:p>
        </p:txBody>
      </p:sp>
      <p:sp>
        <p:nvSpPr>
          <p:cNvPr id="5" name="标题 1"/>
          <p:cNvSpPr txBox="1">
            <a:spLocks/>
          </p:cNvSpPr>
          <p:nvPr/>
        </p:nvSpPr>
        <p:spPr>
          <a:xfrm>
            <a:off x="359434" y="117661"/>
            <a:ext cx="11473132" cy="86264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800" b="1" dirty="0" smtClean="0"/>
              <a:t>PUSCH demodulation requirements for high reliability with higher BLER and/or confidence level:</a:t>
            </a:r>
            <a:endParaRPr lang="zh-CN" altLang="en-US" sz="2800" dirty="0"/>
          </a:p>
        </p:txBody>
      </p:sp>
    </p:spTree>
    <p:extLst>
      <p:ext uri="{BB962C8B-B14F-4D97-AF65-F5344CB8AC3E}">
        <p14:creationId xmlns:p14="http://schemas.microsoft.com/office/powerpoint/2010/main" val="41659092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7804" y="0"/>
            <a:ext cx="11473132" cy="862642"/>
          </a:xfrm>
        </p:spPr>
        <p:txBody>
          <a:bodyPr>
            <a:normAutofit/>
          </a:bodyPr>
          <a:lstStyle/>
          <a:p>
            <a:r>
              <a:rPr lang="en-US" altLang="zh-CN" sz="2800" b="1" dirty="0"/>
              <a:t>PUSCH demodulation requirements for high reliability with higher BLER and/or confidence level:</a:t>
            </a:r>
            <a:endParaRPr lang="zh-CN" altLang="en-US" sz="2800" dirty="0"/>
          </a:p>
        </p:txBody>
      </p:sp>
      <p:sp>
        <p:nvSpPr>
          <p:cNvPr id="3" name="内容占位符 2"/>
          <p:cNvSpPr>
            <a:spLocks noGrp="1"/>
          </p:cNvSpPr>
          <p:nvPr>
            <p:ph idx="1"/>
          </p:nvPr>
        </p:nvSpPr>
        <p:spPr>
          <a:xfrm>
            <a:off x="327804" y="1145059"/>
            <a:ext cx="11473132" cy="5445522"/>
          </a:xfrm>
        </p:spPr>
        <p:txBody>
          <a:bodyPr>
            <a:noAutofit/>
          </a:bodyPr>
          <a:lstStyle/>
          <a:p>
            <a:r>
              <a:rPr lang="en-GB" altLang="zh-CN" sz="1600" b="1" u="sng" dirty="0" smtClean="0"/>
              <a:t>PUSCH </a:t>
            </a:r>
            <a:r>
              <a:rPr lang="en-GB" altLang="zh-CN" sz="1600" b="1" u="sng" dirty="0"/>
              <a:t>aggregation </a:t>
            </a:r>
            <a:r>
              <a:rPr lang="en-GB" altLang="zh-CN" sz="1600" b="1" u="sng" dirty="0" smtClean="0"/>
              <a:t>factor</a:t>
            </a:r>
            <a:endParaRPr lang="zh-CN" altLang="zh-CN" sz="1600" dirty="0"/>
          </a:p>
          <a:p>
            <a:pPr lvl="1"/>
            <a:r>
              <a:rPr lang="en-GB" altLang="zh-CN" sz="1600" dirty="0" smtClean="0"/>
              <a:t>15 </a:t>
            </a:r>
            <a:r>
              <a:rPr lang="en-GB" altLang="zh-CN" sz="1600" dirty="0"/>
              <a:t>kHz TDD with pattern DDDSU: </a:t>
            </a:r>
            <a:endParaRPr lang="zh-CN" altLang="zh-CN" sz="1600" dirty="0"/>
          </a:p>
          <a:p>
            <a:pPr lvl="2"/>
            <a:r>
              <a:rPr lang="en-GB" altLang="zh-CN" sz="1600" dirty="0"/>
              <a:t>Option 1: </a:t>
            </a:r>
            <a:r>
              <a:rPr lang="en-GB" altLang="zh-CN" sz="1600" dirty="0" smtClean="0"/>
              <a:t>n2</a:t>
            </a:r>
            <a:endParaRPr lang="zh-CN" altLang="zh-CN" sz="1600" dirty="0"/>
          </a:p>
          <a:p>
            <a:pPr lvl="2"/>
            <a:r>
              <a:rPr lang="en-GB" altLang="zh-CN" sz="1600" dirty="0"/>
              <a:t>Option 2: </a:t>
            </a:r>
            <a:r>
              <a:rPr lang="en-GB" altLang="zh-CN" sz="1600" dirty="0" smtClean="0"/>
              <a:t>n8</a:t>
            </a:r>
          </a:p>
          <a:p>
            <a:pPr marL="914400" lvl="2" indent="0">
              <a:buNone/>
            </a:pPr>
            <a:endParaRPr lang="zh-CN" altLang="zh-CN" sz="1600" dirty="0" smtClean="0"/>
          </a:p>
          <a:p>
            <a:r>
              <a:rPr lang="en-GB" altLang="zh-CN" sz="1600" b="1" u="sng" dirty="0" smtClean="0"/>
              <a:t>SCS/CBW </a:t>
            </a:r>
            <a:r>
              <a:rPr lang="en-GB" altLang="zh-CN" sz="1600" b="1" u="sng" dirty="0"/>
              <a:t>(15 KHz/10 MHz, 30 KHz/40 MHz have been agreed)</a:t>
            </a:r>
            <a:endParaRPr lang="zh-CN" altLang="zh-CN" sz="1600" dirty="0"/>
          </a:p>
          <a:p>
            <a:pPr lvl="1"/>
            <a:r>
              <a:rPr lang="en-GB" altLang="zh-CN" sz="1600" dirty="0" smtClean="0"/>
              <a:t>Option </a:t>
            </a:r>
            <a:r>
              <a:rPr lang="en-GB" altLang="zh-CN" sz="1600" dirty="0"/>
              <a:t>1: 15 KHz for 5/10 MHz, 30 KHz for 10/40 </a:t>
            </a:r>
            <a:r>
              <a:rPr lang="en-GB" altLang="zh-CN" sz="1600" dirty="0" smtClean="0"/>
              <a:t>MHz</a:t>
            </a:r>
          </a:p>
          <a:p>
            <a:pPr lvl="1"/>
            <a:r>
              <a:rPr lang="en-GB" altLang="zh-CN" sz="1600" dirty="0" smtClean="0"/>
              <a:t>Option 2</a:t>
            </a:r>
            <a:r>
              <a:rPr lang="en-GB" altLang="zh-CN" sz="1600" dirty="0"/>
              <a:t>: Only 15 KHz/10 MHz, 30 KHz/40 </a:t>
            </a:r>
            <a:r>
              <a:rPr lang="en-GB" altLang="zh-CN" sz="1600" dirty="0" smtClean="0"/>
              <a:t>MHz</a:t>
            </a:r>
          </a:p>
          <a:p>
            <a:pPr marL="914400" lvl="2" indent="0">
              <a:buNone/>
            </a:pPr>
            <a:endParaRPr lang="en-US" altLang="zh-CN" sz="1600" dirty="0" smtClean="0"/>
          </a:p>
          <a:p>
            <a:r>
              <a:rPr lang="en-GB" altLang="zh-CN" sz="1600" b="1" u="sng" dirty="0" smtClean="0"/>
              <a:t>Whether </a:t>
            </a:r>
            <a:r>
              <a:rPr lang="en-GB" altLang="zh-CN" sz="1600" b="1" u="sng" dirty="0"/>
              <a:t>to clarify the safety statement</a:t>
            </a:r>
            <a:endParaRPr lang="zh-CN" altLang="zh-CN" sz="1600" b="1" u="sng" dirty="0"/>
          </a:p>
          <a:p>
            <a:pPr lvl="1"/>
            <a:r>
              <a:rPr lang="en-GB" altLang="zh-CN" sz="1600" dirty="0" smtClean="0"/>
              <a:t>Option </a:t>
            </a:r>
            <a:r>
              <a:rPr lang="en-GB" altLang="zh-CN" sz="1600" dirty="0"/>
              <a:t>1: </a:t>
            </a:r>
            <a:r>
              <a:rPr lang="en-GB" altLang="zh-CN" sz="1600" dirty="0" smtClean="0"/>
              <a:t>No</a:t>
            </a:r>
            <a:endParaRPr lang="zh-CN" altLang="zh-CN" sz="1600" dirty="0" smtClean="0"/>
          </a:p>
          <a:p>
            <a:pPr lvl="1"/>
            <a:r>
              <a:rPr lang="en-GB" altLang="zh-CN" sz="1600" dirty="0" smtClean="0"/>
              <a:t>Option 2: Yes</a:t>
            </a:r>
            <a:endParaRPr lang="zh-CN" altLang="zh-CN" sz="1600" dirty="0" smtClean="0"/>
          </a:p>
          <a:p>
            <a:pPr lvl="2"/>
            <a:r>
              <a:rPr lang="en-GB" altLang="zh-CN" sz="1600" dirty="0" smtClean="0"/>
              <a:t>Since </a:t>
            </a:r>
            <a:r>
              <a:rPr lang="en-GB" altLang="zh-CN" sz="1600" dirty="0"/>
              <a:t>the URLLC features of 5G NR will potentially be used in safety critical applications, the ultimately chosen statistical testing methodology for testing of these features must be verified by an independent body of experts/statisticians, before requirements and test can be used as basis for safety critical implementations. All statistical analysis and discussions provided in this meeting are to be taken as a best effort and is not to be taken as due </a:t>
            </a:r>
            <a:r>
              <a:rPr lang="en-GB" altLang="zh-CN" sz="1600" dirty="0" smtClean="0"/>
              <a:t>diligence</a:t>
            </a:r>
            <a:endParaRPr lang="en-GB" altLang="zh-CN" sz="1600" dirty="0"/>
          </a:p>
        </p:txBody>
      </p:sp>
    </p:spTree>
    <p:extLst>
      <p:ext uri="{BB962C8B-B14F-4D97-AF65-F5344CB8AC3E}">
        <p14:creationId xmlns:p14="http://schemas.microsoft.com/office/powerpoint/2010/main" val="154521117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7804" y="65902"/>
            <a:ext cx="11473132" cy="1005016"/>
          </a:xfrm>
        </p:spPr>
        <p:txBody>
          <a:bodyPr>
            <a:normAutofit/>
          </a:bodyPr>
          <a:lstStyle/>
          <a:p>
            <a:r>
              <a:rPr lang="en-US" altLang="zh-CN" sz="2800" b="1" dirty="0"/>
              <a:t>PUSCH demodulation requirements for high reliability with higher BLER and/or confidence level:</a:t>
            </a:r>
            <a:endParaRPr lang="zh-CN" altLang="en-US" sz="2800" dirty="0"/>
          </a:p>
        </p:txBody>
      </p:sp>
      <p:sp>
        <p:nvSpPr>
          <p:cNvPr id="3" name="内容占位符 2"/>
          <p:cNvSpPr>
            <a:spLocks noGrp="1"/>
          </p:cNvSpPr>
          <p:nvPr>
            <p:ph idx="1"/>
          </p:nvPr>
        </p:nvSpPr>
        <p:spPr>
          <a:xfrm>
            <a:off x="327804" y="1186249"/>
            <a:ext cx="11473132" cy="5404332"/>
          </a:xfrm>
        </p:spPr>
        <p:txBody>
          <a:bodyPr>
            <a:noAutofit/>
          </a:bodyPr>
          <a:lstStyle/>
          <a:p>
            <a:r>
              <a:rPr lang="en-GB" altLang="zh-CN" sz="1600" b="1" u="sng" dirty="0" smtClean="0"/>
              <a:t>Whether </a:t>
            </a:r>
            <a:r>
              <a:rPr lang="en-GB" altLang="zh-CN" sz="1600" b="1" u="sng" dirty="0"/>
              <a:t>to define requirements for FR2</a:t>
            </a:r>
            <a:endParaRPr lang="zh-CN" altLang="zh-CN" sz="1600" dirty="0"/>
          </a:p>
          <a:p>
            <a:pPr lvl="1"/>
            <a:r>
              <a:rPr lang="en-GB" altLang="zh-CN" sz="1600" dirty="0" smtClean="0"/>
              <a:t>Option </a:t>
            </a:r>
            <a:r>
              <a:rPr lang="en-GB" altLang="zh-CN" sz="1600" dirty="0"/>
              <a:t>1: No </a:t>
            </a:r>
            <a:endParaRPr lang="en-GB" altLang="zh-CN" sz="1600" dirty="0" smtClean="0"/>
          </a:p>
          <a:p>
            <a:pPr lvl="1"/>
            <a:r>
              <a:rPr lang="en-GB" altLang="zh-CN" sz="1600" dirty="0" smtClean="0"/>
              <a:t>Option </a:t>
            </a:r>
            <a:r>
              <a:rPr lang="en-GB" altLang="zh-CN" sz="1600" dirty="0"/>
              <a:t>2: </a:t>
            </a:r>
            <a:r>
              <a:rPr lang="en-GB" altLang="zh-CN" sz="1600" dirty="0" smtClean="0"/>
              <a:t>Yes</a:t>
            </a:r>
            <a:endParaRPr lang="zh-CN" altLang="zh-CN" sz="1600" dirty="0"/>
          </a:p>
          <a:p>
            <a:endParaRPr lang="en-GB" altLang="zh-CN" sz="1600" b="1" u="sng" dirty="0" smtClean="0"/>
          </a:p>
          <a:p>
            <a:r>
              <a:rPr lang="en-GB" altLang="zh-CN" sz="1600" b="1" u="sng" dirty="0" smtClean="0"/>
              <a:t>Test </a:t>
            </a:r>
            <a:r>
              <a:rPr lang="en-GB" altLang="zh-CN" sz="1600" b="1" u="sng" dirty="0"/>
              <a:t>applicability rule for FR1 and FR2 (only if FR2 is defined)</a:t>
            </a:r>
            <a:endParaRPr lang="zh-CN" altLang="zh-CN" sz="1600" dirty="0"/>
          </a:p>
          <a:p>
            <a:pPr lvl="1"/>
            <a:r>
              <a:rPr lang="en-GB" altLang="zh-CN" sz="1600" dirty="0" smtClean="0"/>
              <a:t>Option </a:t>
            </a:r>
            <a:r>
              <a:rPr lang="en-GB" altLang="zh-CN" sz="1600" dirty="0"/>
              <a:t>1: If BS supports both FR1 and FR2, the tests shall be done for either FR1 or </a:t>
            </a:r>
            <a:r>
              <a:rPr lang="en-GB" altLang="zh-CN" sz="1600" dirty="0" smtClean="0"/>
              <a:t>FR2</a:t>
            </a:r>
            <a:endParaRPr lang="zh-CN" altLang="zh-CN" sz="1600" dirty="0"/>
          </a:p>
          <a:p>
            <a:pPr lvl="1"/>
            <a:r>
              <a:rPr lang="en-GB" altLang="zh-CN" sz="1600" dirty="0"/>
              <a:t>Option 2: If BS supports both FR1 and FR2, the tests shall be done </a:t>
            </a:r>
            <a:r>
              <a:rPr lang="en-GB" altLang="zh-CN" sz="1600" dirty="0" smtClean="0"/>
              <a:t>both</a:t>
            </a:r>
          </a:p>
          <a:p>
            <a:pPr lvl="1"/>
            <a:r>
              <a:rPr lang="en-GB" altLang="zh-CN" sz="1600" dirty="0"/>
              <a:t>Option 3: Which tests related to FR1 and FR2 be tested shall be based on BS declaration: [FR1], [FR2], [FR1&amp;FR2</a:t>
            </a:r>
            <a:r>
              <a:rPr lang="en-GB" altLang="zh-CN" sz="1600" dirty="0" smtClean="0"/>
              <a:t>]</a:t>
            </a:r>
          </a:p>
          <a:p>
            <a:pPr marL="457200" lvl="1" indent="0">
              <a:buNone/>
            </a:pPr>
            <a:endParaRPr lang="zh-CN" altLang="zh-CN" sz="1600" dirty="0"/>
          </a:p>
          <a:p>
            <a:r>
              <a:rPr lang="en-GB" altLang="zh-CN" sz="1600" b="1" u="sng" dirty="0" smtClean="0"/>
              <a:t>SCS/BW </a:t>
            </a:r>
            <a:r>
              <a:rPr lang="en-GB" altLang="zh-CN" sz="1600" b="1" u="sng" dirty="0"/>
              <a:t>for FR2 (only if FR2 is defined)</a:t>
            </a:r>
            <a:endParaRPr lang="zh-CN" altLang="zh-CN" sz="1600" dirty="0"/>
          </a:p>
          <a:p>
            <a:pPr lvl="1"/>
            <a:r>
              <a:rPr lang="en-GB" altLang="zh-CN" sz="1600" dirty="0" smtClean="0"/>
              <a:t>60 </a:t>
            </a:r>
            <a:r>
              <a:rPr lang="en-GB" altLang="zh-CN" sz="1600" dirty="0"/>
              <a:t>KHz:</a:t>
            </a:r>
            <a:endParaRPr lang="zh-CN" altLang="zh-CN" sz="1600" dirty="0"/>
          </a:p>
          <a:p>
            <a:pPr lvl="2"/>
            <a:r>
              <a:rPr lang="en-GB" altLang="zh-CN" sz="1600" dirty="0"/>
              <a:t>Option 1: 50 MHz </a:t>
            </a:r>
            <a:endParaRPr lang="zh-CN" altLang="zh-CN" sz="1600" dirty="0"/>
          </a:p>
          <a:p>
            <a:pPr lvl="2"/>
            <a:r>
              <a:rPr lang="en-GB" altLang="zh-CN" sz="1600" dirty="0"/>
              <a:t>Option 2: 50 MHz and 100 MHz </a:t>
            </a:r>
            <a:endParaRPr lang="zh-CN" altLang="zh-CN" sz="1600" dirty="0"/>
          </a:p>
          <a:p>
            <a:pPr lvl="1"/>
            <a:r>
              <a:rPr lang="en-GB" altLang="zh-CN" sz="1600" dirty="0"/>
              <a:t>120 KHz</a:t>
            </a:r>
            <a:endParaRPr lang="zh-CN" altLang="zh-CN" sz="1600" dirty="0"/>
          </a:p>
          <a:p>
            <a:pPr lvl="2"/>
            <a:r>
              <a:rPr lang="en-GB" altLang="zh-CN" sz="1600" dirty="0"/>
              <a:t>Option 1: 100 MHz </a:t>
            </a:r>
            <a:endParaRPr lang="zh-CN" altLang="zh-CN" sz="1600" dirty="0"/>
          </a:p>
          <a:p>
            <a:pPr lvl="2"/>
            <a:r>
              <a:rPr lang="en-GB" altLang="zh-CN" sz="1600" dirty="0"/>
              <a:t>Option 2: 50 MHz and </a:t>
            </a:r>
            <a:r>
              <a:rPr lang="en-GB" altLang="zh-CN" sz="1600" dirty="0" smtClean="0"/>
              <a:t>100 </a:t>
            </a:r>
            <a:r>
              <a:rPr lang="en-GB" altLang="zh-CN" sz="1600" dirty="0"/>
              <a:t>MHz </a:t>
            </a:r>
            <a:endParaRPr lang="zh-CN" altLang="zh-CN" sz="1600" dirty="0"/>
          </a:p>
          <a:p>
            <a:pPr lvl="3"/>
            <a:endParaRPr lang="zh-CN" altLang="zh-CN" dirty="0"/>
          </a:p>
        </p:txBody>
      </p:sp>
    </p:spTree>
    <p:extLst>
      <p:ext uri="{BB962C8B-B14F-4D97-AF65-F5344CB8AC3E}">
        <p14:creationId xmlns:p14="http://schemas.microsoft.com/office/powerpoint/2010/main" val="18416413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94753" y="110169"/>
            <a:ext cx="11473132" cy="862642"/>
          </a:xfrm>
        </p:spPr>
        <p:txBody>
          <a:bodyPr>
            <a:normAutofit/>
          </a:bodyPr>
          <a:lstStyle/>
          <a:p>
            <a:r>
              <a:rPr lang="en-US" altLang="zh-CN" sz="2800" b="1" dirty="0" smtClean="0"/>
              <a:t>Simulation assumptions for PUSCH demodulation </a:t>
            </a:r>
            <a:r>
              <a:rPr lang="en-US" altLang="zh-CN" sz="2800" b="1" dirty="0"/>
              <a:t>requirements for high reliability with higher BLER and/or confidence </a:t>
            </a:r>
            <a:r>
              <a:rPr lang="en-US" altLang="zh-CN" sz="2800" b="1" dirty="0" smtClean="0"/>
              <a:t>level</a:t>
            </a:r>
            <a:r>
              <a:rPr lang="en-US" altLang="zh-CN" sz="2800" b="1" dirty="0"/>
              <a:t> </a:t>
            </a:r>
            <a:r>
              <a:rPr lang="en-US" altLang="zh-CN" sz="2800" b="1" dirty="0" smtClean="0"/>
              <a:t>for FR1</a:t>
            </a:r>
            <a:endParaRPr lang="zh-CN" altLang="en-US" sz="2800" dirty="0"/>
          </a:p>
        </p:txBody>
      </p:sp>
      <p:graphicFrame>
        <p:nvGraphicFramePr>
          <p:cNvPr id="4" name="表格 3"/>
          <p:cNvGraphicFramePr>
            <a:graphicFrameLocks noGrp="1"/>
          </p:cNvGraphicFramePr>
          <p:nvPr>
            <p:extLst>
              <p:ext uri="{D42A27DB-BD31-4B8C-83A1-F6EECF244321}">
                <p14:modId xmlns:p14="http://schemas.microsoft.com/office/powerpoint/2010/main" val="4005494948"/>
              </p:ext>
            </p:extLst>
          </p:nvPr>
        </p:nvGraphicFramePr>
        <p:xfrm>
          <a:off x="1543479" y="1174132"/>
          <a:ext cx="8648241" cy="5322838"/>
        </p:xfrm>
        <a:graphic>
          <a:graphicData uri="http://schemas.openxmlformats.org/drawingml/2006/table">
            <a:tbl>
              <a:tblPr firstRow="1" firstCol="1" bandRow="1">
                <a:tableStyleId>{5940675A-B579-460E-94D1-54222C63F5DA}</a:tableStyleId>
              </a:tblPr>
              <a:tblGrid>
                <a:gridCol w="2549594"/>
                <a:gridCol w="2419014"/>
                <a:gridCol w="3679633"/>
              </a:tblGrid>
              <a:tr h="241186">
                <a:tc gridSpan="2">
                  <a:txBody>
                    <a:bodyPr/>
                    <a:lstStyle/>
                    <a:p>
                      <a:pPr algn="ctr">
                        <a:spcAft>
                          <a:spcPts val="0"/>
                        </a:spcAft>
                      </a:pPr>
                      <a:r>
                        <a:rPr lang="en-US" sz="1400" kern="100" dirty="0">
                          <a:effectLst/>
                        </a:rPr>
                        <a:t>Parameter</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tc>
                  <a:txBody>
                    <a:bodyPr/>
                    <a:lstStyle/>
                    <a:p>
                      <a:pPr algn="ctr">
                        <a:spcAft>
                          <a:spcPts val="0"/>
                        </a:spcAft>
                      </a:pPr>
                      <a:r>
                        <a:rPr lang="en-US" sz="1400" kern="100" dirty="0">
                          <a:effectLst/>
                        </a:rPr>
                        <a:t>Value</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241186">
                <a:tc gridSpan="2">
                  <a:txBody>
                    <a:bodyPr/>
                    <a:lstStyle/>
                    <a:p>
                      <a:pPr algn="just">
                        <a:spcAft>
                          <a:spcPts val="0"/>
                        </a:spcAft>
                      </a:pPr>
                      <a:r>
                        <a:rPr lang="en-US" sz="1400" kern="100" dirty="0">
                          <a:effectLst/>
                        </a:rPr>
                        <a:t>Frequency range</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tc>
                  <a:txBody>
                    <a:bodyPr/>
                    <a:lstStyle/>
                    <a:p>
                      <a:pPr algn="ctr">
                        <a:spcAft>
                          <a:spcPts val="0"/>
                        </a:spcAft>
                      </a:pPr>
                      <a:r>
                        <a:rPr lang="en-US" sz="1400" kern="100">
                          <a:effectLst/>
                        </a:rPr>
                        <a:t>FR1</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241186">
                <a:tc gridSpan="2">
                  <a:txBody>
                    <a:bodyPr/>
                    <a:lstStyle/>
                    <a:p>
                      <a:pPr algn="just">
                        <a:spcAft>
                          <a:spcPts val="0"/>
                        </a:spcAft>
                      </a:pPr>
                      <a:r>
                        <a:rPr lang="en-US" sz="1400" kern="100" dirty="0">
                          <a:effectLst/>
                        </a:rPr>
                        <a:t>Transform precoding</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a:txBody>
                    <a:bodyPr/>
                    <a:lstStyle/>
                    <a:p>
                      <a:pPr algn="ctr">
                        <a:spcAft>
                          <a:spcPts val="0"/>
                        </a:spcAft>
                      </a:pPr>
                      <a:r>
                        <a:rPr lang="en-US" sz="1400" kern="100" dirty="0">
                          <a:effectLst/>
                        </a:rPr>
                        <a:t>Disabled</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241186">
                <a:tc gridSpan="2">
                  <a:txBody>
                    <a:bodyPr/>
                    <a:lstStyle/>
                    <a:p>
                      <a:pPr algn="just">
                        <a:spcAft>
                          <a:spcPts val="0"/>
                        </a:spcAft>
                      </a:pPr>
                      <a:r>
                        <a:rPr lang="en-US" sz="1400" kern="100" dirty="0">
                          <a:effectLst/>
                        </a:rPr>
                        <a:t>Antenna configuration</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a:txBody>
                    <a:bodyPr/>
                    <a:lstStyle/>
                    <a:p>
                      <a:pPr algn="ctr">
                        <a:spcAft>
                          <a:spcPts val="0"/>
                        </a:spcAft>
                      </a:pPr>
                      <a:r>
                        <a:rPr lang="en-US" sz="1400" kern="100" dirty="0">
                          <a:effectLst/>
                        </a:rPr>
                        <a:t>1x2, </a:t>
                      </a:r>
                      <a:r>
                        <a:rPr lang="en-US" sz="1400" kern="100" dirty="0" smtClean="0">
                          <a:effectLst/>
                        </a:rPr>
                        <a:t>ULA Low</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241186">
                <a:tc rowSpan="4">
                  <a:txBody>
                    <a:bodyPr/>
                    <a:lstStyle/>
                    <a:p>
                      <a:pPr algn="just">
                        <a:spcAft>
                          <a:spcPts val="0"/>
                        </a:spcAft>
                      </a:pPr>
                      <a:r>
                        <a:rPr lang="en-US" sz="1400" kern="100" dirty="0">
                          <a:effectLst/>
                        </a:rPr>
                        <a:t>PUSCH configuration</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spcAft>
                          <a:spcPts val="0"/>
                        </a:spcAft>
                      </a:pPr>
                      <a:r>
                        <a:rPr lang="en-US" sz="1400" kern="100" dirty="0">
                          <a:effectLst/>
                        </a:rPr>
                        <a:t>Mapping type</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100" dirty="0">
                          <a:effectLst/>
                        </a:rPr>
                        <a:t>Type A and Type </a:t>
                      </a:r>
                      <a:r>
                        <a:rPr lang="en-US" sz="1400" kern="100" dirty="0" smtClean="0">
                          <a:effectLst/>
                        </a:rPr>
                        <a:t>B</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241186">
                <a:tc vMerge="1">
                  <a:txBody>
                    <a:bodyPr/>
                    <a:lstStyle/>
                    <a:p>
                      <a:endParaRPr lang="zh-CN" altLang="en-US"/>
                    </a:p>
                  </a:txBody>
                  <a:tcPr/>
                </a:tc>
                <a:tc>
                  <a:txBody>
                    <a:bodyPr/>
                    <a:lstStyle/>
                    <a:p>
                      <a:pPr algn="just">
                        <a:spcAft>
                          <a:spcPts val="0"/>
                        </a:spcAft>
                      </a:pPr>
                      <a:r>
                        <a:rPr lang="en-US" sz="1400" kern="100" dirty="0">
                          <a:effectLst/>
                        </a:rPr>
                        <a:t>Starting symbol (S)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100" dirty="0">
                          <a:effectLst/>
                        </a:rPr>
                        <a:t>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241186">
                <a:tc vMerge="1">
                  <a:txBody>
                    <a:bodyPr/>
                    <a:lstStyle/>
                    <a:p>
                      <a:endParaRPr lang="zh-CN" altLang="en-US"/>
                    </a:p>
                  </a:txBody>
                  <a:tcPr/>
                </a:tc>
                <a:tc>
                  <a:txBody>
                    <a:bodyPr/>
                    <a:lstStyle/>
                    <a:p>
                      <a:pPr algn="just">
                        <a:spcAft>
                          <a:spcPts val="0"/>
                        </a:spcAft>
                      </a:pPr>
                      <a:r>
                        <a:rPr lang="en-US" sz="1400" kern="100" dirty="0">
                          <a:effectLst/>
                        </a:rPr>
                        <a:t>Length (L)</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100" dirty="0">
                          <a:effectLst/>
                        </a:rPr>
                        <a:t>14</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482374">
                <a:tc vMerge="1">
                  <a:txBody>
                    <a:bodyPr/>
                    <a:lstStyle/>
                    <a:p>
                      <a:endParaRPr lang="zh-CN" altLang="en-US"/>
                    </a:p>
                  </a:txBody>
                  <a:tcPr/>
                </a:tc>
                <a:tc>
                  <a:txBody>
                    <a:bodyPr/>
                    <a:lstStyle/>
                    <a:p>
                      <a:pPr algn="l">
                        <a:spcAft>
                          <a:spcPts val="0"/>
                        </a:spcAft>
                      </a:pPr>
                      <a:r>
                        <a:rPr lang="en-US" sz="1400" kern="100" dirty="0">
                          <a:effectLst/>
                        </a:rPr>
                        <a:t>PUSCH aggregation factor</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100" dirty="0" smtClean="0">
                          <a:effectLst/>
                        </a:rPr>
                        <a:t>n2 </a:t>
                      </a:r>
                      <a:r>
                        <a:rPr lang="en-US" sz="1400" kern="100" dirty="0">
                          <a:effectLst/>
                        </a:rPr>
                        <a:t>for 30 kHz SCS</a:t>
                      </a:r>
                      <a:endParaRPr lang="zh-CN" sz="1400" kern="100" dirty="0">
                        <a:effectLst/>
                      </a:endParaRPr>
                    </a:p>
                    <a:p>
                      <a:pPr algn="ctr">
                        <a:spcAft>
                          <a:spcPts val="0"/>
                        </a:spcAft>
                      </a:pPr>
                      <a:r>
                        <a:rPr lang="en-US" sz="1400" kern="100" dirty="0">
                          <a:solidFill>
                            <a:srgbClr val="FF3300"/>
                          </a:solidFill>
                          <a:effectLst/>
                        </a:rPr>
                        <a:t>FFS 15 kHz SCS</a:t>
                      </a:r>
                      <a:endParaRPr lang="zh-CN" sz="1400" kern="100" dirty="0">
                        <a:solidFill>
                          <a:srgbClr val="FF33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241186">
                <a:tc rowSpan="3">
                  <a:txBody>
                    <a:bodyPr/>
                    <a:lstStyle/>
                    <a:p>
                      <a:pPr algn="just">
                        <a:spcAft>
                          <a:spcPts val="0"/>
                        </a:spcAft>
                      </a:pPr>
                      <a:r>
                        <a:rPr lang="en-US" sz="1400" kern="100">
                          <a:effectLst/>
                        </a:rPr>
                        <a:t>PUSCH DMRS configuration</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marL="0" algn="l" defTabSz="914400" rtl="0" eaLnBrk="1" latinLnBrk="0" hangingPunct="1">
                        <a:spcAft>
                          <a:spcPts val="0"/>
                        </a:spcAft>
                      </a:pPr>
                      <a:r>
                        <a:rPr lang="en-US" sz="1400" kern="100">
                          <a:solidFill>
                            <a:schemeClr val="tx1"/>
                          </a:solidFill>
                          <a:effectLst/>
                          <a:latin typeface="+mn-lt"/>
                          <a:ea typeface="+mn-ea"/>
                          <a:cs typeface="+mn-cs"/>
                        </a:rPr>
                        <a:t>DMRS Type</a:t>
                      </a:r>
                      <a:endParaRPr lang="zh-CN" sz="1400" kern="100">
                        <a:solidFill>
                          <a:schemeClr val="tx1"/>
                        </a:solidFill>
                        <a:effectLst/>
                        <a:latin typeface="+mn-lt"/>
                        <a:ea typeface="+mn-ea"/>
                        <a:cs typeface="+mn-cs"/>
                      </a:endParaRPr>
                    </a:p>
                  </a:txBody>
                  <a:tcPr marL="68580" marR="68580" marT="0" marB="0" anchor="ctr"/>
                </a:tc>
                <a:tc>
                  <a:txBody>
                    <a:bodyPr/>
                    <a:lstStyle/>
                    <a:p>
                      <a:pPr marL="0" algn="ctr" defTabSz="914400" rtl="0" eaLnBrk="1" latinLnBrk="0" hangingPunct="1">
                        <a:spcAft>
                          <a:spcPts val="0"/>
                        </a:spcAft>
                      </a:pPr>
                      <a:r>
                        <a:rPr lang="en-US" sz="1400" kern="100" dirty="0">
                          <a:solidFill>
                            <a:schemeClr val="tx1"/>
                          </a:solidFill>
                          <a:effectLst/>
                          <a:latin typeface="+mn-lt"/>
                          <a:ea typeface="+mn-ea"/>
                          <a:cs typeface="+mn-cs"/>
                        </a:rPr>
                        <a:t>Type </a:t>
                      </a:r>
                      <a:r>
                        <a:rPr lang="en-US" sz="1400" kern="100" dirty="0" smtClean="0">
                          <a:solidFill>
                            <a:schemeClr val="tx1"/>
                          </a:solidFill>
                          <a:effectLst/>
                          <a:latin typeface="+mn-lt"/>
                          <a:ea typeface="+mn-ea"/>
                          <a:cs typeface="+mn-cs"/>
                        </a:rPr>
                        <a:t>1</a:t>
                      </a:r>
                    </a:p>
                  </a:txBody>
                  <a:tcPr marL="68580" marR="68580" marT="0" marB="0" anchor="ctr"/>
                </a:tc>
              </a:tr>
              <a:tr h="241186">
                <a:tc vMerge="1">
                  <a:txBody>
                    <a:bodyPr/>
                    <a:lstStyle/>
                    <a:p>
                      <a:endParaRPr lang="zh-CN" altLang="en-US"/>
                    </a:p>
                  </a:txBody>
                  <a:tcPr/>
                </a:tc>
                <a:tc>
                  <a:txBody>
                    <a:bodyPr/>
                    <a:lstStyle/>
                    <a:p>
                      <a:pPr marL="0" algn="l" defTabSz="914400" rtl="0" eaLnBrk="1" latinLnBrk="0" hangingPunct="1">
                        <a:spcAft>
                          <a:spcPts val="0"/>
                        </a:spcAft>
                      </a:pPr>
                      <a:r>
                        <a:rPr lang="en-GB" sz="1400" kern="100" dirty="0">
                          <a:solidFill>
                            <a:schemeClr val="tx1"/>
                          </a:solidFill>
                          <a:effectLst/>
                          <a:latin typeface="+mn-lt"/>
                          <a:ea typeface="+mn-ea"/>
                          <a:cs typeface="+mn-cs"/>
                        </a:rPr>
                        <a:t>DM-RS duration</a:t>
                      </a:r>
                      <a:endParaRPr lang="zh-CN" sz="1400" kern="100" dirty="0">
                        <a:solidFill>
                          <a:schemeClr val="tx1"/>
                        </a:solidFill>
                        <a:effectLst/>
                        <a:latin typeface="+mn-lt"/>
                        <a:ea typeface="+mn-ea"/>
                        <a:cs typeface="+mn-cs"/>
                      </a:endParaRPr>
                    </a:p>
                  </a:txBody>
                  <a:tcPr marL="68580" marR="68580" marT="0" marB="0" anchor="ctr"/>
                </a:tc>
                <a:tc>
                  <a:txBody>
                    <a:bodyPr/>
                    <a:lstStyle/>
                    <a:p>
                      <a:pPr marL="0" algn="ctr" defTabSz="914400" rtl="0" eaLnBrk="1" latinLnBrk="0" hangingPunct="1">
                        <a:spcAft>
                          <a:spcPts val="0"/>
                        </a:spcAft>
                      </a:pPr>
                      <a:r>
                        <a:rPr lang="en-GB" sz="1400" kern="100" dirty="0">
                          <a:solidFill>
                            <a:schemeClr val="tx1"/>
                          </a:solidFill>
                          <a:effectLst/>
                          <a:latin typeface="+mn-lt"/>
                          <a:ea typeface="+mn-ea"/>
                          <a:cs typeface="+mn-cs"/>
                        </a:rPr>
                        <a:t>S</a:t>
                      </a:r>
                      <a:r>
                        <a:rPr lang="en-GB" sz="1400" kern="100" dirty="0" smtClean="0">
                          <a:solidFill>
                            <a:schemeClr val="tx1"/>
                          </a:solidFill>
                          <a:effectLst/>
                          <a:latin typeface="+mn-lt"/>
                          <a:ea typeface="+mn-ea"/>
                          <a:cs typeface="+mn-cs"/>
                        </a:rPr>
                        <a:t>ingle-symbol </a:t>
                      </a:r>
                      <a:r>
                        <a:rPr lang="en-GB" sz="1400" kern="100" dirty="0">
                          <a:solidFill>
                            <a:schemeClr val="tx1"/>
                          </a:solidFill>
                          <a:effectLst/>
                          <a:latin typeface="+mn-lt"/>
                          <a:ea typeface="+mn-ea"/>
                          <a:cs typeface="+mn-cs"/>
                        </a:rPr>
                        <a:t>DM-RS</a:t>
                      </a:r>
                      <a:endParaRPr lang="zh-CN" sz="1400" kern="100" dirty="0">
                        <a:solidFill>
                          <a:schemeClr val="tx1"/>
                        </a:solidFill>
                        <a:effectLst/>
                        <a:latin typeface="+mn-lt"/>
                        <a:ea typeface="+mn-ea"/>
                        <a:cs typeface="+mn-cs"/>
                      </a:endParaRPr>
                    </a:p>
                  </a:txBody>
                  <a:tcPr marL="68580" marR="68580" marT="0" marB="0"/>
                </a:tc>
              </a:tr>
              <a:tr h="273378">
                <a:tc vMerge="1">
                  <a:txBody>
                    <a:bodyPr/>
                    <a:lstStyle/>
                    <a:p>
                      <a:endParaRPr lang="zh-CN" altLang="en-US"/>
                    </a:p>
                  </a:txBody>
                  <a:tcPr/>
                </a:tc>
                <a:tc>
                  <a:txBody>
                    <a:bodyPr/>
                    <a:lstStyle/>
                    <a:p>
                      <a:pPr algn="l">
                        <a:spcAft>
                          <a:spcPts val="0"/>
                        </a:spcAft>
                      </a:pPr>
                      <a:r>
                        <a:rPr lang="en-US" sz="1400" kern="100" dirty="0">
                          <a:effectLst/>
                        </a:rPr>
                        <a:t>Number of additional DMRS</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100" dirty="0">
                          <a:effectLst/>
                        </a:rPr>
                        <a:t>1</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281386">
                <a:tc gridSpan="2">
                  <a:txBody>
                    <a:bodyPr/>
                    <a:lstStyle/>
                    <a:p>
                      <a:pPr algn="just">
                        <a:spcAft>
                          <a:spcPts val="0"/>
                        </a:spcAft>
                      </a:pPr>
                      <a:r>
                        <a:rPr lang="en-US" sz="1400" kern="100">
                          <a:effectLst/>
                        </a:rPr>
                        <a:t>Propagation condition</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a:txBody>
                    <a:bodyPr/>
                    <a:lstStyle/>
                    <a:p>
                      <a:pPr algn="ctr">
                        <a:spcAft>
                          <a:spcPts val="0"/>
                        </a:spcAft>
                      </a:pPr>
                      <a:r>
                        <a:rPr lang="en-US" sz="1400" kern="100" dirty="0" smtClean="0">
                          <a:effectLst/>
                        </a:rPr>
                        <a:t>TDLB100-400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241186">
                <a:tc gridSpan="2">
                  <a:txBody>
                    <a:bodyPr/>
                    <a:lstStyle/>
                    <a:p>
                      <a:pPr algn="just">
                        <a:spcAft>
                          <a:spcPts val="0"/>
                        </a:spcAft>
                      </a:pPr>
                      <a:r>
                        <a:rPr lang="en-US" sz="1400" kern="100">
                          <a:effectLst/>
                        </a:rPr>
                        <a:t>MCS Table</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a:txBody>
                    <a:bodyPr/>
                    <a:lstStyle/>
                    <a:p>
                      <a:pPr algn="ctr">
                        <a:spcAft>
                          <a:spcPts val="0"/>
                        </a:spcAft>
                      </a:pPr>
                      <a:r>
                        <a:rPr lang="en-US" sz="1400" kern="100" dirty="0">
                          <a:effectLst/>
                        </a:rPr>
                        <a:t>Table 3, MCS 5</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482374">
                <a:tc gridSpan="2">
                  <a:txBody>
                    <a:bodyPr/>
                    <a:lstStyle/>
                    <a:p>
                      <a:pPr algn="just">
                        <a:spcAft>
                          <a:spcPts val="0"/>
                        </a:spcAft>
                      </a:pPr>
                      <a:r>
                        <a:rPr lang="en-US" sz="1400" kern="100">
                          <a:effectLst/>
                        </a:rPr>
                        <a:t>SCS and BW</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00" dirty="0" smtClean="0">
                          <a:effectLst/>
                        </a:rPr>
                        <a:t>15 kHz for</a:t>
                      </a:r>
                      <a:r>
                        <a:rPr lang="en-US" sz="1400" kern="100" baseline="0" dirty="0" smtClean="0">
                          <a:effectLst/>
                        </a:rPr>
                        <a:t> </a:t>
                      </a:r>
                      <a:r>
                        <a:rPr lang="en-US" sz="1400" kern="100" dirty="0" smtClean="0">
                          <a:solidFill>
                            <a:schemeClr val="tx1"/>
                          </a:solidFill>
                          <a:effectLst/>
                        </a:rPr>
                        <a:t>10 MHz </a:t>
                      </a:r>
                      <a:endParaRPr lang="zh-CN" sz="1400" kern="100" dirty="0" smtClean="0">
                        <a:solidFill>
                          <a:schemeClr val="tx1"/>
                        </a:solidFill>
                        <a:effectLst/>
                      </a:endParaRPr>
                    </a:p>
                    <a:p>
                      <a:pPr algn="ctr">
                        <a:spcAft>
                          <a:spcPts val="0"/>
                        </a:spcAft>
                      </a:pPr>
                      <a:r>
                        <a:rPr lang="en-US" sz="1400" kern="100" dirty="0" smtClean="0">
                          <a:effectLst/>
                        </a:rPr>
                        <a:t>30 </a:t>
                      </a:r>
                      <a:r>
                        <a:rPr lang="en-US" sz="1400" kern="100" dirty="0">
                          <a:effectLst/>
                        </a:rPr>
                        <a:t>kHz </a:t>
                      </a:r>
                      <a:r>
                        <a:rPr lang="en-US" sz="1400" kern="100" dirty="0" smtClean="0">
                          <a:effectLst/>
                        </a:rPr>
                        <a:t>for </a:t>
                      </a:r>
                      <a:r>
                        <a:rPr lang="en-US" sz="1400" kern="100" dirty="0" smtClean="0">
                          <a:solidFill>
                            <a:schemeClr val="tx1"/>
                          </a:solidFill>
                          <a:effectLst/>
                        </a:rPr>
                        <a:t>40 MHz</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241186">
                <a:tc gridSpan="2">
                  <a:txBody>
                    <a:bodyPr/>
                    <a:lstStyle/>
                    <a:p>
                      <a:pPr algn="just">
                        <a:spcAft>
                          <a:spcPts val="0"/>
                        </a:spcAft>
                      </a:pPr>
                      <a:r>
                        <a:rPr lang="en-US" sz="1400" kern="100">
                          <a:effectLst/>
                        </a:rPr>
                        <a:t>Frequency domain resource</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a:txBody>
                    <a:bodyPr/>
                    <a:lstStyle/>
                    <a:p>
                      <a:pPr algn="ctr">
                        <a:spcAft>
                          <a:spcPts val="0"/>
                        </a:spcAft>
                      </a:pPr>
                      <a:r>
                        <a:rPr lang="en-US" sz="1400" kern="100" dirty="0">
                          <a:effectLst/>
                        </a:rPr>
                        <a:t>Full </a:t>
                      </a:r>
                      <a:r>
                        <a:rPr lang="en-US" sz="1400" kern="100" dirty="0" smtClean="0">
                          <a:effectLst/>
                        </a:rPr>
                        <a:t>Bandwidth</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482374">
                <a:tc gridSpan="2">
                  <a:txBody>
                    <a:bodyPr/>
                    <a:lstStyle/>
                    <a:p>
                      <a:pPr algn="just">
                        <a:spcAft>
                          <a:spcPts val="0"/>
                        </a:spcAft>
                      </a:pPr>
                      <a:r>
                        <a:rPr lang="en-US" sz="1400" kern="100">
                          <a:effectLst/>
                        </a:rPr>
                        <a:t>TDD pattern </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a:txBody>
                    <a:bodyPr/>
                    <a:lstStyle/>
                    <a:p>
                      <a:pPr algn="ctr">
                        <a:spcAft>
                          <a:spcPts val="0"/>
                        </a:spcAft>
                      </a:pPr>
                      <a:r>
                        <a:rPr lang="en-US" sz="1400" kern="100" dirty="0">
                          <a:effectLst/>
                        </a:rPr>
                        <a:t> 15 kHz SCS: 3D1S1U, S=10:2:2</a:t>
                      </a:r>
                      <a:endParaRPr lang="zh-CN" sz="1400" kern="100" dirty="0">
                        <a:effectLst/>
                      </a:endParaRPr>
                    </a:p>
                    <a:p>
                      <a:pPr indent="171450" algn="just">
                        <a:spcAft>
                          <a:spcPts val="0"/>
                        </a:spcAft>
                      </a:pPr>
                      <a:r>
                        <a:rPr lang="en-US" sz="1400" kern="100" dirty="0" smtClean="0">
                          <a:effectLst/>
                        </a:rPr>
                        <a:t>              30 </a:t>
                      </a:r>
                      <a:r>
                        <a:rPr lang="en-US" sz="1400" kern="100" dirty="0">
                          <a:effectLst/>
                        </a:rPr>
                        <a:t>kHz SCS: 7D1S2U, S=6:4:4</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241186">
                <a:tc gridSpan="2">
                  <a:txBody>
                    <a:bodyPr/>
                    <a:lstStyle/>
                    <a:p>
                      <a:pPr algn="just">
                        <a:spcAft>
                          <a:spcPts val="0"/>
                        </a:spcAft>
                      </a:pPr>
                      <a:r>
                        <a:rPr lang="en-US" sz="1400" kern="100">
                          <a:effectLst/>
                        </a:rPr>
                        <a:t>Maximum number of HARQ transmissions</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a:txBody>
                    <a:bodyPr/>
                    <a:lstStyle/>
                    <a:p>
                      <a:pPr algn="ctr">
                        <a:spcAft>
                          <a:spcPts val="0"/>
                        </a:spcAft>
                      </a:pPr>
                      <a:r>
                        <a:rPr lang="en-US" sz="1400" kern="100" dirty="0">
                          <a:effectLst/>
                        </a:rPr>
                        <a:t>4</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281386">
                <a:tc gridSpan="2">
                  <a:txBody>
                    <a:bodyPr/>
                    <a:lstStyle/>
                    <a:p>
                      <a:pPr algn="just">
                        <a:spcAft>
                          <a:spcPts val="0"/>
                        </a:spcAft>
                      </a:pPr>
                      <a:r>
                        <a:rPr lang="en-US" sz="1400" kern="100" dirty="0">
                          <a:effectLst/>
                        </a:rPr>
                        <a:t>Testing metric</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a:txBody>
                    <a:bodyPr/>
                    <a:lstStyle/>
                    <a:p>
                      <a:pPr algn="ctr">
                        <a:spcAft>
                          <a:spcPts val="0"/>
                        </a:spcAft>
                      </a:pPr>
                      <a:r>
                        <a:rPr lang="en-US" sz="1400" kern="100" dirty="0">
                          <a:effectLst/>
                        </a:rPr>
                        <a:t>Target BLER:  </a:t>
                      </a:r>
                      <a:r>
                        <a:rPr lang="en-US" sz="1400" kern="100" dirty="0" smtClean="0">
                          <a:effectLst/>
                        </a:rPr>
                        <a:t>10</a:t>
                      </a:r>
                      <a:r>
                        <a:rPr lang="en-US" sz="1400" kern="100" baseline="30000" dirty="0" smtClean="0">
                          <a:effectLst/>
                        </a:rPr>
                        <a:t>-2</a:t>
                      </a:r>
                    </a:p>
                    <a:p>
                      <a:pPr marL="0" algn="ctr" defTabSz="914400" rtl="0" eaLnBrk="1" latinLnBrk="0" hangingPunct="1">
                        <a:spcAft>
                          <a:spcPts val="0"/>
                        </a:spcAft>
                      </a:pPr>
                      <a:r>
                        <a:rPr lang="en-US" altLang="zh-CN" sz="1400" kern="100" dirty="0" smtClean="0">
                          <a:solidFill>
                            <a:schemeClr val="tx1"/>
                          </a:solidFill>
                          <a:effectLst/>
                          <a:latin typeface="+mn-lt"/>
                          <a:ea typeface="+mn-ea"/>
                          <a:cs typeface="+mn-cs"/>
                        </a:rPr>
                        <a:t>(Calculate the target BLER after all transmission)</a:t>
                      </a:r>
                      <a:endParaRPr lang="zh-CN" sz="1400" kern="100" dirty="0">
                        <a:solidFill>
                          <a:schemeClr val="tx1"/>
                        </a:solidFill>
                        <a:effectLst/>
                        <a:latin typeface="+mn-lt"/>
                        <a:ea typeface="+mn-ea"/>
                        <a:cs typeface="+mn-cs"/>
                      </a:endParaRPr>
                    </a:p>
                  </a:txBody>
                  <a:tcPr marL="68580" marR="68580" marT="0" marB="0" anchor="ctr"/>
                </a:tc>
              </a:tr>
            </a:tbl>
          </a:graphicData>
        </a:graphic>
      </p:graphicFrame>
    </p:spTree>
    <p:extLst>
      <p:ext uri="{BB962C8B-B14F-4D97-AF65-F5344CB8AC3E}">
        <p14:creationId xmlns:p14="http://schemas.microsoft.com/office/powerpoint/2010/main" val="245640767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60400" y="980303"/>
            <a:ext cx="10693400" cy="5196660"/>
          </a:xfrm>
        </p:spPr>
        <p:txBody>
          <a:bodyPr/>
          <a:lstStyle/>
          <a:p>
            <a:r>
              <a:rPr lang="en-US" altLang="zh-CN" sz="2400" b="1" dirty="0"/>
              <a:t>BS FR1 URLLC demodulation requirements for PUSCH mapping Type </a:t>
            </a:r>
            <a:r>
              <a:rPr lang="en-US" altLang="zh-CN" sz="2400" b="1" dirty="0" smtClean="0"/>
              <a:t>B</a:t>
            </a:r>
            <a:endParaRPr lang="en-US" altLang="zh-CN" sz="2400" kern="0" dirty="0" smtClean="0">
              <a:highlight>
                <a:srgbClr val="00FF00"/>
              </a:highlight>
              <a:latin typeface="Times New Roman" panose="02020603050405020304" pitchFamily="18" charset="0"/>
            </a:endParaRPr>
          </a:p>
          <a:p>
            <a:r>
              <a:rPr lang="en-US" altLang="zh-CN" sz="2400" kern="0" dirty="0" smtClean="0">
                <a:highlight>
                  <a:srgbClr val="00FF00"/>
                </a:highlight>
                <a:latin typeface="Times New Roman" panose="02020603050405020304" pitchFamily="18" charset="0"/>
              </a:rPr>
              <a:t>Agreements:</a:t>
            </a:r>
          </a:p>
          <a:p>
            <a:pPr lvl="1" hangingPunct="0">
              <a:buFont typeface="Calibri" panose="020F0502020204030204" pitchFamily="34" charset="0"/>
              <a:buChar char="̶"/>
            </a:pPr>
            <a:r>
              <a:rPr lang="en-GB" altLang="zh-CN" sz="2000" dirty="0"/>
              <a:t>MCS: MCS 5 from Table </a:t>
            </a:r>
            <a:r>
              <a:rPr lang="en-GB" altLang="zh-CN" sz="2000" dirty="0" smtClean="0"/>
              <a:t>3</a:t>
            </a:r>
            <a:endParaRPr lang="zh-CN" altLang="zh-CN" sz="2000" dirty="0" smtClean="0"/>
          </a:p>
          <a:p>
            <a:pPr lvl="1" hangingPunct="0">
              <a:buFont typeface="Calibri" panose="020F0502020204030204" pitchFamily="34" charset="0"/>
              <a:buChar char="̶"/>
            </a:pPr>
            <a:r>
              <a:rPr lang="en-GB" altLang="zh-CN" sz="2000" dirty="0" smtClean="0"/>
              <a:t>Number of PRB: Full bandwidth for MCS5</a:t>
            </a:r>
            <a:endParaRPr lang="zh-CN" altLang="zh-CN" sz="2000" dirty="0" smtClean="0"/>
          </a:p>
          <a:p>
            <a:pPr lvl="1" hangingPunct="0">
              <a:buFont typeface="Calibri" panose="020F0502020204030204" pitchFamily="34" charset="0"/>
              <a:buChar char="̶"/>
            </a:pPr>
            <a:r>
              <a:rPr lang="en-GB" altLang="zh-CN" sz="2000" dirty="0" smtClean="0"/>
              <a:t>Not </a:t>
            </a:r>
            <a:r>
              <a:rPr lang="en-GB" altLang="zh-CN" sz="2000" dirty="0"/>
              <a:t>introduce performance requirements for </a:t>
            </a:r>
            <a:r>
              <a:rPr lang="en-GB" altLang="zh-CN" sz="2000" dirty="0" smtClean="0"/>
              <a:t>DFT-s-OFDM</a:t>
            </a:r>
          </a:p>
          <a:p>
            <a:pPr lvl="1" hangingPunct="0">
              <a:buFont typeface="Calibri" panose="020F0502020204030204" pitchFamily="34" charset="0"/>
              <a:buChar char="̶"/>
            </a:pPr>
            <a:r>
              <a:rPr lang="en-US" altLang="zh-CN" sz="2000" dirty="0"/>
              <a:t>SCS/CBW: </a:t>
            </a:r>
            <a:r>
              <a:rPr lang="en-GB" altLang="zh-CN" sz="2000" dirty="0"/>
              <a:t>15 </a:t>
            </a:r>
            <a:r>
              <a:rPr lang="en-GB" altLang="zh-CN" sz="2000" dirty="0" smtClean="0"/>
              <a:t>kHz </a:t>
            </a:r>
            <a:r>
              <a:rPr lang="en-GB" altLang="zh-CN" sz="2000" dirty="0"/>
              <a:t>for </a:t>
            </a:r>
            <a:r>
              <a:rPr lang="en-GB" altLang="zh-CN" sz="2000" dirty="0" smtClean="0"/>
              <a:t>10 </a:t>
            </a:r>
            <a:r>
              <a:rPr lang="en-GB" altLang="zh-CN" sz="2000" dirty="0"/>
              <a:t>MHz, 30 </a:t>
            </a:r>
            <a:r>
              <a:rPr lang="en-GB" altLang="zh-CN" sz="2000" dirty="0" smtClean="0"/>
              <a:t>kHz </a:t>
            </a:r>
            <a:r>
              <a:rPr lang="en-GB" altLang="zh-CN" sz="2000" dirty="0"/>
              <a:t>for </a:t>
            </a:r>
            <a:r>
              <a:rPr lang="en-GB" altLang="zh-CN" sz="2000" dirty="0" smtClean="0"/>
              <a:t>40 MHz</a:t>
            </a:r>
            <a:endParaRPr lang="zh-CN" altLang="zh-CN" sz="2000" dirty="0"/>
          </a:p>
          <a:p>
            <a:pPr lvl="1" hangingPunct="0">
              <a:buFont typeface="Calibri" panose="020F0502020204030204" pitchFamily="34" charset="0"/>
              <a:buChar char="̶"/>
            </a:pPr>
            <a:r>
              <a:rPr lang="en-US" altLang="zh-CN" sz="2000" dirty="0"/>
              <a:t>Test applicability for different SCS and channel bandwidth: </a:t>
            </a:r>
            <a:endParaRPr lang="zh-CN" altLang="zh-CN" sz="2000" dirty="0"/>
          </a:p>
          <a:p>
            <a:pPr lvl="2" hangingPunct="0">
              <a:buFont typeface="Wingdings" panose="05000000000000000000" pitchFamily="2" charset="2"/>
              <a:buChar char="Ø"/>
            </a:pPr>
            <a:r>
              <a:rPr lang="en-GB" altLang="zh-CN" sz="1800" dirty="0"/>
              <a:t>Reuse the test applicability rules defined for NR Rel-15 PUSCH performance </a:t>
            </a:r>
            <a:r>
              <a:rPr lang="en-GB" altLang="zh-CN" sz="1800" dirty="0" smtClean="0"/>
              <a:t>requirements</a:t>
            </a:r>
          </a:p>
          <a:p>
            <a:pPr lvl="1" hangingPunct="0">
              <a:buFont typeface="Calibri" panose="020F0502020204030204" pitchFamily="34" charset="0"/>
              <a:buChar char="̶"/>
            </a:pPr>
            <a:r>
              <a:rPr lang="en-GB" altLang="zh-CN" sz="2000" dirty="0"/>
              <a:t>Whether to define requirements for FR2</a:t>
            </a:r>
            <a:endParaRPr lang="zh-CN" altLang="zh-CN" sz="2000" dirty="0"/>
          </a:p>
          <a:p>
            <a:pPr lvl="2" hangingPunct="0">
              <a:buFont typeface="Wingdings" panose="05000000000000000000" pitchFamily="2" charset="2"/>
              <a:buChar char="Ø"/>
            </a:pPr>
            <a:r>
              <a:rPr lang="en-GB" altLang="zh-CN" sz="1800" dirty="0"/>
              <a:t>Keep it open meanwhile prioritize discussion on introducing FR1 requirements in Q2; and interested companies are encouraged to bring more information and analysis for the deployment/usage scenarios in FR2 with ultra-low BLER and/or higher BLER for high reliability and low latency</a:t>
            </a:r>
            <a:endParaRPr lang="en-US" altLang="zh-CN" sz="1800" dirty="0"/>
          </a:p>
          <a:p>
            <a:pPr marL="914400" lvl="2" indent="0" hangingPunct="0">
              <a:buNone/>
            </a:pPr>
            <a:endParaRPr lang="en-GB" altLang="zh-CN" sz="1800" dirty="0" smtClean="0"/>
          </a:p>
          <a:p>
            <a:pPr lvl="1"/>
            <a:endParaRPr lang="zh-CN" altLang="en-US" sz="2000" dirty="0"/>
          </a:p>
        </p:txBody>
      </p:sp>
      <p:sp>
        <p:nvSpPr>
          <p:cNvPr id="4" name="标题 1"/>
          <p:cNvSpPr>
            <a:spLocks noGrp="1"/>
          </p:cNvSpPr>
          <p:nvPr>
            <p:ph type="title"/>
          </p:nvPr>
        </p:nvSpPr>
        <p:spPr>
          <a:xfrm>
            <a:off x="327804" y="0"/>
            <a:ext cx="11473132" cy="862642"/>
          </a:xfrm>
        </p:spPr>
        <p:txBody>
          <a:bodyPr>
            <a:normAutofit/>
          </a:bodyPr>
          <a:lstStyle/>
          <a:p>
            <a:r>
              <a:rPr lang="en-US" altLang="zh-CN" sz="3600" b="1" dirty="0" smtClean="0"/>
              <a:t>PUSCH </a:t>
            </a:r>
            <a:r>
              <a:rPr lang="en-US" altLang="zh-CN" sz="3600" b="1" dirty="0"/>
              <a:t>demodulation requirements for low latency</a:t>
            </a:r>
            <a:endParaRPr lang="zh-CN" altLang="en-US" sz="3600" dirty="0"/>
          </a:p>
        </p:txBody>
      </p:sp>
    </p:spTree>
    <p:extLst>
      <p:ext uri="{BB962C8B-B14F-4D97-AF65-F5344CB8AC3E}">
        <p14:creationId xmlns:p14="http://schemas.microsoft.com/office/powerpoint/2010/main" val="20494770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7804" y="214184"/>
            <a:ext cx="11473132" cy="862642"/>
          </a:xfrm>
        </p:spPr>
        <p:txBody>
          <a:bodyPr>
            <a:normAutofit/>
          </a:bodyPr>
          <a:lstStyle/>
          <a:p>
            <a:r>
              <a:rPr lang="en-US" altLang="zh-CN" sz="3600" b="1" dirty="0" smtClean="0"/>
              <a:t>PUSCH </a:t>
            </a:r>
            <a:r>
              <a:rPr lang="en-US" altLang="zh-CN" sz="3600" b="1" dirty="0"/>
              <a:t>demodulation requirements for low latency</a:t>
            </a:r>
            <a:endParaRPr lang="zh-CN" altLang="en-US" sz="3600" dirty="0"/>
          </a:p>
        </p:txBody>
      </p:sp>
      <p:sp>
        <p:nvSpPr>
          <p:cNvPr id="3" name="内容占位符 2"/>
          <p:cNvSpPr>
            <a:spLocks noGrp="1"/>
          </p:cNvSpPr>
          <p:nvPr>
            <p:ph idx="1"/>
          </p:nvPr>
        </p:nvSpPr>
        <p:spPr>
          <a:xfrm>
            <a:off x="457200" y="1351005"/>
            <a:ext cx="11343736" cy="5248099"/>
          </a:xfrm>
          <a:noFill/>
        </p:spPr>
        <p:txBody>
          <a:bodyPr>
            <a:noAutofit/>
          </a:bodyPr>
          <a:lstStyle/>
          <a:p>
            <a:r>
              <a:rPr lang="en-US" altLang="zh-CN" sz="2400" b="1" dirty="0" smtClean="0"/>
              <a:t>BS </a:t>
            </a:r>
            <a:r>
              <a:rPr lang="en-US" altLang="zh-CN" sz="2400" b="1" dirty="0"/>
              <a:t>FR1 URLLC demodulation </a:t>
            </a:r>
            <a:r>
              <a:rPr lang="en-US" altLang="zh-CN" sz="2400" b="1" dirty="0" smtClean="0"/>
              <a:t>requirements for PUSCH </a:t>
            </a:r>
            <a:r>
              <a:rPr lang="en-US" altLang="zh-CN" sz="2400" b="1" dirty="0"/>
              <a:t>mapping Type </a:t>
            </a:r>
            <a:r>
              <a:rPr lang="en-US" altLang="zh-CN" sz="2400" b="1" dirty="0" smtClean="0"/>
              <a:t>B</a:t>
            </a:r>
          </a:p>
          <a:p>
            <a:pPr lvl="1"/>
            <a:r>
              <a:rPr lang="en-GB" altLang="zh-CN" sz="1600" b="1" u="sng" dirty="0" smtClean="0"/>
              <a:t>Symbol </a:t>
            </a:r>
            <a:r>
              <a:rPr lang="en-GB" altLang="zh-CN" sz="1600" b="1" u="sng" dirty="0"/>
              <a:t>length</a:t>
            </a:r>
            <a:endParaRPr lang="zh-CN" altLang="zh-CN" sz="1600" dirty="0"/>
          </a:p>
          <a:p>
            <a:pPr lvl="2"/>
            <a:r>
              <a:rPr lang="zh-CN" altLang="zh-CN" sz="1600" dirty="0" smtClean="0"/>
              <a:t>Option </a:t>
            </a:r>
            <a:r>
              <a:rPr lang="zh-CN" altLang="zh-CN" sz="1600" dirty="0"/>
              <a:t>1: 4os </a:t>
            </a:r>
            <a:endParaRPr lang="en-US" altLang="zh-CN" sz="1600" dirty="0" smtClean="0"/>
          </a:p>
          <a:p>
            <a:pPr lvl="2"/>
            <a:r>
              <a:rPr lang="zh-CN" altLang="zh-CN" sz="1600" dirty="0" smtClean="0"/>
              <a:t>Option </a:t>
            </a:r>
            <a:r>
              <a:rPr lang="zh-CN" altLang="zh-CN" sz="1600" dirty="0"/>
              <a:t>2: 7os </a:t>
            </a:r>
            <a:endParaRPr lang="en-US" altLang="zh-CN" sz="1600" dirty="0" smtClean="0"/>
          </a:p>
          <a:p>
            <a:pPr lvl="2"/>
            <a:endParaRPr lang="en-US" altLang="zh-CN" sz="1600" dirty="0"/>
          </a:p>
          <a:p>
            <a:pPr lvl="1"/>
            <a:r>
              <a:rPr lang="en-GB" altLang="zh-CN" sz="1600" b="1" u="sng" dirty="0" smtClean="0"/>
              <a:t>SCS/CBW </a:t>
            </a:r>
            <a:r>
              <a:rPr lang="en-GB" altLang="zh-CN" sz="1600" b="1" u="sng" dirty="0"/>
              <a:t>(15 KHz/10 MHz, 30 KHz/40 MHz have been agreed)</a:t>
            </a:r>
            <a:endParaRPr lang="zh-CN" altLang="zh-CN" sz="1600" dirty="0"/>
          </a:p>
          <a:p>
            <a:pPr lvl="2"/>
            <a:r>
              <a:rPr lang="en-GB" altLang="zh-CN" sz="1600" dirty="0" smtClean="0"/>
              <a:t>Option </a:t>
            </a:r>
            <a:r>
              <a:rPr lang="en-GB" altLang="zh-CN" sz="1600" dirty="0"/>
              <a:t>1: 15 KHz for 5/10 MHz, 30 KHz for 10/40 MHz </a:t>
            </a:r>
            <a:endParaRPr lang="zh-CN" altLang="zh-CN" sz="1600" dirty="0"/>
          </a:p>
          <a:p>
            <a:pPr lvl="2"/>
            <a:r>
              <a:rPr lang="en-GB" altLang="zh-CN" sz="1600" dirty="0"/>
              <a:t>Option 2: Only 15 KHz/10 MHz, 30 KHz/40 MHz </a:t>
            </a:r>
          </a:p>
          <a:p>
            <a:pPr marL="914400" lvl="2" indent="0">
              <a:buNone/>
            </a:pPr>
            <a:endParaRPr lang="en-US" altLang="zh-CN" sz="1600" dirty="0">
              <a:highlight>
                <a:srgbClr val="FFFF00"/>
              </a:highlight>
              <a:latin typeface="Times New Roman" panose="02020603050405020304" pitchFamily="18" charset="0"/>
            </a:endParaRPr>
          </a:p>
          <a:p>
            <a:pPr lvl="1"/>
            <a:r>
              <a:rPr lang="en-GB" altLang="zh-CN" sz="1600" b="1" u="sng" dirty="0" smtClean="0"/>
              <a:t>Test </a:t>
            </a:r>
            <a:r>
              <a:rPr lang="en-GB" altLang="zh-CN" sz="1600" b="1" u="sng" dirty="0"/>
              <a:t>metrics</a:t>
            </a:r>
            <a:endParaRPr lang="zh-CN" altLang="zh-CN" sz="1600" dirty="0"/>
          </a:p>
          <a:p>
            <a:pPr lvl="2"/>
            <a:r>
              <a:rPr lang="en-GB" altLang="zh-CN" sz="1600" dirty="0"/>
              <a:t>Option 1: 70% </a:t>
            </a:r>
            <a:r>
              <a:rPr lang="en-GB" altLang="zh-CN" sz="1600" dirty="0" smtClean="0"/>
              <a:t>throughput </a:t>
            </a:r>
            <a:endParaRPr lang="zh-CN" altLang="zh-CN" sz="1600" dirty="0"/>
          </a:p>
          <a:p>
            <a:pPr lvl="2"/>
            <a:r>
              <a:rPr lang="en-GB" altLang="zh-CN" sz="1600" dirty="0"/>
              <a:t>Option 2: 30% BLER </a:t>
            </a:r>
            <a:endParaRPr lang="zh-CN" altLang="zh-CN" sz="1600" dirty="0"/>
          </a:p>
          <a:p>
            <a:pPr marL="457200" lvl="1" indent="0">
              <a:buNone/>
            </a:pPr>
            <a:r>
              <a:rPr lang="en-GB" altLang="zh-CN" sz="1600" dirty="0" smtClean="0"/>
              <a:t>         Note</a:t>
            </a:r>
            <a:r>
              <a:rPr lang="en-GB" altLang="zh-CN" sz="1600" dirty="0"/>
              <a:t>: Discuss whether to word as throughput, BLER, success rate or something similar.</a:t>
            </a:r>
            <a:endParaRPr lang="zh-CN" altLang="zh-CN" sz="1600" dirty="0"/>
          </a:p>
          <a:p>
            <a:pPr marL="457200" lvl="1" indent="0">
              <a:buNone/>
            </a:pPr>
            <a:endParaRPr lang="en-GB" altLang="zh-CN" sz="1600" dirty="0" smtClean="0">
              <a:highlight>
                <a:srgbClr val="FFFF00"/>
              </a:highlight>
              <a:latin typeface="Times New Roman" panose="02020603050405020304" pitchFamily="18" charset="0"/>
            </a:endParaRPr>
          </a:p>
        </p:txBody>
      </p:sp>
    </p:spTree>
    <p:extLst>
      <p:ext uri="{BB962C8B-B14F-4D97-AF65-F5344CB8AC3E}">
        <p14:creationId xmlns:p14="http://schemas.microsoft.com/office/powerpoint/2010/main" val="366370062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7804" y="0"/>
            <a:ext cx="11473132" cy="862642"/>
          </a:xfrm>
        </p:spPr>
        <p:txBody>
          <a:bodyPr>
            <a:normAutofit/>
          </a:bodyPr>
          <a:lstStyle/>
          <a:p>
            <a:r>
              <a:rPr lang="en-US" altLang="zh-CN" b="1" dirty="0"/>
              <a:t>BS demodulation requirements for low latency</a:t>
            </a:r>
            <a:endParaRPr lang="zh-CN" altLang="en-US" dirty="0"/>
          </a:p>
        </p:txBody>
      </p:sp>
      <p:sp>
        <p:nvSpPr>
          <p:cNvPr id="3" name="内容占位符 2"/>
          <p:cNvSpPr>
            <a:spLocks noGrp="1"/>
          </p:cNvSpPr>
          <p:nvPr>
            <p:ph idx="1"/>
          </p:nvPr>
        </p:nvSpPr>
        <p:spPr>
          <a:xfrm>
            <a:off x="312708" y="862642"/>
            <a:ext cx="11473132" cy="5244860"/>
          </a:xfrm>
          <a:noFill/>
        </p:spPr>
        <p:txBody>
          <a:bodyPr>
            <a:noAutofit/>
          </a:bodyPr>
          <a:lstStyle/>
          <a:p>
            <a:r>
              <a:rPr lang="en-US" altLang="zh-CN" sz="2400" b="1" dirty="0" smtClean="0"/>
              <a:t>BS </a:t>
            </a:r>
            <a:r>
              <a:rPr lang="en-US" altLang="zh-CN" sz="2400" b="1" dirty="0"/>
              <a:t>URLLC demodulation </a:t>
            </a:r>
            <a:r>
              <a:rPr lang="en-US" altLang="zh-CN" sz="2400" b="1" dirty="0" smtClean="0"/>
              <a:t>requirements for PUSCH </a:t>
            </a:r>
            <a:r>
              <a:rPr lang="en-US" altLang="zh-CN" sz="2400" b="1" dirty="0"/>
              <a:t>mapping Type </a:t>
            </a:r>
            <a:r>
              <a:rPr lang="en-US" altLang="zh-CN" sz="2400" b="1" dirty="0" smtClean="0"/>
              <a:t>B</a:t>
            </a:r>
            <a:endParaRPr lang="en-GB" altLang="zh-CN" sz="1800" b="1" u="sng" dirty="0" smtClean="0"/>
          </a:p>
          <a:p>
            <a:pPr lvl="1"/>
            <a:r>
              <a:rPr lang="en-GB" altLang="zh-CN" sz="1600" b="1" u="sng" dirty="0" smtClean="0"/>
              <a:t>Whether </a:t>
            </a:r>
            <a:r>
              <a:rPr lang="en-GB" altLang="zh-CN" sz="1600" b="1" u="sng" dirty="0"/>
              <a:t>to define requirements for FR2</a:t>
            </a:r>
            <a:endParaRPr lang="zh-CN" altLang="zh-CN" sz="1600" dirty="0"/>
          </a:p>
          <a:p>
            <a:pPr lvl="2"/>
            <a:r>
              <a:rPr lang="en-GB" altLang="zh-CN" sz="1600" dirty="0" smtClean="0"/>
              <a:t>Option </a:t>
            </a:r>
            <a:r>
              <a:rPr lang="en-GB" altLang="zh-CN" sz="1600" dirty="0"/>
              <a:t>1: No </a:t>
            </a:r>
            <a:endParaRPr lang="en-GB" altLang="zh-CN" sz="1600" dirty="0" smtClean="0"/>
          </a:p>
          <a:p>
            <a:pPr lvl="2"/>
            <a:r>
              <a:rPr lang="en-GB" altLang="zh-CN" sz="1600" dirty="0" smtClean="0"/>
              <a:t>Option </a:t>
            </a:r>
            <a:r>
              <a:rPr lang="en-GB" altLang="zh-CN" sz="1600" dirty="0"/>
              <a:t>2: </a:t>
            </a:r>
            <a:r>
              <a:rPr lang="en-GB" altLang="zh-CN" sz="1600" dirty="0" smtClean="0"/>
              <a:t>Yes</a:t>
            </a:r>
            <a:endParaRPr lang="zh-CN" altLang="zh-CN" sz="1600" dirty="0"/>
          </a:p>
          <a:p>
            <a:pPr lvl="1"/>
            <a:r>
              <a:rPr lang="en-GB" altLang="zh-CN" sz="1600" b="1" u="sng" dirty="0" smtClean="0"/>
              <a:t>Test </a:t>
            </a:r>
            <a:r>
              <a:rPr lang="en-GB" altLang="zh-CN" sz="1600" b="1" u="sng" dirty="0"/>
              <a:t>applicability rule for FR1 and FR2 (only if FR2 is agreed)</a:t>
            </a:r>
            <a:endParaRPr lang="zh-CN" altLang="zh-CN" sz="1600" dirty="0"/>
          </a:p>
          <a:p>
            <a:pPr lvl="2"/>
            <a:r>
              <a:rPr lang="en-GB" altLang="zh-CN" sz="1600" dirty="0" smtClean="0"/>
              <a:t>Option 1: Only FR1 or FR2 will be tested based on BS declaration. </a:t>
            </a:r>
          </a:p>
          <a:p>
            <a:pPr lvl="2"/>
            <a:r>
              <a:rPr lang="en-GB" altLang="zh-CN" sz="1600" dirty="0" smtClean="0"/>
              <a:t>Option </a:t>
            </a:r>
            <a:r>
              <a:rPr lang="en-GB" altLang="zh-CN" sz="1600" dirty="0"/>
              <a:t>2: Both FR1 and FR2 should be tested for BS that supports both FR1 and FR2. </a:t>
            </a:r>
            <a:endParaRPr lang="en-GB" altLang="zh-CN" sz="1600" dirty="0" smtClean="0"/>
          </a:p>
          <a:p>
            <a:pPr lvl="2"/>
            <a:r>
              <a:rPr lang="en-GB" altLang="zh-CN" sz="1600" dirty="0"/>
              <a:t>Option 3: Which tests related to FR1 and FR2 be tested shall be based on BS declaration: [FR1], [FR2], [FR1&amp;FR2</a:t>
            </a:r>
            <a:r>
              <a:rPr lang="en-GB" altLang="zh-CN" sz="1600" dirty="0" smtClean="0"/>
              <a:t>]</a:t>
            </a:r>
          </a:p>
          <a:p>
            <a:pPr marL="914400" lvl="2" indent="0">
              <a:buNone/>
            </a:pPr>
            <a:endParaRPr lang="zh-CN" altLang="zh-CN" sz="1600" dirty="0"/>
          </a:p>
          <a:p>
            <a:pPr lvl="1"/>
            <a:r>
              <a:rPr lang="en-GB" altLang="zh-CN" sz="1600" b="1" u="sng" dirty="0" smtClean="0"/>
              <a:t>SCS/CBW </a:t>
            </a:r>
            <a:r>
              <a:rPr lang="en-GB" altLang="zh-CN" sz="1600" b="1" u="sng" dirty="0"/>
              <a:t>for FR2 (only if FR2 is agreed)</a:t>
            </a:r>
            <a:endParaRPr lang="zh-CN" altLang="zh-CN" sz="1600" dirty="0"/>
          </a:p>
          <a:p>
            <a:pPr lvl="2"/>
            <a:r>
              <a:rPr lang="en-GB" altLang="zh-CN" sz="1600" dirty="0" smtClean="0"/>
              <a:t>60 </a:t>
            </a:r>
            <a:r>
              <a:rPr lang="en-GB" altLang="zh-CN" sz="1600" dirty="0"/>
              <a:t>KHz:</a:t>
            </a:r>
            <a:endParaRPr lang="zh-CN" altLang="zh-CN" sz="1600" dirty="0"/>
          </a:p>
          <a:p>
            <a:pPr lvl="3"/>
            <a:r>
              <a:rPr lang="en-GB" altLang="zh-CN" sz="1600" dirty="0"/>
              <a:t>Option 1: 50 MHz </a:t>
            </a:r>
            <a:endParaRPr lang="zh-CN" altLang="zh-CN" sz="1600" dirty="0"/>
          </a:p>
          <a:p>
            <a:pPr lvl="3"/>
            <a:r>
              <a:rPr lang="en-GB" altLang="zh-CN" sz="1600" dirty="0"/>
              <a:t>Option 2: 50 MHz and 100 MHz </a:t>
            </a:r>
            <a:endParaRPr lang="zh-CN" altLang="zh-CN" sz="1600" dirty="0"/>
          </a:p>
          <a:p>
            <a:pPr lvl="2"/>
            <a:r>
              <a:rPr lang="en-GB" altLang="zh-CN" sz="1600" dirty="0"/>
              <a:t>120 KHz</a:t>
            </a:r>
            <a:endParaRPr lang="zh-CN" altLang="zh-CN" sz="1600" dirty="0"/>
          </a:p>
          <a:p>
            <a:pPr lvl="3"/>
            <a:r>
              <a:rPr lang="en-GB" altLang="zh-CN" sz="1600" dirty="0"/>
              <a:t>Option 1: 100 MHz </a:t>
            </a:r>
            <a:endParaRPr lang="zh-CN" altLang="zh-CN" sz="1600" dirty="0"/>
          </a:p>
          <a:p>
            <a:pPr lvl="3"/>
            <a:r>
              <a:rPr lang="en-GB" altLang="zh-CN" sz="1600" dirty="0"/>
              <a:t>Option 2: 50 MHz and 100 MHz </a:t>
            </a:r>
            <a:endParaRPr lang="zh-CN" altLang="zh-CN" sz="1600" dirty="0"/>
          </a:p>
          <a:p>
            <a:pPr marL="1371600" lvl="3" indent="0" hangingPunct="0">
              <a:buNone/>
            </a:pPr>
            <a:endParaRPr lang="zh-CN" altLang="zh-CN" sz="1600" dirty="0"/>
          </a:p>
        </p:txBody>
      </p:sp>
    </p:spTree>
    <p:extLst>
      <p:ext uri="{BB962C8B-B14F-4D97-AF65-F5344CB8AC3E}">
        <p14:creationId xmlns:p14="http://schemas.microsoft.com/office/powerpoint/2010/main" val="136021999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601</TotalTime>
  <Words>1124</Words>
  <Application>Microsoft Office PowerPoint</Application>
  <PresentationFormat>宽屏</PresentationFormat>
  <Paragraphs>178</Paragraphs>
  <Slides>10</Slides>
  <Notes>2</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10</vt:i4>
      </vt:variant>
    </vt:vector>
  </HeadingPairs>
  <TitlesOfParts>
    <vt:vector size="17" baseType="lpstr">
      <vt:lpstr>宋体</vt:lpstr>
      <vt:lpstr>Arial</vt:lpstr>
      <vt:lpstr>Calibri</vt:lpstr>
      <vt:lpstr>Calibri Light</vt:lpstr>
      <vt:lpstr>Times New Roman</vt:lpstr>
      <vt:lpstr>Wingdings</vt:lpstr>
      <vt:lpstr>Office 主题</vt:lpstr>
      <vt:lpstr>          3GPP TSG-RAN WG4 Meeting  #94bis-e                 R4-2005528  Electronic Meeting, 20th – 30th Apr., 2020  </vt:lpstr>
      <vt:lpstr>Background</vt:lpstr>
      <vt:lpstr>PowerPoint 演示文稿</vt:lpstr>
      <vt:lpstr>PUSCH demodulation requirements for high reliability with higher BLER and/or confidence level:</vt:lpstr>
      <vt:lpstr>PUSCH demodulation requirements for high reliability with higher BLER and/or confidence level:</vt:lpstr>
      <vt:lpstr>Simulation assumptions for PUSCH demodulation requirements for high reliability with higher BLER and/or confidence level for FR1</vt:lpstr>
      <vt:lpstr>PUSCH demodulation requirements for low latency</vt:lpstr>
      <vt:lpstr>PUSCH demodulation requirements for low latency</vt:lpstr>
      <vt:lpstr>BS demodulation requirements for low latency</vt:lpstr>
      <vt:lpstr>Simulation assumptions for PUSCH demodulation requirements for mapping Type B for FR1</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TSG-RAN WG4 Meeting  #94-e                 R4-20xxxx   Electronic Meeting, Feb.24th – Mar.6th 2020</dc:title>
  <dc:creator>Huawei</dc:creator>
  <cp:lastModifiedBy>Huawei</cp:lastModifiedBy>
  <cp:revision>47</cp:revision>
  <dcterms:created xsi:type="dcterms:W3CDTF">2020-02-29T07:12:05Z</dcterms:created>
  <dcterms:modified xsi:type="dcterms:W3CDTF">2020-04-29T19:20:47Z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(3)u5NtduvJkDI7XM/A7ekY7G5vYfog2A4I2rIwnWKZ8fwJib8gGElhgQq1+W7k7C9foz/O5RFj
xXUW9+DU8VS3Li6FTUrH7YjnwDr9kZhLRTqRfbpbRMM2ZEDFDNMa0zJk8fc8AonncsdPO3CK
eXLQSU0SUaaiSkZbaX6PwMGUKAifyY4vuK9wvLlqc9zAZTcPhWPSCOzEzbPuOnBIcMWwNkHl
KhmjGMGI5QH1jZgbWv</vt:lpwstr>
  </property>
  <property fmtid="{D5CDD505-2E9C-101B-9397-08002B2CF9AE}" pid="3" name="_2015_ms_pID_7253431">
    <vt:lpwstr>aX09wa8W6EAjQi0Rnwi4q0i8tMdxcdSVZtaKvLdvLmPoRKHZlpEZyN
Swb0IO97arRVeJWBjEqpwmWmBnpRoxHCXrIEsJ2/t0bIsJegTQPuvlvdHCa9sdE3myCCBCKL
BD5kjj3bHDvCorSnSN29KN12xFdFgbEwPr9S3F8t1pQxSSFKWDmnN5MIAV6zqip5Id3EfXP2
k1w3xVeDGOfinqsYqwo8A8SNpyVUSIytHbBo</vt:lpwstr>
  </property>
  <property fmtid="{D5CDD505-2E9C-101B-9397-08002B2CF9AE}" pid="4" name="_2015_ms_pID_7253432">
    <vt:lpwstr>oA==</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1586309440</vt:lpwstr>
  </property>
</Properties>
</file>