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65" r:id="rId4"/>
    <p:sldId id="270" r:id="rId5"/>
    <p:sldId id="257" r:id="rId6"/>
    <p:sldId id="263" r:id="rId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RKy" initials="RK" lastIdx="1" clrIdx="0"/>
  <p:cmAuthor id="2" name="Nokia-user" initials="LT(-F" lastIdx="2" clrIdx="1"/>
  <p:cmAuthor id="3" name="Chunhui Zhang" initials="CZ"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826"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commentAuthors" Target="commentAuthors.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28T11:32:30.147" idx="1">
    <p:pos x="5219" y="3331"/>
    <p:text>I am not sure these other requirements cover it, but if the recommendation is to do in-band then this is the dominant requirement and as with BS the out of band does not need to be considered. Only of we don’t need in band (because of deployment restrictions perhaps) then would out of band need to be considered.</p:text>
  </p:cm>
  <p:cm authorId="2" dt="2020-04-28T14:19:41.462" idx="2">
    <p:pos x="5219" y="3467"/>
    <p:text>I agree that Tx IMD is not necessary for co-location with another band naturally co-location spurious and blocking are stil needed in that case</p:text>
  </p:cm>
  <p:cm authorId="3" dt="2020-04-29T15:16:57.037" idx="1">
    <p:pos x="5537" y="2936"/>
    <p:text>If we agree resuing BS TX IMD, there is no need to repeat the requirement again.</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FE4A3F-FCEC-429A-9A72-A4016685251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135FA5-0356-4D57-BF0C-1C807D1471D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135FA5-0356-4D57-BF0C-1C807D1471D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732B9B2E-3987-4FEE-81E0-C361E4B49EEC}"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30D6D3F-FF66-480D-A3BF-A8C6018B9A39}"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55E1D3F-F635-43B1-81C4-FEB8953885B7}"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2F20634-0294-4019-ADC2-4C61E3641544}"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1237AE4-1CA1-4BD6-A59C-267D2926DB8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4AD5D381-9090-4739-BCF9-463136357550}"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E741B97-ED81-43E9-ACB5-5664A230F179}"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305634E1-2BBA-45E4-B419-BF61D4D9820A}"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CD62417-7233-43F4-BB20-4D0B60A088B7}"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98BC5DB-2B68-42A7-A2A0-BDE4FDFDDF1A}"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3667BB0-58C9-40A8-B91F-2FCACC913A05}"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46642D0E-0329-4C61-AB61-9F7C652527EE}"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778409C-FF29-436B-8BCE-F8235D04BFCA}"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342552FB-1F24-42BB-8002-3231BD2C1798}"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BD92976-D0FA-4980-B07A-53946168ACE7}"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58CDE1D4-373C-4E03-857A-2F630CAF20E0}"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B44AFDE-743D-4267-9A24-51E5AD85971A}"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363F9452-ED8B-4FBC-BE5D-AE6765361420}"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98DDFD58-08B9-4441-A6DC-9A63B079C63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373DA415-34A7-4A7B-AB8C-A5631C745CD8}"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399108CB-7855-4E9D-9FB7-7D6EA3D916FF}"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82E71615-5787-4E5D-8E4C-FE9B7FE4222F}"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017E9CD2-D266-496F-A23B-65DDCBC48B98}"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p:cNvSpPr>
            <a:spLocks noGrp="1"/>
          </p:cNvSpPr>
          <p:nvPr>
            <p:ph type="ctrTitle"/>
          </p:nvPr>
        </p:nvSpPr>
        <p:spPr>
          <a:xfrm>
            <a:off x="250825" y="188913"/>
            <a:ext cx="5616575" cy="1470025"/>
          </a:xfrm>
        </p:spPr>
        <p:txBody>
          <a:bodyPr/>
          <a:lstStyle/>
          <a:p>
            <a:pPr algn="l" eaLnBrk="1" hangingPunct="1"/>
            <a:r>
              <a:rPr lang="en-US" altLang="zh-CN" sz="1800" dirty="0">
                <a:latin typeface="Times New Roman" panose="02020603050405020304" pitchFamily="18" charset="0"/>
                <a:ea typeface="Arial Unicode MS" panose="020B0604020202020204" pitchFamily="50" charset="-128"/>
                <a:cs typeface="Times New Roman" panose="02020603050405020304" pitchFamily="18" charset="0"/>
              </a:rPr>
              <a:t>3GPP TSG-RAN WG4 Meeting #94-e-Bis</a:t>
            </a:r>
            <a:br>
              <a:rPr lang="en-US" altLang="zh-CN" sz="1800" dirty="0">
                <a:latin typeface="Times New Roman" panose="02020603050405020304" pitchFamily="18" charset="0"/>
                <a:ea typeface="Arial Unicode MS" panose="020B0604020202020204" pitchFamily="50" charset="-128"/>
                <a:cs typeface="Times New Roman" panose="02020603050405020304" pitchFamily="18" charset="0"/>
              </a:rPr>
            </a:br>
            <a:r>
              <a:rPr lang="en-US" sz="1800" dirty="0">
                <a:latin typeface="Times New Roman" panose="02020603050405020304" pitchFamily="18" charset="0"/>
                <a:ea typeface="Arial Unicode MS" panose="020B0604020202020204" pitchFamily="50" charset="-128"/>
                <a:cs typeface="Times New Roman" panose="02020603050405020304" pitchFamily="18" charset="0"/>
              </a:rPr>
              <a:t>Electronic Meeting, 20 – 30 Apr., 2020</a:t>
            </a:r>
            <a:endParaRPr lang="en-US" sz="1800" dirty="0">
              <a:latin typeface="Times New Roman" panose="02020603050405020304" pitchFamily="18" charset="0"/>
              <a:ea typeface="Arial Unicode MS" panose="020B0604020202020204" pitchFamily="50" charset="-128"/>
              <a:cs typeface="Times New Roman" panose="02020603050405020304" pitchFamily="18" charset="0"/>
            </a:endParaRPr>
          </a:p>
        </p:txBody>
      </p:sp>
      <p:sp>
        <p:nvSpPr>
          <p:cNvPr id="2051" name="副标题 2"/>
          <p:cNvSpPr>
            <a:spLocks noGrp="1"/>
          </p:cNvSpPr>
          <p:nvPr>
            <p:ph type="subTitle" idx="1"/>
          </p:nvPr>
        </p:nvSpPr>
        <p:spPr>
          <a:xfrm>
            <a:off x="1371600" y="3823623"/>
            <a:ext cx="6400800" cy="792088"/>
          </a:xfrm>
        </p:spPr>
        <p:txBody>
          <a:bodyPr/>
          <a:lstStyle/>
          <a:p>
            <a:pPr eaLnBrk="1" hangingPunct="1"/>
            <a:r>
              <a:rPr lang="en-US" altLang="zh-CN" dirty="0">
                <a:solidFill>
                  <a:schemeClr val="tx1"/>
                </a:solidFill>
                <a:latin typeface="Times New Roman" panose="02020603050405020304" pitchFamily="18" charset="0"/>
                <a:cs typeface="Times New Roman" panose="02020603050405020304" pitchFamily="18" charset="0"/>
              </a:rPr>
              <a:t>ZTE, …</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052" name="TextBox 3"/>
          <p:cNvSpPr txBox="1">
            <a:spLocks noChangeArrowheads="1"/>
          </p:cNvSpPr>
          <p:nvPr/>
        </p:nvSpPr>
        <p:spPr bwMode="auto">
          <a:xfrm>
            <a:off x="405448" y="2001203"/>
            <a:ext cx="8640762"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dirty="0">
                <a:latin typeface="Times New Roman" panose="02020603050405020304" pitchFamily="18" charset="0"/>
                <a:cs typeface="Times New Roman" panose="02020603050405020304" pitchFamily="18" charset="0"/>
                <a:sym typeface="+mn-ea"/>
              </a:rPr>
              <a:t>WF on co-location scenarios and Tx IMD requirements for IAB</a:t>
            </a:r>
            <a:endParaRPr lang="en-US" altLang="zh-CN" sz="4000" dirty="0">
              <a:latin typeface="Times New Roman" panose="02020603050405020304" pitchFamily="18" charset="0"/>
              <a:cs typeface="Times New Roman" panose="02020603050405020304" pitchFamily="18" charset="0"/>
              <a:sym typeface="+mn-ea"/>
            </a:endParaRPr>
          </a:p>
        </p:txBody>
      </p:sp>
      <p:sp>
        <p:nvSpPr>
          <p:cNvPr id="2053" name="TextBox 4"/>
          <p:cNvSpPr txBox="1">
            <a:spLocks noChangeArrowheads="1"/>
          </p:cNvSpPr>
          <p:nvPr/>
        </p:nvSpPr>
        <p:spPr bwMode="auto">
          <a:xfrm>
            <a:off x="7236296" y="554593"/>
            <a:ext cx="1511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latin typeface="Times New Roman" panose="02020603050405020304" pitchFamily="18" charset="0"/>
                <a:ea typeface="Arial Unicode MS" panose="020B0604020202020204" pitchFamily="50" charset="-128"/>
                <a:cs typeface="Times New Roman" panose="02020603050405020304" pitchFamily="18" charset="0"/>
              </a:rPr>
              <a:t>R4-2005491</a:t>
            </a:r>
            <a:endParaRPr lang="en-US" altLang="zh-CN" dirty="0">
              <a:latin typeface="Times New Roman" panose="02020603050405020304" pitchFamily="18" charset="0"/>
              <a:ea typeface="Arial Unicode MS" panose="020B0604020202020204" pitchFamily="50" charset="-128"/>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543"/>
            <a:ext cx="8229600" cy="1143000"/>
          </a:xfrm>
        </p:spPr>
        <p:txBody>
          <a:bodyPr/>
          <a:lstStyle/>
          <a:p>
            <a:r>
              <a:rPr lang="en-US" dirty="0">
                <a:latin typeface="Times New Roman" panose="02020603050405020304" pitchFamily="18" charset="0"/>
                <a:cs typeface="Times New Roman" panose="02020603050405020304" pitchFamily="18" charset="0"/>
              </a:rPr>
              <a:t>Background</a:t>
            </a:r>
            <a:endParaRPr lang="en-US"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idx="1"/>
          </p:nvPr>
        </p:nvSpPr>
        <p:spPr>
          <a:xfrm>
            <a:off x="457200" y="1036955"/>
            <a:ext cx="8418195" cy="4510405"/>
          </a:xfrm>
        </p:spPr>
        <p:txBody>
          <a:bodyPr>
            <a:normAutofit/>
          </a:bodyPr>
          <a:lstStyle/>
          <a:p>
            <a:pPr>
              <a:buFont typeface="Wingdings" panose="05000000000000000000" charset="0"/>
              <a:buChar char="l"/>
            </a:pPr>
            <a:r>
              <a:rPr lang="en-US" altLang="en-GB" sz="2000" dirty="0">
                <a:latin typeface="Times New Roman" panose="02020603050405020304" pitchFamily="18" charset="0"/>
                <a:cs typeface="Times New Roman" panose="02020603050405020304" pitchFamily="18" charset="0"/>
              </a:rPr>
              <a:t>For IAB-MT, it is proposed to reuse BS TX IMD requirement in [1]</a:t>
            </a:r>
            <a:endParaRPr lang="en-US" altLang="en-GB" sz="2000" dirty="0">
              <a:latin typeface="Times New Roman" panose="02020603050405020304" pitchFamily="18" charset="0"/>
              <a:cs typeface="Times New Roman" panose="02020603050405020304" pitchFamily="18" charset="0"/>
            </a:endParaRPr>
          </a:p>
          <a:p>
            <a:pPr>
              <a:buFont typeface="Wingdings" panose="05000000000000000000" charset="0"/>
              <a:buChar char="l"/>
            </a:pPr>
            <a:r>
              <a:rPr lang="en-US" altLang="en-GB" sz="2000" dirty="0">
                <a:latin typeface="Times New Roman" panose="02020603050405020304" pitchFamily="18" charset="0"/>
                <a:cs typeface="Times New Roman" panose="02020603050405020304" pitchFamily="18" charset="0"/>
              </a:rPr>
              <a:t>TX IMD is co-location requirement so whether to have co-location requirement for IAB-MT is discussed under thread #209 and the summary for first round is in [2].</a:t>
            </a:r>
            <a:endParaRPr lang="en-US" altLang="en-GB" sz="2000" dirty="0">
              <a:latin typeface="Times New Roman" panose="02020603050405020304" pitchFamily="18" charset="0"/>
              <a:cs typeface="Times New Roman" panose="02020603050405020304" pitchFamily="18" charset="0"/>
            </a:endParaRPr>
          </a:p>
          <a:p>
            <a:pPr>
              <a:buFont typeface="Wingdings" panose="05000000000000000000" charset="0"/>
              <a:buChar char="l"/>
            </a:pPr>
            <a:endParaRPr lang="en-US" altLang="en-GB"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543"/>
            <a:ext cx="8229600" cy="1143000"/>
          </a:xfrm>
        </p:spPr>
        <p:txBody>
          <a:bodyPr/>
          <a:lstStyle/>
          <a:p>
            <a:r>
              <a:rPr lang="en-US" dirty="0">
                <a:latin typeface="Times New Roman" panose="02020603050405020304" pitchFamily="18" charset="0"/>
                <a:cs typeface="Times New Roman" panose="02020603050405020304" pitchFamily="18" charset="0"/>
              </a:rPr>
              <a:t>Agreements</a:t>
            </a:r>
            <a:br>
              <a:rPr lang="en-US" dirty="0">
                <a:latin typeface="Times New Roman" panose="02020603050405020304" pitchFamily="18" charset="0"/>
                <a:cs typeface="Times New Roman" panose="02020603050405020304" pitchFamily="18" charset="0"/>
              </a:rPr>
            </a:br>
            <a:r>
              <a:rPr lang="en-US" sz="3000" dirty="0">
                <a:latin typeface="Times New Roman" panose="02020603050405020304" pitchFamily="18" charset="0"/>
                <a:cs typeface="Times New Roman" panose="02020603050405020304" pitchFamily="18" charset="0"/>
              </a:rPr>
              <a:t>--IAB-MT co-location scenarios</a:t>
            </a:r>
            <a:endParaRPr lang="en-US" sz="3000"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idx="1"/>
          </p:nvPr>
        </p:nvSpPr>
        <p:spPr>
          <a:xfrm>
            <a:off x="362585" y="1571625"/>
            <a:ext cx="8418195" cy="4510405"/>
          </a:xfrm>
        </p:spPr>
        <p:txBody>
          <a:bodyPr>
            <a:normAutofit/>
          </a:bodyPr>
          <a:lstStyle/>
          <a:p>
            <a:pPr lvl="1">
              <a:buFont typeface="Wingdings" panose="05000000000000000000" charset="0"/>
              <a:buChar char="u"/>
            </a:pPr>
            <a:r>
              <a:rPr lang="en-US" altLang="en-GB" sz="2000" dirty="0">
                <a:latin typeface="Times New Roman" panose="02020603050405020304" pitchFamily="18" charset="0"/>
                <a:cs typeface="Times New Roman" panose="02020603050405020304" pitchFamily="18" charset="0"/>
                <a:sym typeface="+mn-ea"/>
              </a:rPr>
              <a:t>Co-location scenarios for IAB-MT have been separated as 3 scenarios:</a:t>
            </a:r>
            <a:endParaRPr lang="en-US" altLang="en-GB" sz="2000" dirty="0">
              <a:latin typeface="Times New Roman" panose="02020603050405020304" pitchFamily="18" charset="0"/>
              <a:cs typeface="Times New Roman" panose="02020603050405020304" pitchFamily="18" charset="0"/>
            </a:endParaRPr>
          </a:p>
          <a:p>
            <a:pPr marL="914400" lvl="2" indent="0" latinLnBrk="0">
              <a:lnSpc>
                <a:spcPct val="150000"/>
              </a:lnSpc>
              <a:spcBef>
                <a:spcPts val="0"/>
              </a:spcBef>
              <a:buFont typeface="Wingdings" panose="05000000000000000000" charset="0"/>
              <a:buNone/>
            </a:pPr>
            <a:r>
              <a:rPr lang="en-US" altLang="en-GB" sz="2000" dirty="0">
                <a:latin typeface="Times New Roman" panose="02020603050405020304" pitchFamily="18" charset="0"/>
                <a:cs typeface="Times New Roman" panose="02020603050405020304" pitchFamily="18" charset="0"/>
                <a:sym typeface="+mn-ea"/>
              </a:rPr>
              <a:t>-co-located with another IAB-MT in same band.</a:t>
            </a:r>
            <a:endParaRPr lang="en-US" altLang="en-GB" sz="2000" dirty="0">
              <a:latin typeface="Times New Roman" panose="02020603050405020304" pitchFamily="18" charset="0"/>
              <a:cs typeface="Times New Roman" panose="02020603050405020304" pitchFamily="18" charset="0"/>
            </a:endParaRPr>
          </a:p>
          <a:p>
            <a:pPr marL="914400" lvl="2" indent="0" latinLnBrk="0">
              <a:lnSpc>
                <a:spcPct val="150000"/>
              </a:lnSpc>
              <a:spcBef>
                <a:spcPts val="0"/>
              </a:spcBef>
              <a:buFont typeface="Wingdings" panose="05000000000000000000" charset="0"/>
              <a:buNone/>
            </a:pPr>
            <a:r>
              <a:rPr lang="en-US" altLang="en-GB" sz="2000" dirty="0">
                <a:latin typeface="Times New Roman" panose="02020603050405020304" pitchFamily="18" charset="0"/>
                <a:cs typeface="Times New Roman" panose="02020603050405020304" pitchFamily="18" charset="0"/>
                <a:sym typeface="+mn-ea"/>
              </a:rPr>
              <a:t>-co-located as IAB-DU and IAB-MT transmit simultaneously in the same band with same TDD pattern.</a:t>
            </a:r>
            <a:endParaRPr lang="en-US" altLang="en-GB" sz="2000" dirty="0">
              <a:latin typeface="Times New Roman" panose="02020603050405020304" pitchFamily="18" charset="0"/>
              <a:cs typeface="Times New Roman" panose="02020603050405020304" pitchFamily="18" charset="0"/>
            </a:endParaRPr>
          </a:p>
          <a:p>
            <a:pPr marL="914400" lvl="2" indent="0" latinLnBrk="0">
              <a:lnSpc>
                <a:spcPct val="150000"/>
              </a:lnSpc>
              <a:spcBef>
                <a:spcPts val="0"/>
              </a:spcBef>
              <a:buFont typeface="Wingdings" panose="05000000000000000000" charset="0"/>
              <a:buNone/>
            </a:pPr>
            <a:r>
              <a:rPr lang="en-US" altLang="en-GB" sz="2000" dirty="0">
                <a:latin typeface="Times New Roman" panose="02020603050405020304" pitchFamily="18" charset="0"/>
                <a:cs typeface="Times New Roman" panose="02020603050405020304" pitchFamily="18" charset="0"/>
                <a:sym typeface="+mn-ea"/>
              </a:rPr>
              <a:t>-co-located with another IAB-DU/BS in another band.</a:t>
            </a:r>
            <a:endParaRPr lang="en-US" altLang="en-GB"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543"/>
            <a:ext cx="8229600" cy="1143000"/>
          </a:xfrm>
        </p:spPr>
        <p:txBody>
          <a:bodyPr/>
          <a:lstStyle/>
          <a:p>
            <a:r>
              <a:rPr lang="en-US" dirty="0">
                <a:latin typeface="Times New Roman" panose="02020603050405020304" pitchFamily="18" charset="0"/>
                <a:cs typeface="Times New Roman" panose="02020603050405020304" pitchFamily="18" charset="0"/>
              </a:rPr>
              <a:t>Agreements</a:t>
            </a:r>
            <a:br>
              <a:rPr lang="en-US" dirty="0">
                <a:latin typeface="Times New Roman" panose="02020603050405020304" pitchFamily="18" charset="0"/>
                <a:cs typeface="Times New Roman" panose="02020603050405020304" pitchFamily="18" charset="0"/>
              </a:rPr>
            </a:br>
            <a:r>
              <a:rPr lang="en-US" sz="3000" dirty="0">
                <a:latin typeface="Times New Roman" panose="02020603050405020304" pitchFamily="18" charset="0"/>
                <a:cs typeface="Times New Roman" panose="02020603050405020304" pitchFamily="18" charset="0"/>
              </a:rPr>
              <a:t>--IAB TX IMD requirements</a:t>
            </a:r>
            <a:endParaRPr lang="en-US" sz="3000"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idx="1"/>
          </p:nvPr>
        </p:nvSpPr>
        <p:spPr>
          <a:xfrm>
            <a:off x="457200" y="1383030"/>
            <a:ext cx="8595360" cy="5380990"/>
          </a:xfrm>
        </p:spPr>
        <p:txBody>
          <a:bodyPr>
            <a:normAutofit fontScale="77500" lnSpcReduction="20000"/>
          </a:bodyPr>
          <a:lstStyle/>
          <a:p>
            <a:pPr marL="0" indent="0">
              <a:buFont typeface="Wingdings" panose="05000000000000000000" charset="0"/>
              <a:buNone/>
            </a:pPr>
            <a:r>
              <a:rPr lang="en-US" altLang="en-GB" sz="2000" dirty="0">
                <a:latin typeface="Times New Roman" panose="02020603050405020304" pitchFamily="18" charset="0"/>
                <a:cs typeface="Times New Roman" panose="02020603050405020304" pitchFamily="18" charset="0"/>
                <a:sym typeface="+mn-ea"/>
              </a:rPr>
              <a:t>For IAB-DU</a:t>
            </a:r>
            <a:r>
              <a:rPr lang="en-US" altLang="en-GB" sz="2000" dirty="0">
                <a:solidFill>
                  <a:srgbClr val="FF0000"/>
                </a:solidFill>
                <a:latin typeface="Times New Roman" panose="02020603050405020304" pitchFamily="18" charset="0"/>
                <a:cs typeface="Times New Roman" panose="02020603050405020304" pitchFamily="18" charset="0"/>
                <a:sym typeface="+mn-ea"/>
              </a:rPr>
              <a:t> in FR1</a:t>
            </a:r>
            <a:r>
              <a:rPr lang="en-US" altLang="en-GB" sz="2000" dirty="0">
                <a:latin typeface="Times New Roman" panose="02020603050405020304" pitchFamily="18" charset="0"/>
                <a:cs typeface="Times New Roman" panose="02020603050405020304" pitchFamily="18" charset="0"/>
                <a:sym typeface="+mn-ea"/>
              </a:rPr>
              <a:t>:</a:t>
            </a:r>
            <a:endParaRPr lang="en-US" altLang="en-GB"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r>
              <a:rPr lang="en-US" altLang="en-GB" sz="2000" dirty="0">
                <a:latin typeface="Times New Roman" panose="02020603050405020304" pitchFamily="18" charset="0"/>
                <a:cs typeface="Times New Roman" panose="02020603050405020304" pitchFamily="18" charset="0"/>
                <a:sym typeface="+mn-ea"/>
              </a:rPr>
              <a:t>It has been agreed to reuse BS TX IMD requirement for IAB-DU in [3].</a:t>
            </a:r>
            <a:endParaRPr lang="en-US" altLang="en-GB" sz="2000" dirty="0">
              <a:latin typeface="Times New Roman" panose="02020603050405020304" pitchFamily="18" charset="0"/>
              <a:cs typeface="Times New Roman" panose="02020603050405020304" pitchFamily="18" charset="0"/>
              <a:sym typeface="+mn-ea"/>
            </a:endParaRPr>
          </a:p>
          <a:p>
            <a:pPr marL="0" indent="0">
              <a:buNone/>
            </a:pPr>
            <a:r>
              <a:rPr lang="en-US" altLang="en-GB" sz="2000" dirty="0">
                <a:latin typeface="Times New Roman" panose="02020603050405020304" pitchFamily="18" charset="0"/>
                <a:cs typeface="Times New Roman" panose="02020603050405020304" pitchFamily="18" charset="0"/>
                <a:sym typeface="+mn-ea"/>
              </a:rPr>
              <a:t>For IAB-MT:</a:t>
            </a:r>
            <a:endParaRPr lang="en-US" altLang="en-GB"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r>
              <a:rPr lang="en-US" altLang="en-GB" sz="2000" dirty="0">
                <a:latin typeface="Times New Roman" panose="02020603050405020304" pitchFamily="18" charset="0"/>
                <a:cs typeface="Times New Roman" panose="02020603050405020304" pitchFamily="18" charset="0"/>
                <a:sym typeface="+mn-ea"/>
              </a:rPr>
              <a:t>For FR2, It is agreed that no TX IMD requirement is specified in [2].</a:t>
            </a:r>
            <a:endParaRPr lang="en-US" altLang="en-GB"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r>
              <a:rPr lang="en-US" altLang="en-GB" sz="2000" dirty="0">
                <a:latin typeface="Times New Roman" panose="02020603050405020304" pitchFamily="18" charset="0"/>
                <a:cs typeface="Times New Roman" panose="02020603050405020304" pitchFamily="18" charset="0"/>
                <a:sym typeface="+mn-ea"/>
              </a:rPr>
              <a:t>For FR1, based on the co-location scenarios as:</a:t>
            </a:r>
            <a:endParaRPr lang="en-US" altLang="en-GB" sz="2000" dirty="0">
              <a:latin typeface="Times New Roman" panose="02020603050405020304" pitchFamily="18" charset="0"/>
              <a:cs typeface="Times New Roman" panose="02020603050405020304" pitchFamily="18" charset="0"/>
              <a:sym typeface="+mn-ea"/>
            </a:endParaRPr>
          </a:p>
          <a:p>
            <a:pPr marL="0" indent="0" latinLnBrk="0">
              <a:lnSpc>
                <a:spcPct val="150000"/>
              </a:lnSpc>
              <a:spcBef>
                <a:spcPts val="0"/>
              </a:spcBef>
              <a:buFont typeface="Wingdings" panose="05000000000000000000" charset="0"/>
              <a:buNone/>
            </a:pPr>
            <a:r>
              <a:rPr lang="en-US" altLang="en-GB" sz="1750" dirty="0">
                <a:latin typeface="Times New Roman" panose="02020603050405020304" pitchFamily="18" charset="0"/>
                <a:cs typeface="Times New Roman" panose="02020603050405020304" pitchFamily="18" charset="0"/>
                <a:sym typeface="+mn-ea"/>
              </a:rPr>
              <a:t>	-co-located with another IAB-MT in same band</a:t>
            </a:r>
            <a:endParaRPr lang="en-US" altLang="en-GB" sz="1750" dirty="0">
              <a:latin typeface="Times New Roman" panose="02020603050405020304" pitchFamily="18" charset="0"/>
              <a:cs typeface="Times New Roman" panose="02020603050405020304" pitchFamily="18" charset="0"/>
            </a:endParaRPr>
          </a:p>
          <a:p>
            <a:pPr marL="914400" lvl="2" indent="0" latinLnBrk="0">
              <a:lnSpc>
                <a:spcPct val="150000"/>
              </a:lnSpc>
              <a:spcBef>
                <a:spcPts val="0"/>
              </a:spcBef>
              <a:buFont typeface="Wingdings" panose="05000000000000000000" charset="0"/>
              <a:buNone/>
            </a:pPr>
            <a:r>
              <a:rPr lang="en-US" altLang="en-GB" sz="1750" dirty="0">
                <a:latin typeface="Times New Roman" panose="02020603050405020304" pitchFamily="18" charset="0"/>
                <a:cs typeface="Times New Roman" panose="02020603050405020304" pitchFamily="18" charset="0"/>
                <a:sym typeface="+mn-ea"/>
              </a:rPr>
              <a:t>-co-located as IAB-DU and IAB-MT</a:t>
            </a:r>
            <a:r>
              <a:rPr lang="en-US" altLang="en-GB" sz="1750" dirty="0">
                <a:solidFill>
                  <a:srgbClr val="FF0000"/>
                </a:solidFill>
                <a:latin typeface="Times New Roman" panose="02020603050405020304" pitchFamily="18" charset="0"/>
                <a:cs typeface="Times New Roman" panose="02020603050405020304" pitchFamily="18" charset="0"/>
                <a:sym typeface="+mn-ea"/>
              </a:rPr>
              <a:t> of one IAB-Node</a:t>
            </a:r>
            <a:r>
              <a:rPr lang="en-US" altLang="en-GB" sz="1750" dirty="0">
                <a:latin typeface="Times New Roman" panose="02020603050405020304" pitchFamily="18" charset="0"/>
                <a:cs typeface="Times New Roman" panose="02020603050405020304" pitchFamily="18" charset="0"/>
                <a:sym typeface="+mn-ea"/>
              </a:rPr>
              <a:t> transmit </a:t>
            </a:r>
            <a:r>
              <a:rPr lang="en-US" altLang="en-GB" sz="1750" strike="sngStrike" dirty="0">
                <a:solidFill>
                  <a:srgbClr val="FF0000"/>
                </a:solidFill>
                <a:latin typeface="Times New Roman" panose="02020603050405020304" pitchFamily="18" charset="0"/>
                <a:cs typeface="Times New Roman" panose="02020603050405020304" pitchFamily="18" charset="0"/>
                <a:sym typeface="+mn-ea"/>
              </a:rPr>
              <a:t>simultaneously</a:t>
            </a:r>
            <a:r>
              <a:rPr lang="en-US" altLang="en-GB" sz="1750" dirty="0">
                <a:latin typeface="Times New Roman" panose="02020603050405020304" pitchFamily="18" charset="0"/>
                <a:cs typeface="Times New Roman" panose="02020603050405020304" pitchFamily="18" charset="0"/>
                <a:sym typeface="+mn-ea"/>
              </a:rPr>
              <a:t> in the same band with same TDD pattern </a:t>
            </a:r>
            <a:r>
              <a:rPr lang="en-US" altLang="en-GB" sz="1750" dirty="0">
                <a:solidFill>
                  <a:srgbClr val="FF0000"/>
                </a:solidFill>
                <a:latin typeface="Times New Roman" panose="02020603050405020304" pitchFamily="18" charset="0"/>
                <a:cs typeface="Times New Roman" panose="02020603050405020304" pitchFamily="18" charset="0"/>
                <a:sym typeface="+mn-ea"/>
              </a:rPr>
              <a:t>as the other co-located BS and/or IAB-Node</a:t>
            </a:r>
            <a:r>
              <a:rPr lang="en-US" altLang="en-GB" sz="1750" dirty="0">
                <a:latin typeface="Times New Roman" panose="02020603050405020304" pitchFamily="18" charset="0"/>
                <a:cs typeface="Times New Roman" panose="02020603050405020304" pitchFamily="18" charset="0"/>
                <a:sym typeface="+mn-ea"/>
              </a:rPr>
              <a:t>.</a:t>
            </a:r>
            <a:endParaRPr lang="en-US" altLang="en-GB" sz="1750" dirty="0">
              <a:latin typeface="Times New Roman" panose="02020603050405020304" pitchFamily="18" charset="0"/>
              <a:cs typeface="Times New Roman" panose="02020603050405020304" pitchFamily="18" charset="0"/>
              <a:sym typeface="+mn-ea"/>
            </a:endParaRPr>
          </a:p>
          <a:p>
            <a:pPr marL="914400" lvl="2" indent="0" latinLnBrk="0">
              <a:lnSpc>
                <a:spcPct val="150000"/>
              </a:lnSpc>
              <a:spcBef>
                <a:spcPts val="0"/>
              </a:spcBef>
              <a:buFont typeface="Wingdings" panose="05000000000000000000" charset="0"/>
              <a:buNone/>
            </a:pPr>
            <a:r>
              <a:rPr lang="en-US" altLang="en-GB" sz="1750" dirty="0">
                <a:solidFill>
                  <a:srgbClr val="FF0000"/>
                </a:solidFill>
                <a:latin typeface="Times New Roman" panose="02020603050405020304" pitchFamily="18" charset="0"/>
                <a:cs typeface="Times New Roman" panose="02020603050405020304" pitchFamily="18" charset="0"/>
                <a:sym typeface="+mn-ea"/>
              </a:rPr>
              <a:t>	- In case of two co-located IAB-Nodes, all IAB-MTs and IAB-</a:t>
            </a:r>
            <a:r>
              <a:rPr lang="en-US" altLang="en-GB" sz="1750" dirty="0" err="1">
                <a:solidFill>
                  <a:srgbClr val="FF0000"/>
                </a:solidFill>
                <a:latin typeface="Times New Roman" panose="02020603050405020304" pitchFamily="18" charset="0"/>
                <a:cs typeface="Times New Roman" panose="02020603050405020304" pitchFamily="18" charset="0"/>
                <a:sym typeface="+mn-ea"/>
              </a:rPr>
              <a:t>Dus</a:t>
            </a:r>
            <a:r>
              <a:rPr lang="en-US" altLang="en-GB" sz="1750" dirty="0">
                <a:solidFill>
                  <a:srgbClr val="FF0000"/>
                </a:solidFill>
                <a:latin typeface="Times New Roman" panose="02020603050405020304" pitchFamily="18" charset="0"/>
                <a:cs typeface="Times New Roman" panose="02020603050405020304" pitchFamily="18" charset="0"/>
                <a:sym typeface="+mn-ea"/>
              </a:rPr>
              <a:t> need to follow same TDD pattern.</a:t>
            </a:r>
            <a:r>
              <a:rPr lang="en-US" altLang="en-GB" sz="1750" dirty="0">
                <a:latin typeface="Times New Roman" panose="02020603050405020304" pitchFamily="18" charset="0"/>
                <a:cs typeface="Times New Roman" panose="02020603050405020304" pitchFamily="18" charset="0"/>
                <a:sym typeface="+mn-ea"/>
              </a:rPr>
              <a:t> </a:t>
            </a:r>
            <a:endParaRPr lang="en-US" altLang="en-GB" sz="1750" dirty="0">
              <a:latin typeface="Times New Roman" panose="02020603050405020304" pitchFamily="18" charset="0"/>
              <a:cs typeface="Times New Roman" panose="02020603050405020304" pitchFamily="18" charset="0"/>
              <a:sym typeface="+mn-ea"/>
            </a:endParaRPr>
          </a:p>
          <a:p>
            <a:pPr marL="914400" lvl="2" indent="0" latinLnBrk="0">
              <a:lnSpc>
                <a:spcPct val="150000"/>
              </a:lnSpc>
              <a:spcBef>
                <a:spcPts val="0"/>
              </a:spcBef>
              <a:buFont typeface="Wingdings" panose="05000000000000000000" charset="0"/>
              <a:buNone/>
            </a:pPr>
            <a:r>
              <a:rPr lang="en-US" altLang="en-GB" sz="1750" dirty="0">
                <a:latin typeface="Times New Roman" panose="02020603050405020304" pitchFamily="18" charset="0"/>
                <a:cs typeface="Times New Roman" panose="02020603050405020304" pitchFamily="18" charset="0"/>
                <a:sym typeface="+mn-ea"/>
              </a:rPr>
              <a:t>With these two scenarios considered, reusing BS TX IMD requirement for IAB-MT is applicable </a:t>
            </a:r>
            <a:r>
              <a:rPr lang="en-US" altLang="en-GB" sz="1750" dirty="0">
                <a:solidFill>
                  <a:schemeClr val="accent1"/>
                </a:solidFill>
                <a:latin typeface="Times New Roman" panose="02020603050405020304" pitchFamily="18" charset="0"/>
                <a:cs typeface="Times New Roman" panose="02020603050405020304" pitchFamily="18" charset="0"/>
                <a:sym typeface="+mn-ea"/>
              </a:rPr>
              <a:t>for :</a:t>
            </a:r>
            <a:endParaRPr lang="en-US" altLang="en-GB" sz="1750" dirty="0">
              <a:solidFill>
                <a:schemeClr val="accent1"/>
              </a:solidFill>
              <a:latin typeface="Times New Roman" panose="02020603050405020304" pitchFamily="18" charset="0"/>
              <a:cs typeface="Times New Roman" panose="02020603050405020304" pitchFamily="18" charset="0"/>
              <a:sym typeface="+mn-ea"/>
            </a:endParaRPr>
          </a:p>
          <a:p>
            <a:pPr lvl="3">
              <a:lnSpc>
                <a:spcPct val="150000"/>
              </a:lnSpc>
              <a:spcBef>
                <a:spcPts val="0"/>
              </a:spcBef>
              <a:buFont typeface="Wingdings" panose="05000000000000000000" pitchFamily="2" charset="2"/>
              <a:buChar char="p"/>
            </a:pPr>
            <a:r>
              <a:rPr lang="en-US" altLang="en-GB" sz="1350" dirty="0">
                <a:solidFill>
                  <a:schemeClr val="accent1"/>
                </a:solidFill>
                <a:latin typeface="Times New Roman" panose="02020603050405020304" pitchFamily="18" charset="0"/>
                <a:cs typeface="Times New Roman" panose="02020603050405020304" pitchFamily="18" charset="0"/>
                <a:sym typeface="+mn-ea"/>
              </a:rPr>
              <a:t>WA IAB-MT</a:t>
            </a:r>
            <a:endParaRPr lang="en-US" altLang="en-GB" sz="1350" dirty="0">
              <a:solidFill>
                <a:schemeClr val="accent1"/>
              </a:solidFill>
              <a:latin typeface="Times New Roman" panose="02020603050405020304" pitchFamily="18" charset="0"/>
              <a:cs typeface="Times New Roman" panose="02020603050405020304" pitchFamily="18" charset="0"/>
              <a:sym typeface="+mn-ea"/>
            </a:endParaRPr>
          </a:p>
          <a:p>
            <a:pPr lvl="3">
              <a:lnSpc>
                <a:spcPct val="150000"/>
              </a:lnSpc>
              <a:spcBef>
                <a:spcPts val="0"/>
              </a:spcBef>
              <a:buFont typeface="Wingdings" panose="05000000000000000000" pitchFamily="2" charset="2"/>
              <a:buChar char="p"/>
            </a:pPr>
            <a:r>
              <a:rPr lang="en-US" altLang="en-GB" sz="1350" dirty="0">
                <a:solidFill>
                  <a:schemeClr val="accent1"/>
                </a:solidFill>
                <a:latin typeface="Times New Roman" panose="02020603050405020304" pitchFamily="18" charset="0"/>
                <a:cs typeface="Times New Roman" panose="02020603050405020304" pitchFamily="18" charset="0"/>
                <a:sym typeface="+mn-ea"/>
              </a:rPr>
              <a:t>LA IAB-MT with single carrier case as the multiple carrier how to handle is still FFS</a:t>
            </a:r>
            <a:endParaRPr lang="en-US" altLang="en-GB" sz="1350" dirty="0">
              <a:solidFill>
                <a:schemeClr val="accent1"/>
              </a:solidFill>
              <a:latin typeface="Times New Roman" panose="02020603050405020304" pitchFamily="18" charset="0"/>
              <a:cs typeface="Times New Roman" panose="02020603050405020304" pitchFamily="18" charset="0"/>
              <a:sym typeface="+mn-ea"/>
            </a:endParaRPr>
          </a:p>
          <a:p>
            <a:pPr lvl="2" latinLnBrk="0">
              <a:lnSpc>
                <a:spcPct val="150000"/>
              </a:lnSpc>
              <a:spcBef>
                <a:spcPts val="0"/>
              </a:spcBef>
            </a:pPr>
            <a:r>
              <a:rPr lang="en-US" altLang="en-GB" sz="1750" strike="sngStrike" dirty="0">
                <a:solidFill>
                  <a:schemeClr val="accent1"/>
                </a:solidFill>
                <a:latin typeface="Times New Roman" panose="02020603050405020304" pitchFamily="18" charset="0"/>
                <a:cs typeface="Times New Roman" panose="02020603050405020304" pitchFamily="18" charset="0"/>
                <a:sym typeface="+mn-ea"/>
              </a:rPr>
              <a:t> For interference level it should refer to IAB-MT own power</a:t>
            </a:r>
            <a:endParaRPr lang="en-US" altLang="en-GB" sz="1750" strike="sngStrike" dirty="0">
              <a:solidFill>
                <a:schemeClr val="accent1"/>
              </a:solidFill>
              <a:latin typeface="Times New Roman" panose="02020603050405020304" pitchFamily="18" charset="0"/>
              <a:cs typeface="Times New Roman" panose="02020603050405020304" pitchFamily="18" charset="0"/>
              <a:sym typeface="+mn-ea"/>
            </a:endParaRPr>
          </a:p>
          <a:p>
            <a:pPr lvl="2" latinLnBrk="0">
              <a:lnSpc>
                <a:spcPct val="150000"/>
              </a:lnSpc>
              <a:spcBef>
                <a:spcPts val="0"/>
              </a:spcBef>
            </a:pPr>
            <a:r>
              <a:rPr lang="en-GB" altLang="zh-CN" sz="1800" strike="sngStrike" dirty="0">
                <a:solidFill>
                  <a:schemeClr val="accent1"/>
                </a:solidFill>
                <a:latin typeface="Times New Roman" panose="02020603050405020304" pitchFamily="18" charset="0"/>
                <a:cs typeface="Times New Roman" panose="02020603050405020304" pitchFamily="18" charset="0"/>
              </a:rPr>
              <a:t> The transmitter intermodulation level shall not exceed the unwanted emission requirement defined for each IAB-MT class</a:t>
            </a:r>
            <a:endParaRPr lang="en-US" altLang="en-GB" sz="1800" strike="sngStrike" dirty="0">
              <a:solidFill>
                <a:schemeClr val="accent1"/>
              </a:solidFill>
              <a:latin typeface="Times New Roman" panose="02020603050405020304" pitchFamily="18" charset="0"/>
              <a:cs typeface="Times New Roman" panose="02020603050405020304" pitchFamily="18" charset="0"/>
              <a:sym typeface="+mn-ea"/>
            </a:endParaRPr>
          </a:p>
          <a:p>
            <a:pPr marL="914400" lvl="2" indent="0" latinLnBrk="0">
              <a:lnSpc>
                <a:spcPct val="150000"/>
              </a:lnSpc>
              <a:spcBef>
                <a:spcPts val="0"/>
              </a:spcBef>
              <a:buNone/>
            </a:pPr>
            <a:endParaRPr lang="en-US" altLang="en-GB" sz="1750" dirty="0">
              <a:solidFill>
                <a:schemeClr val="accent1"/>
              </a:solidFill>
              <a:latin typeface="Times New Roman" panose="02020603050405020304" pitchFamily="18" charset="0"/>
              <a:cs typeface="Times New Roman" panose="02020603050405020304" pitchFamily="18" charset="0"/>
            </a:endParaRPr>
          </a:p>
          <a:p>
            <a:pPr marL="914400" lvl="2" indent="0" latinLnBrk="0">
              <a:lnSpc>
                <a:spcPct val="150000"/>
              </a:lnSpc>
              <a:spcBef>
                <a:spcPts val="0"/>
              </a:spcBef>
              <a:buFont typeface="Wingdings" panose="05000000000000000000" charset="0"/>
              <a:buNone/>
            </a:pPr>
            <a:r>
              <a:rPr lang="en-US" altLang="en-GB" sz="1750" dirty="0">
                <a:latin typeface="Times New Roman" panose="02020603050405020304" pitchFamily="18" charset="0"/>
                <a:cs typeface="Times New Roman" panose="02020603050405020304" pitchFamily="18" charset="0"/>
                <a:sym typeface="+mn-ea"/>
              </a:rPr>
              <a:t>-co-located with another IAB-DU/BS in another band</a:t>
            </a:r>
            <a:endParaRPr lang="en-US" altLang="en-GB" sz="1750" dirty="0">
              <a:latin typeface="Times New Roman" panose="02020603050405020304" pitchFamily="18" charset="0"/>
              <a:cs typeface="Times New Roman" panose="02020603050405020304" pitchFamily="18" charset="0"/>
              <a:sym typeface="+mn-ea"/>
            </a:endParaRPr>
          </a:p>
          <a:p>
            <a:pPr marL="914400" lvl="2" indent="0" latinLnBrk="0">
              <a:lnSpc>
                <a:spcPct val="150000"/>
              </a:lnSpc>
              <a:spcBef>
                <a:spcPts val="0"/>
              </a:spcBef>
              <a:buFont typeface="Wingdings" panose="05000000000000000000" charset="0"/>
              <a:buNone/>
            </a:pPr>
            <a:r>
              <a:rPr lang="en-US" altLang="en-GB" sz="1750" dirty="0">
                <a:solidFill>
                  <a:srgbClr val="92D050"/>
                </a:solidFill>
                <a:latin typeface="Times New Roman" panose="02020603050405020304" pitchFamily="18" charset="0"/>
                <a:cs typeface="Times New Roman" panose="02020603050405020304" pitchFamily="18" charset="0"/>
                <a:sym typeface="+mn-ea"/>
              </a:rPr>
              <a:t>   As in the BS case if the in-band TX IMD is specified it is dominant and this is not necessary </a:t>
            </a:r>
            <a:r>
              <a:rPr lang="en-US" altLang="en-GB" sz="1750" strike="sngStrike" dirty="0">
                <a:latin typeface="Times New Roman" panose="02020603050405020304" pitchFamily="18" charset="0"/>
                <a:cs typeface="Times New Roman" panose="02020603050405020304" pitchFamily="18" charset="0"/>
                <a:sym typeface="+mn-ea"/>
              </a:rPr>
              <a:t>This scenario is covered by co-location spurious emission and co-location blocking requirement.</a:t>
            </a:r>
            <a:endParaRPr lang="en-US" altLang="en-GB" sz="2000" strike="sngStrike"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GB" dirty="0">
                <a:latin typeface="Times New Roman" panose="02020603050405020304" pitchFamily="18" charset="0"/>
                <a:cs typeface="Times New Roman" panose="02020603050405020304" pitchFamily="18" charset="0"/>
              </a:rPr>
              <a:t>Reference</a:t>
            </a:r>
            <a:endParaRPr lang="en-US" altLang="en-GB"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pPr marL="0" indent="0">
              <a:buNone/>
            </a:pPr>
            <a:r>
              <a:rPr lang="en-US" sz="2400" dirty="0">
                <a:latin typeface="Times New Roman" panose="02020603050405020304" pitchFamily="18" charset="0"/>
                <a:cs typeface="Times New Roman" panose="02020603050405020304" pitchFamily="18" charset="0"/>
              </a:rPr>
              <a:t>[1] R4-2004096 on IAB TX IMD, ZTE</a:t>
            </a:r>
            <a:endParaRPr lang="en-US" sz="2400" dirty="0">
              <a:latin typeface="Times New Roman" panose="02020603050405020304" pitchFamily="18" charset="0"/>
              <a:cs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[2] R4-2005438 Email discussion summary for [94e Bis][208] NR_IAB_RF_Part_2, Nokia</a:t>
            </a:r>
            <a:endParaRPr lang="en-US" sz="2400" dirty="0">
              <a:latin typeface="Times New Roman" panose="02020603050405020304" pitchFamily="18" charset="0"/>
              <a:cs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sym typeface="+mn-ea"/>
              </a:rPr>
              <a:t>[3] R4-2002497 TP for TR _9 IAB OTA transmitter intermodulation, Ericsson</a:t>
            </a:r>
            <a:endParaRPr lang="en-US" sz="24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2038</Words>
  <Application>WPS 演示</Application>
  <PresentationFormat>On-screen Show (4:3)</PresentationFormat>
  <Paragraphs>46</Paragraphs>
  <Slides>5</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vt:i4>
      </vt:variant>
    </vt:vector>
  </HeadingPairs>
  <TitlesOfParts>
    <vt:vector size="15" baseType="lpstr">
      <vt:lpstr>Arial</vt:lpstr>
      <vt:lpstr>宋体</vt:lpstr>
      <vt:lpstr>Wingdings</vt:lpstr>
      <vt:lpstr>Calibri</vt:lpstr>
      <vt:lpstr>Times New Roman</vt:lpstr>
      <vt:lpstr>Arial Unicode MS</vt:lpstr>
      <vt:lpstr>Wingdings</vt:lpstr>
      <vt:lpstr>微软雅黑</vt:lpstr>
      <vt:lpstr>Arial Unicode MS</vt:lpstr>
      <vt:lpstr>Office 主题</vt:lpstr>
      <vt:lpstr>3GPP TSG-RAN WG4 Meeting #94-e-Bis Electronic Meeting, 20 – 30 Apr., 2020</vt:lpstr>
      <vt:lpstr>Background</vt:lpstr>
      <vt:lpstr>Agreements --IAB-MT co-location scenarios</vt:lpstr>
      <vt:lpstr>Agreements --IAB TX IMD requirements</vt:lpstr>
      <vt:lpstr>Reference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ZTE_2nd_v2</cp:lastModifiedBy>
  <cp:revision>286</cp:revision>
  <dcterms:created xsi:type="dcterms:W3CDTF">2016-01-12T08:39:00Z</dcterms:created>
  <dcterms:modified xsi:type="dcterms:W3CDTF">2020-04-29T17:00:14Z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(3)r3aNPjZe4jmkWxUb1vFPvc170njxeQdE/H5xMBPGFlATqP1Xd55vg9wg1n4K0BF58E2LkhFJ
UyGjdfGDc4O9QEgOS0PJQGi31RJiSA3W2fvxr5B1X4F67LN34Y71iD9yxj2tgPQTunH52W15
tbzq7urefgxdMtKyh3oDWLTrsVdfPAN3t1UO2F3PiJb3jTKaaWR0R319t4wwHqTkd9n9tzSj
1YWH0hgFYCEJfqxajU</vt:lpwstr>
  </property>
  <property fmtid="{D5CDD505-2E9C-101B-9397-08002B2CF9AE}" pid="3" name="_2015_ms_pID_7253431">
    <vt:lpwstr>3Hw727yxzW9j8sbNic+hqEBQiNW/eRaGkActKubG6ILjS6Ar39Rs4k
3eXS+wuxsToT2pgtqe238zmkq9DUOx1swkp9YrhyH7HdX8xTCv9NPJNwfU49T3C1YNcnjwom
iPoq7zpPcBen8D4VZtb63ao7PlbaVq5/SEWTh+IMDENrM9ihkX34MtqhJ1vxuCjNhQxc/XHz
qezg9f5FbRrZPZLOGM7ZoAk7H1MbXuuqwz2P</vt:lpwstr>
  </property>
  <property fmtid="{D5CDD505-2E9C-101B-9397-08002B2CF9AE}" pid="4" name="_2015_ms_pID_7253432">
    <vt:lpwstr>vTY6wON9+qgsyRaJrV5E7HMGnuoMRzbgRvkF
RPVVj5CwztGHKUVMGh1okoBwV2nrB7B8rcu5f9BaGrPO5KbOFDM=</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1562809972</vt:lpwstr>
  </property>
  <property fmtid="{D5CDD505-2E9C-101B-9397-08002B2CF9AE}" pid="9" name="ContentTypeId">
    <vt:lpwstr>0x01010057487C7AB0FA344C95D548FCA1A0E6B1</vt:lpwstr>
  </property>
  <property fmtid="{D5CDD505-2E9C-101B-9397-08002B2CF9AE}" pid="10" name="KSOProductBuildVer">
    <vt:lpwstr>2052-10.8.2.7027</vt:lpwstr>
  </property>
  <property fmtid="{D5CDD505-2E9C-101B-9397-08002B2CF9AE}" pid="11" name="NSCPROP_SA">
    <vt:lpwstr>D:\Work\3GPP\RAN4\2020\94bis\Email discussion\208\2nd\draft R4-2005491 WF on co-location scenarios and Tx IMD requirements for IAB_Huawei_Nokia.pptx</vt:lpwstr>
  </property>
</Properties>
</file>