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E6650D-D90C-41C4-8C3A-444831CE0724}" v="33" dt="2020-04-29T16:04:47.9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05" d="100"/>
          <a:sy n="105" d="100"/>
        </p:scale>
        <p:origin x="120" y="2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A3C58-093A-43B2-8D97-90E00F189A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813F72-89B4-4D5B-8A92-FFA57AB0BD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03954E0-FB77-4C92-98F6-C606984B48BC}"/>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5" name="Footer Placeholder 4">
            <a:extLst>
              <a:ext uri="{FF2B5EF4-FFF2-40B4-BE49-F238E27FC236}">
                <a16:creationId xmlns:a16="http://schemas.microsoft.com/office/drawing/2014/main" id="{78809F51-9802-4A35-B991-12F5A4D625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2802A9-A354-4572-958E-91D3A7B640C3}"/>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1989125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3DCE2-843E-4ABC-BF4C-4E52B9E363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860EE6-4581-493E-9C2A-BFDFDB8AA2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85C402-7BEF-4492-A7AA-BC48B9C88104}"/>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5" name="Footer Placeholder 4">
            <a:extLst>
              <a:ext uri="{FF2B5EF4-FFF2-40B4-BE49-F238E27FC236}">
                <a16:creationId xmlns:a16="http://schemas.microsoft.com/office/drawing/2014/main" id="{86CDE0AD-3CC6-4136-AF62-FE874CDA89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EF4BEA-843F-469E-9618-CD04546F91BF}"/>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399704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EAAD1-2D9A-4B5C-80F4-7592354D0F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90B580-79C1-4EDF-9113-1737FA36F3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F43375-9353-4E65-A9A0-E81E17DACB59}"/>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5" name="Footer Placeholder 4">
            <a:extLst>
              <a:ext uri="{FF2B5EF4-FFF2-40B4-BE49-F238E27FC236}">
                <a16:creationId xmlns:a16="http://schemas.microsoft.com/office/drawing/2014/main" id="{69CEB651-D2E1-4E68-9847-7AF4F51820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632E41-BEC1-439A-A631-EEA71D135894}"/>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1274105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21361-1350-4ABD-B510-236F9185F7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4E59BF-A35C-45EC-806F-C22040390E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F1DAF6-4327-4E13-84BE-3267E3E08813}"/>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5" name="Footer Placeholder 4">
            <a:extLst>
              <a:ext uri="{FF2B5EF4-FFF2-40B4-BE49-F238E27FC236}">
                <a16:creationId xmlns:a16="http://schemas.microsoft.com/office/drawing/2014/main" id="{6B1D740E-AC5B-41B0-8783-F86FF322A6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C54C82-847C-4AAE-B026-52A7B37BB194}"/>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3732637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94745-F322-4115-B0BA-52471E65BA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0F948DF-09A0-4F84-A256-613510BF32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3DB6CE-A494-41E5-93AD-FC1870068CA6}"/>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5" name="Footer Placeholder 4">
            <a:extLst>
              <a:ext uri="{FF2B5EF4-FFF2-40B4-BE49-F238E27FC236}">
                <a16:creationId xmlns:a16="http://schemas.microsoft.com/office/drawing/2014/main" id="{B93E3021-9685-4174-941B-A36C2B66F3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4524A3-EBE5-46FF-953A-E5A21F60C32C}"/>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972100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F100E-5F4D-4B9C-A0F0-FD081B3C61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320544-757A-43EA-BEEC-6E14964A4A0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87EBDDF-986E-47DA-91D5-722ADC7AC4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5BD9F8-FC80-4232-802C-AB3D89FFF763}"/>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6" name="Footer Placeholder 5">
            <a:extLst>
              <a:ext uri="{FF2B5EF4-FFF2-40B4-BE49-F238E27FC236}">
                <a16:creationId xmlns:a16="http://schemas.microsoft.com/office/drawing/2014/main" id="{ABBC22A9-55F1-4C10-B0AD-02D817E3E9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A1E04-13A9-4F06-A36A-4A058E4CE9F9}"/>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502744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EC40E-0986-470F-95F1-C1B71ED3FE3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990B1B-60AF-4863-AEF5-555FF912BE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BF7053-3C96-49B6-A2AA-D19B8DF397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B7ED0C4-4114-4BA5-BE36-EC2A7FFC4A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19906D-4CC3-4CC2-82A6-473DFE491F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07F706-09F1-4D6E-B8FA-1D422F773AB2}"/>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8" name="Footer Placeholder 7">
            <a:extLst>
              <a:ext uri="{FF2B5EF4-FFF2-40B4-BE49-F238E27FC236}">
                <a16:creationId xmlns:a16="http://schemas.microsoft.com/office/drawing/2014/main" id="{683EFEA9-F3E8-48D6-B5D6-1488BC1DB3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BC0BC0-ECC7-4A97-8356-9ABB40965CDB}"/>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2851010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37DF9-3186-47D4-9A51-28A7ECAC7F7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DEA1C2D-40BF-4015-992B-406B2E4A9CB6}"/>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4" name="Footer Placeholder 3">
            <a:extLst>
              <a:ext uri="{FF2B5EF4-FFF2-40B4-BE49-F238E27FC236}">
                <a16:creationId xmlns:a16="http://schemas.microsoft.com/office/drawing/2014/main" id="{E3AC2A08-ADA0-4DE8-BBAE-49BDB90CB5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EBC317-10DA-4972-8431-68F570F84A9C}"/>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1058141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93484E-450E-423C-8BD3-91032987DADE}"/>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3" name="Footer Placeholder 2">
            <a:extLst>
              <a:ext uri="{FF2B5EF4-FFF2-40B4-BE49-F238E27FC236}">
                <a16:creationId xmlns:a16="http://schemas.microsoft.com/office/drawing/2014/main" id="{6FA5D0D3-D44B-4942-A2D4-217DD6646B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FF2547-103C-46C8-9780-209E64DE9482}"/>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2087027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E6270-9F6A-4BFB-9D5B-D6E33C9D47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667F09D-DEFB-4A13-891A-E154E9A19F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519E0C-6FB5-4BD7-867B-F5EE898570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7FBE45-C24F-4F3D-83E7-6E622D71E323}"/>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6" name="Footer Placeholder 5">
            <a:extLst>
              <a:ext uri="{FF2B5EF4-FFF2-40B4-BE49-F238E27FC236}">
                <a16:creationId xmlns:a16="http://schemas.microsoft.com/office/drawing/2014/main" id="{CA40C294-878F-4C23-961B-9384A2CC4E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B9E357-8486-429B-B524-564FA4F7C5EF}"/>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4272087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F022D-C268-482F-9029-CDC81AE608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357895-FDF0-47B5-92B1-B269373361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046F2F-AFAA-414B-82FC-F40FBF0B6D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11ED56-C16E-4FEF-8A2F-9AA2AE9618C0}"/>
              </a:ext>
            </a:extLst>
          </p:cNvPr>
          <p:cNvSpPr>
            <a:spLocks noGrp="1"/>
          </p:cNvSpPr>
          <p:nvPr>
            <p:ph type="dt" sz="half" idx="10"/>
          </p:nvPr>
        </p:nvSpPr>
        <p:spPr/>
        <p:txBody>
          <a:bodyPr/>
          <a:lstStyle/>
          <a:p>
            <a:fld id="{47BDA463-AE2D-4313-B585-0B3C31BE3F9A}" type="datetimeFigureOut">
              <a:rPr lang="en-US" smtClean="0"/>
              <a:t>4/29/2020</a:t>
            </a:fld>
            <a:endParaRPr lang="en-US"/>
          </a:p>
        </p:txBody>
      </p:sp>
      <p:sp>
        <p:nvSpPr>
          <p:cNvPr id="6" name="Footer Placeholder 5">
            <a:extLst>
              <a:ext uri="{FF2B5EF4-FFF2-40B4-BE49-F238E27FC236}">
                <a16:creationId xmlns:a16="http://schemas.microsoft.com/office/drawing/2014/main" id="{23DB7DB5-850D-4FEA-A574-D31E7047F0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AC1A00-D197-482F-B742-902EFF2C2255}"/>
              </a:ext>
            </a:extLst>
          </p:cNvPr>
          <p:cNvSpPr>
            <a:spLocks noGrp="1"/>
          </p:cNvSpPr>
          <p:nvPr>
            <p:ph type="sldNum" sz="quarter" idx="12"/>
          </p:nvPr>
        </p:nvSpPr>
        <p:spPr/>
        <p:txBody>
          <a:bodyPr/>
          <a:lstStyle/>
          <a:p>
            <a:fld id="{891546F2-FF10-430A-A549-7E0B98550A53}" type="slidenum">
              <a:rPr lang="en-US" smtClean="0"/>
              <a:t>‹#›</a:t>
            </a:fld>
            <a:endParaRPr lang="en-US"/>
          </a:p>
        </p:txBody>
      </p:sp>
    </p:spTree>
    <p:extLst>
      <p:ext uri="{BB962C8B-B14F-4D97-AF65-F5344CB8AC3E}">
        <p14:creationId xmlns:p14="http://schemas.microsoft.com/office/powerpoint/2010/main" val="1633150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0B0C9D-AD44-4B4D-8DFB-FCB7C66A1A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7C34EF-A5D1-4D03-9FC2-618EA0F934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E9413B-67DB-400E-BECF-157B7C99D8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BDA463-AE2D-4313-B585-0B3C31BE3F9A}" type="datetimeFigureOut">
              <a:rPr lang="en-US" smtClean="0"/>
              <a:t>4/29/2020</a:t>
            </a:fld>
            <a:endParaRPr lang="en-US"/>
          </a:p>
        </p:txBody>
      </p:sp>
      <p:sp>
        <p:nvSpPr>
          <p:cNvPr id="5" name="Footer Placeholder 4">
            <a:extLst>
              <a:ext uri="{FF2B5EF4-FFF2-40B4-BE49-F238E27FC236}">
                <a16:creationId xmlns:a16="http://schemas.microsoft.com/office/drawing/2014/main" id="{FDDC675F-49B0-4A59-B241-0685BFC688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94DE5DD-2AB5-45F8-8881-5986484610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1546F2-FF10-430A-A549-7E0B98550A53}" type="slidenum">
              <a:rPr lang="en-US" smtClean="0"/>
              <a:t>‹#›</a:t>
            </a:fld>
            <a:endParaRPr lang="en-US"/>
          </a:p>
        </p:txBody>
      </p:sp>
    </p:spTree>
    <p:extLst>
      <p:ext uri="{BB962C8B-B14F-4D97-AF65-F5344CB8AC3E}">
        <p14:creationId xmlns:p14="http://schemas.microsoft.com/office/powerpoint/2010/main" val="1958311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2002452"/>
          </a:xfrm>
        </p:spPr>
        <p:txBody>
          <a:bodyPr>
            <a:normAutofit fontScale="90000"/>
          </a:bodyPr>
          <a:lstStyle/>
          <a:p>
            <a:r>
              <a:rPr lang="en-GB" dirty="0"/>
              <a:t>WF on NR Positioning UE </a:t>
            </a:r>
            <a:br>
              <a:rPr lang="en-GB" dirty="0"/>
            </a:br>
            <a:r>
              <a:rPr lang="en-GB" dirty="0"/>
              <a:t>measurements and reporting</a:t>
            </a:r>
            <a:br>
              <a:rPr lang="en-US" dirty="0"/>
            </a:br>
            <a:r>
              <a:rPr lang="en-US" sz="4400" dirty="0"/>
              <a:t>(RAN4#94-e-Bis email thread #115)</a:t>
            </a:r>
            <a:endParaRPr lang="en-US" dirty="0"/>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Qualcomm Inc</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94-e-Bis</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April 20-30, 2020</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6.8.2.1.1, 6.8.2.1.2, 6.8.2.1.3, 6.8.2.1.5</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R4-2005378</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62276-EC15-4172-BD1E-7F8C0AB3982E}"/>
              </a:ext>
            </a:extLst>
          </p:cNvPr>
          <p:cNvSpPr>
            <a:spLocks noGrp="1"/>
          </p:cNvSpPr>
          <p:nvPr>
            <p:ph type="title"/>
          </p:nvPr>
        </p:nvSpPr>
        <p:spPr/>
        <p:txBody>
          <a:bodyPr>
            <a:normAutofit/>
          </a:bodyPr>
          <a:lstStyle/>
          <a:p>
            <a:r>
              <a:rPr lang="en-US" b="1" dirty="0"/>
              <a:t>Measurement period – Others </a:t>
            </a:r>
          </a:p>
        </p:txBody>
      </p:sp>
      <p:sp>
        <p:nvSpPr>
          <p:cNvPr id="3" name="Content Placeholder 2">
            <a:extLst>
              <a:ext uri="{FF2B5EF4-FFF2-40B4-BE49-F238E27FC236}">
                <a16:creationId xmlns:a16="http://schemas.microsoft.com/office/drawing/2014/main" id="{D3F48CA3-8180-4C48-80C8-C1C00AF28D9B}"/>
              </a:ext>
            </a:extLst>
          </p:cNvPr>
          <p:cNvSpPr>
            <a:spLocks noGrp="1"/>
          </p:cNvSpPr>
          <p:nvPr>
            <p:ph idx="1"/>
          </p:nvPr>
        </p:nvSpPr>
        <p:spPr/>
        <p:txBody>
          <a:bodyPr>
            <a:normAutofit lnSpcReduction="10000"/>
          </a:bodyPr>
          <a:lstStyle/>
          <a:p>
            <a:r>
              <a:rPr lang="en-US" dirty="0"/>
              <a:t>Measurement period due to HO</a:t>
            </a:r>
          </a:p>
          <a:p>
            <a:pPr lvl="1"/>
            <a:r>
              <a:rPr lang="en-US" dirty="0"/>
              <a:t>To be discussed after measurement period without HO is defined</a:t>
            </a:r>
          </a:p>
          <a:p>
            <a:pPr lvl="1"/>
            <a:endParaRPr lang="en-US" dirty="0"/>
          </a:p>
          <a:p>
            <a:r>
              <a:rPr lang="en-US" dirty="0"/>
              <a:t>Measurement period for more than one frequency layer</a:t>
            </a:r>
          </a:p>
          <a:p>
            <a:pPr lvl="1"/>
            <a:r>
              <a:rPr lang="en-US" dirty="0"/>
              <a:t>To be discussed after measurement period for one frequency layer is defined</a:t>
            </a:r>
          </a:p>
          <a:p>
            <a:pPr lvl="1"/>
            <a:endParaRPr lang="en-US" dirty="0"/>
          </a:p>
          <a:p>
            <a:r>
              <a:rPr lang="en-US" dirty="0"/>
              <a:t>Number of PRS resources for the measurement period definition</a:t>
            </a:r>
          </a:p>
          <a:p>
            <a:pPr lvl="1"/>
            <a:r>
              <a:rPr lang="en-US" dirty="0"/>
              <a:t>To be discussed after conclusion of RAN1 UE capability discussions</a:t>
            </a:r>
          </a:p>
          <a:p>
            <a:pPr lvl="1"/>
            <a:endParaRPr lang="en-US" dirty="0"/>
          </a:p>
          <a:p>
            <a:r>
              <a:rPr lang="en-US" dirty="0"/>
              <a:t>Measurement period with more than one PRS periodicity</a:t>
            </a:r>
          </a:p>
          <a:p>
            <a:pPr lvl="1"/>
            <a:r>
              <a:rPr lang="en-US" dirty="0"/>
              <a:t>To be discussed after measurement period with one PRS periodicity is defined</a:t>
            </a:r>
          </a:p>
        </p:txBody>
      </p:sp>
    </p:spTree>
    <p:extLst>
      <p:ext uri="{BB962C8B-B14F-4D97-AF65-F5344CB8AC3E}">
        <p14:creationId xmlns:p14="http://schemas.microsoft.com/office/powerpoint/2010/main" val="4144850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33627-FB24-4AC0-B295-B706CA88B54C}"/>
              </a:ext>
            </a:extLst>
          </p:cNvPr>
          <p:cNvSpPr>
            <a:spLocks noGrp="1"/>
          </p:cNvSpPr>
          <p:nvPr>
            <p:ph type="title"/>
          </p:nvPr>
        </p:nvSpPr>
        <p:spPr>
          <a:xfrm>
            <a:off x="838200" y="365125"/>
            <a:ext cx="10515600" cy="915035"/>
          </a:xfrm>
        </p:spPr>
        <p:txBody>
          <a:bodyPr>
            <a:normAutofit/>
          </a:bodyPr>
          <a:lstStyle/>
          <a:p>
            <a:r>
              <a:rPr lang="en-US" b="1" dirty="0"/>
              <a:t>Measurement capability</a:t>
            </a:r>
          </a:p>
        </p:txBody>
      </p:sp>
      <p:sp>
        <p:nvSpPr>
          <p:cNvPr id="3" name="Content Placeholder 2">
            <a:extLst>
              <a:ext uri="{FF2B5EF4-FFF2-40B4-BE49-F238E27FC236}">
                <a16:creationId xmlns:a16="http://schemas.microsoft.com/office/drawing/2014/main" id="{98888EB1-3675-4728-B1F5-E0352105E834}"/>
              </a:ext>
            </a:extLst>
          </p:cNvPr>
          <p:cNvSpPr>
            <a:spLocks noGrp="1"/>
          </p:cNvSpPr>
          <p:nvPr>
            <p:ph idx="1"/>
          </p:nvPr>
        </p:nvSpPr>
        <p:spPr>
          <a:xfrm>
            <a:off x="838200" y="1280160"/>
            <a:ext cx="10515600" cy="4896803"/>
          </a:xfrm>
        </p:spPr>
        <p:txBody>
          <a:bodyPr>
            <a:normAutofit/>
          </a:bodyPr>
          <a:lstStyle/>
          <a:p>
            <a:r>
              <a:rPr lang="en-US" dirty="0"/>
              <a:t>RAN4 to not define the minimum for the number of positioning frequency layers (X1) for positioning requirements</a:t>
            </a:r>
          </a:p>
          <a:p>
            <a:pPr lvl="1"/>
            <a:r>
              <a:rPr lang="en-US" dirty="0"/>
              <a:t>RAN1 UE capability for X1 allows values of {1,4} to be signaled with other values FFS.</a:t>
            </a:r>
          </a:p>
          <a:p>
            <a:pPr lvl="1"/>
            <a:endParaRPr lang="en-US" dirty="0"/>
          </a:p>
          <a:p>
            <a:r>
              <a:rPr lang="en-US" dirty="0"/>
              <a:t>Whether to define the minimum for X2, …, X7 to be discussed after the conclusion of RAN1 UE capability signaling</a:t>
            </a:r>
          </a:p>
          <a:p>
            <a:endParaRPr lang="en-US" dirty="0"/>
          </a:p>
          <a:p>
            <a:r>
              <a:rPr lang="en-US" dirty="0"/>
              <a:t>Applicability of requirements when exceeding UE processing/buffering to be discussed after the conclusion of RAN1 UE capability signaling</a:t>
            </a:r>
          </a:p>
          <a:p>
            <a:endParaRPr lang="en-US" dirty="0"/>
          </a:p>
          <a:p>
            <a:pPr marL="0" indent="0">
              <a:buNone/>
            </a:pPr>
            <a:endParaRPr lang="en-US" dirty="0"/>
          </a:p>
        </p:txBody>
      </p:sp>
    </p:spTree>
    <p:extLst>
      <p:ext uri="{BB962C8B-B14F-4D97-AF65-F5344CB8AC3E}">
        <p14:creationId xmlns:p14="http://schemas.microsoft.com/office/powerpoint/2010/main" val="3019804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C86CC-3839-49B6-B640-0D965D3847C4}"/>
              </a:ext>
            </a:extLst>
          </p:cNvPr>
          <p:cNvSpPr>
            <a:spLocks noGrp="1"/>
          </p:cNvSpPr>
          <p:nvPr>
            <p:ph type="title"/>
          </p:nvPr>
        </p:nvSpPr>
        <p:spPr/>
        <p:txBody>
          <a:bodyPr/>
          <a:lstStyle/>
          <a:p>
            <a:r>
              <a:rPr lang="en-US" b="1" dirty="0"/>
              <a:t>Measurement reporting criteria</a:t>
            </a:r>
            <a:endParaRPr lang="en-US" dirty="0"/>
          </a:p>
        </p:txBody>
      </p:sp>
      <p:sp>
        <p:nvSpPr>
          <p:cNvPr id="3" name="Content Placeholder 2">
            <a:extLst>
              <a:ext uri="{FF2B5EF4-FFF2-40B4-BE49-F238E27FC236}">
                <a16:creationId xmlns:a16="http://schemas.microsoft.com/office/drawing/2014/main" id="{E1BB364A-47E0-45A2-BEC7-56ADBD36FC5E}"/>
              </a:ext>
            </a:extLst>
          </p:cNvPr>
          <p:cNvSpPr>
            <a:spLocks noGrp="1"/>
          </p:cNvSpPr>
          <p:nvPr>
            <p:ph idx="1"/>
          </p:nvPr>
        </p:nvSpPr>
        <p:spPr/>
        <p:txBody>
          <a:bodyPr/>
          <a:lstStyle/>
          <a:p>
            <a:r>
              <a:rPr lang="en-US" dirty="0"/>
              <a:t>Further discuss measurement reporting criteria for PRS-RSTD, PRS-RSRP, and UE Rx-Tx time difference</a:t>
            </a:r>
          </a:p>
          <a:p>
            <a:pPr lvl="1"/>
            <a:endParaRPr lang="en-US" dirty="0"/>
          </a:p>
        </p:txBody>
      </p:sp>
    </p:spTree>
    <p:extLst>
      <p:ext uri="{BB962C8B-B14F-4D97-AF65-F5344CB8AC3E}">
        <p14:creationId xmlns:p14="http://schemas.microsoft.com/office/powerpoint/2010/main" val="2886451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69D59-2551-4732-95E9-1D967D04CFD5}"/>
              </a:ext>
            </a:extLst>
          </p:cNvPr>
          <p:cNvSpPr>
            <a:spLocks noGrp="1"/>
          </p:cNvSpPr>
          <p:nvPr>
            <p:ph type="title"/>
          </p:nvPr>
        </p:nvSpPr>
        <p:spPr/>
        <p:txBody>
          <a:bodyPr/>
          <a:lstStyle/>
          <a:p>
            <a:r>
              <a:rPr lang="en-US" b="1" dirty="0"/>
              <a:t>Scheduling restriction in FR1 </a:t>
            </a:r>
          </a:p>
        </p:txBody>
      </p:sp>
      <p:sp>
        <p:nvSpPr>
          <p:cNvPr id="3" name="Content Placeholder 2">
            <a:extLst>
              <a:ext uri="{FF2B5EF4-FFF2-40B4-BE49-F238E27FC236}">
                <a16:creationId xmlns:a16="http://schemas.microsoft.com/office/drawing/2014/main" id="{D1481983-EF8D-4A0C-9C35-392CEDD30E5E}"/>
              </a:ext>
            </a:extLst>
          </p:cNvPr>
          <p:cNvSpPr>
            <a:spLocks noGrp="1"/>
          </p:cNvSpPr>
          <p:nvPr>
            <p:ph idx="1"/>
          </p:nvPr>
        </p:nvSpPr>
        <p:spPr/>
        <p:txBody>
          <a:bodyPr/>
          <a:lstStyle/>
          <a:p>
            <a:r>
              <a:rPr lang="en-US" dirty="0"/>
              <a:t>Further discuss scheduling restrictions for PRS symbols in FR1</a:t>
            </a:r>
          </a:p>
        </p:txBody>
      </p:sp>
    </p:spTree>
    <p:extLst>
      <p:ext uri="{BB962C8B-B14F-4D97-AF65-F5344CB8AC3E}">
        <p14:creationId xmlns:p14="http://schemas.microsoft.com/office/powerpoint/2010/main" val="1321549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7C8B6-FA48-40E7-B428-89BBA80D38BF}"/>
              </a:ext>
            </a:extLst>
          </p:cNvPr>
          <p:cNvSpPr>
            <a:spLocks noGrp="1"/>
          </p:cNvSpPr>
          <p:nvPr>
            <p:ph type="title"/>
          </p:nvPr>
        </p:nvSpPr>
        <p:spPr/>
        <p:txBody>
          <a:bodyPr>
            <a:normAutofit/>
          </a:bodyPr>
          <a:lstStyle/>
          <a:p>
            <a:r>
              <a:rPr lang="en-US" sz="4000" b="1" dirty="0"/>
              <a:t>Measurement gap for PRS measurement</a:t>
            </a:r>
          </a:p>
        </p:txBody>
      </p:sp>
      <p:sp>
        <p:nvSpPr>
          <p:cNvPr id="3" name="Content Placeholder 2">
            <a:extLst>
              <a:ext uri="{FF2B5EF4-FFF2-40B4-BE49-F238E27FC236}">
                <a16:creationId xmlns:a16="http://schemas.microsoft.com/office/drawing/2014/main" id="{694588ED-593D-4083-BC78-F738B1DDAA94}"/>
              </a:ext>
            </a:extLst>
          </p:cNvPr>
          <p:cNvSpPr>
            <a:spLocks noGrp="1"/>
          </p:cNvSpPr>
          <p:nvPr>
            <p:ph idx="1"/>
          </p:nvPr>
        </p:nvSpPr>
        <p:spPr/>
        <p:txBody>
          <a:bodyPr/>
          <a:lstStyle/>
          <a:p>
            <a:r>
              <a:rPr lang="en-US" dirty="0"/>
              <a:t>Further discuss when measurement gap is needed for PRS measurement in FR1 and FR2</a:t>
            </a:r>
          </a:p>
          <a:p>
            <a:endParaRPr lang="en-US" dirty="0"/>
          </a:p>
          <a:p>
            <a:r>
              <a:rPr lang="en-US" dirty="0"/>
              <a:t>Further discuss applicability of R15 measurement gap patterns to NR positioning</a:t>
            </a:r>
          </a:p>
          <a:p>
            <a:pPr lvl="1"/>
            <a:r>
              <a:rPr lang="en-US" dirty="0"/>
              <a:t>Option 1: at least Rel-15 NR measurement gaps apply for positioning measurements</a:t>
            </a:r>
          </a:p>
          <a:p>
            <a:pPr lvl="1"/>
            <a:r>
              <a:rPr lang="en-US" dirty="0"/>
              <a:t>Other options are not excluded</a:t>
            </a:r>
          </a:p>
        </p:txBody>
      </p:sp>
    </p:spTree>
    <p:extLst>
      <p:ext uri="{BB962C8B-B14F-4D97-AF65-F5344CB8AC3E}">
        <p14:creationId xmlns:p14="http://schemas.microsoft.com/office/powerpoint/2010/main" val="148789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330EA-36E7-4CA0-9E34-218872D87E37}"/>
              </a:ext>
            </a:extLst>
          </p:cNvPr>
          <p:cNvSpPr>
            <a:spLocks noGrp="1"/>
          </p:cNvSpPr>
          <p:nvPr>
            <p:ph type="title"/>
          </p:nvPr>
        </p:nvSpPr>
        <p:spPr/>
        <p:txBody>
          <a:bodyPr/>
          <a:lstStyle/>
          <a:p>
            <a:r>
              <a:rPr lang="en-US" b="1" dirty="0"/>
              <a:t>PRS-RSTD Side conditions</a:t>
            </a:r>
          </a:p>
        </p:txBody>
      </p:sp>
      <p:sp>
        <p:nvSpPr>
          <p:cNvPr id="3" name="Content Placeholder 2">
            <a:extLst>
              <a:ext uri="{FF2B5EF4-FFF2-40B4-BE49-F238E27FC236}">
                <a16:creationId xmlns:a16="http://schemas.microsoft.com/office/drawing/2014/main" id="{D47FB8BB-BCE1-4C9E-820F-E0489BDA5373}"/>
              </a:ext>
            </a:extLst>
          </p:cNvPr>
          <p:cNvSpPr>
            <a:spLocks noGrp="1"/>
          </p:cNvSpPr>
          <p:nvPr>
            <p:ph idx="1"/>
          </p:nvPr>
        </p:nvSpPr>
        <p:spPr/>
        <p:txBody>
          <a:bodyPr/>
          <a:lstStyle/>
          <a:p>
            <a:r>
              <a:rPr lang="en-US" dirty="0"/>
              <a:t>PRS-RSTD side conditions for FR2:</a:t>
            </a:r>
          </a:p>
          <a:p>
            <a:pPr lvl="1"/>
            <a:r>
              <a:rPr lang="en-US" dirty="0"/>
              <a:t>Option 1. -3 dB for reference and -10 dB for neighbor cells</a:t>
            </a:r>
          </a:p>
          <a:p>
            <a:pPr lvl="1"/>
            <a:r>
              <a:rPr lang="en-US" dirty="0"/>
              <a:t>Option 2. Same as FR1</a:t>
            </a:r>
          </a:p>
          <a:p>
            <a:pPr lvl="1"/>
            <a:endParaRPr lang="en-US" dirty="0"/>
          </a:p>
        </p:txBody>
      </p:sp>
    </p:spTree>
    <p:extLst>
      <p:ext uri="{BB962C8B-B14F-4D97-AF65-F5344CB8AC3E}">
        <p14:creationId xmlns:p14="http://schemas.microsoft.com/office/powerpoint/2010/main" val="3370470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DBE59-22AD-45B3-AD47-67FECB78E2DD}"/>
              </a:ext>
            </a:extLst>
          </p:cNvPr>
          <p:cNvSpPr>
            <a:spLocks noGrp="1"/>
          </p:cNvSpPr>
          <p:nvPr>
            <p:ph type="title"/>
          </p:nvPr>
        </p:nvSpPr>
        <p:spPr/>
        <p:txBody>
          <a:bodyPr/>
          <a:lstStyle/>
          <a:p>
            <a:r>
              <a:rPr lang="en-US" b="1" dirty="0"/>
              <a:t>PRS-RSRP Side conditions</a:t>
            </a:r>
            <a:endParaRPr lang="en-US" dirty="0"/>
          </a:p>
        </p:txBody>
      </p:sp>
      <p:sp>
        <p:nvSpPr>
          <p:cNvPr id="3" name="Content Placeholder 2">
            <a:extLst>
              <a:ext uri="{FF2B5EF4-FFF2-40B4-BE49-F238E27FC236}">
                <a16:creationId xmlns:a16="http://schemas.microsoft.com/office/drawing/2014/main" id="{B4080BBA-0593-4D3C-9961-6EACFCB63DCC}"/>
              </a:ext>
            </a:extLst>
          </p:cNvPr>
          <p:cNvSpPr>
            <a:spLocks noGrp="1"/>
          </p:cNvSpPr>
          <p:nvPr>
            <p:ph idx="1"/>
          </p:nvPr>
        </p:nvSpPr>
        <p:spPr/>
        <p:txBody>
          <a:bodyPr>
            <a:normAutofit fontScale="92500" lnSpcReduction="20000"/>
          </a:bodyPr>
          <a:lstStyle/>
          <a:p>
            <a:r>
              <a:rPr lang="en-US" dirty="0"/>
              <a:t>Serving cell:</a:t>
            </a:r>
          </a:p>
          <a:p>
            <a:pPr lvl="1" hangingPunct="0"/>
            <a:r>
              <a:rPr lang="en-GB" dirty="0"/>
              <a:t>Option 1. -6 dB </a:t>
            </a:r>
          </a:p>
          <a:p>
            <a:pPr lvl="1" hangingPunct="0"/>
            <a:r>
              <a:rPr lang="en-GB" dirty="0"/>
              <a:t>Option 2. For DL-</a:t>
            </a:r>
            <a:r>
              <a:rPr lang="en-GB" dirty="0" err="1"/>
              <a:t>AoD</a:t>
            </a:r>
            <a:r>
              <a:rPr lang="en-GB" dirty="0"/>
              <a:t> and Multi-RTT, the side condition for FR1 and FR2 is -3 dB for serving TRP </a:t>
            </a:r>
          </a:p>
          <a:p>
            <a:pPr lvl="1" hangingPunct="0"/>
            <a:r>
              <a:rPr lang="en-GB" dirty="0"/>
              <a:t>Option 3. Not needed</a:t>
            </a:r>
          </a:p>
          <a:p>
            <a:pPr hangingPunct="0"/>
            <a:r>
              <a:rPr lang="en-GB" dirty="0"/>
              <a:t>Reference cell:</a:t>
            </a:r>
          </a:p>
          <a:p>
            <a:pPr lvl="1" hangingPunct="0"/>
            <a:r>
              <a:rPr lang="en-GB" dirty="0"/>
              <a:t>Option 1. For OTDOA (i.e., when configured with RSTD), PRS-RSRP side condition  for reference (which may or may not be serving) TRP to be  the same as for reference cell for RSTD</a:t>
            </a:r>
            <a:endParaRPr lang="en-US" dirty="0"/>
          </a:p>
          <a:p>
            <a:pPr lvl="1" hangingPunct="0"/>
            <a:r>
              <a:rPr lang="en-GB" dirty="0"/>
              <a:t>Option 2. Not needed</a:t>
            </a:r>
          </a:p>
          <a:p>
            <a:pPr lvl="1" hangingPunct="0"/>
            <a:r>
              <a:rPr lang="en-GB" dirty="0"/>
              <a:t>Option 3. </a:t>
            </a:r>
            <a:r>
              <a:rPr lang="en-US" dirty="0"/>
              <a:t>Same as that for the reference cell in PRS-RSTD measurement</a:t>
            </a:r>
            <a:endParaRPr lang="en-GB" dirty="0"/>
          </a:p>
          <a:p>
            <a:pPr hangingPunct="0"/>
            <a:r>
              <a:rPr lang="en-GB" dirty="0" err="1"/>
              <a:t>Neighbor</a:t>
            </a:r>
            <a:r>
              <a:rPr lang="en-GB" dirty="0"/>
              <a:t> cell:</a:t>
            </a:r>
          </a:p>
          <a:p>
            <a:pPr lvl="1" hangingPunct="0"/>
            <a:r>
              <a:rPr lang="en-GB" dirty="0"/>
              <a:t>Same as neighbour cell PRS-RSTD </a:t>
            </a:r>
            <a:endParaRPr lang="en-US" dirty="0"/>
          </a:p>
        </p:txBody>
      </p:sp>
    </p:spTree>
    <p:extLst>
      <p:ext uri="{BB962C8B-B14F-4D97-AF65-F5344CB8AC3E}">
        <p14:creationId xmlns:p14="http://schemas.microsoft.com/office/powerpoint/2010/main" val="3342215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D40BF-CA9B-4A9D-9A0F-213B21D0E6B6}"/>
              </a:ext>
            </a:extLst>
          </p:cNvPr>
          <p:cNvSpPr>
            <a:spLocks noGrp="1"/>
          </p:cNvSpPr>
          <p:nvPr>
            <p:ph type="title"/>
          </p:nvPr>
        </p:nvSpPr>
        <p:spPr/>
        <p:txBody>
          <a:bodyPr/>
          <a:lstStyle/>
          <a:p>
            <a:r>
              <a:rPr lang="en-US" b="1" dirty="0"/>
              <a:t>UE Rx-Tx time difference side conditions</a:t>
            </a:r>
          </a:p>
        </p:txBody>
      </p:sp>
      <p:sp>
        <p:nvSpPr>
          <p:cNvPr id="3" name="Content Placeholder 2">
            <a:extLst>
              <a:ext uri="{FF2B5EF4-FFF2-40B4-BE49-F238E27FC236}">
                <a16:creationId xmlns:a16="http://schemas.microsoft.com/office/drawing/2014/main" id="{D763F09C-A9E0-457E-A721-1782947DEEE3}"/>
              </a:ext>
            </a:extLst>
          </p:cNvPr>
          <p:cNvSpPr>
            <a:spLocks noGrp="1"/>
          </p:cNvSpPr>
          <p:nvPr>
            <p:ph idx="1"/>
          </p:nvPr>
        </p:nvSpPr>
        <p:spPr/>
        <p:txBody>
          <a:bodyPr/>
          <a:lstStyle/>
          <a:p>
            <a:r>
              <a:rPr lang="en-US" dirty="0"/>
              <a:t>Serving cell:</a:t>
            </a:r>
          </a:p>
          <a:p>
            <a:pPr lvl="1" hangingPunct="0"/>
            <a:r>
              <a:rPr lang="en-GB" dirty="0"/>
              <a:t>Option 1. -6 dB </a:t>
            </a:r>
            <a:endParaRPr lang="en-US" dirty="0"/>
          </a:p>
          <a:p>
            <a:pPr lvl="1" hangingPunct="0"/>
            <a:r>
              <a:rPr lang="en-GB" dirty="0"/>
              <a:t>Option 2. Serving cell side condition for UE Rx-Tx: -3 dB, for FR1 and FR2. </a:t>
            </a:r>
            <a:endParaRPr lang="en-US" dirty="0"/>
          </a:p>
          <a:p>
            <a:pPr lvl="1" hangingPunct="0"/>
            <a:r>
              <a:rPr lang="en-GB" dirty="0"/>
              <a:t>Option 3. Not needed</a:t>
            </a:r>
          </a:p>
          <a:p>
            <a:pPr lvl="1" hangingPunct="0"/>
            <a:endParaRPr lang="en-GB" dirty="0"/>
          </a:p>
          <a:p>
            <a:pPr hangingPunct="0"/>
            <a:r>
              <a:rPr lang="en-GB" dirty="0"/>
              <a:t>Reference cell:</a:t>
            </a:r>
          </a:p>
          <a:p>
            <a:pPr lvl="1" hangingPunct="0"/>
            <a:r>
              <a:rPr lang="en-GB" dirty="0"/>
              <a:t>Not needed.</a:t>
            </a:r>
            <a:endParaRPr lang="en-US" dirty="0"/>
          </a:p>
        </p:txBody>
      </p:sp>
    </p:spTree>
    <p:extLst>
      <p:ext uri="{BB962C8B-B14F-4D97-AF65-F5344CB8AC3E}">
        <p14:creationId xmlns:p14="http://schemas.microsoft.com/office/powerpoint/2010/main" val="34194272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1F713-BD8E-4425-BEA8-1B10D970AC17}"/>
              </a:ext>
            </a:extLst>
          </p:cNvPr>
          <p:cNvSpPr>
            <a:spLocks noGrp="1"/>
          </p:cNvSpPr>
          <p:nvPr>
            <p:ph type="title"/>
          </p:nvPr>
        </p:nvSpPr>
        <p:spPr/>
        <p:txBody>
          <a:bodyPr>
            <a:normAutofit/>
          </a:bodyPr>
          <a:lstStyle/>
          <a:p>
            <a:r>
              <a:rPr lang="en-US" b="1" dirty="0"/>
              <a:t>Accuracy requirements</a:t>
            </a:r>
          </a:p>
        </p:txBody>
      </p:sp>
      <p:sp>
        <p:nvSpPr>
          <p:cNvPr id="3" name="Content Placeholder 2">
            <a:extLst>
              <a:ext uri="{FF2B5EF4-FFF2-40B4-BE49-F238E27FC236}">
                <a16:creationId xmlns:a16="http://schemas.microsoft.com/office/drawing/2014/main" id="{79AB7B9B-5393-46EF-BD16-37B86E70F673}"/>
              </a:ext>
            </a:extLst>
          </p:cNvPr>
          <p:cNvSpPr>
            <a:spLocks noGrp="1"/>
          </p:cNvSpPr>
          <p:nvPr>
            <p:ph idx="1"/>
          </p:nvPr>
        </p:nvSpPr>
        <p:spPr/>
        <p:txBody>
          <a:bodyPr>
            <a:normAutofit fontScale="92500"/>
          </a:bodyPr>
          <a:lstStyle/>
          <a:p>
            <a:r>
              <a:rPr lang="en-US" dirty="0"/>
              <a:t>Further discuss the number of samples for accuracy requirements for PRS-RSTD and PRS-RSRP</a:t>
            </a:r>
          </a:p>
          <a:p>
            <a:pPr marL="0" indent="0">
              <a:buNone/>
            </a:pPr>
            <a:endParaRPr lang="en-US" dirty="0"/>
          </a:p>
          <a:p>
            <a:r>
              <a:rPr lang="en-US" dirty="0"/>
              <a:t>Further discuss the applicability of RSTD accuracy requirements under cell change after conclusion of intra-frequency and inter-frequency definition</a:t>
            </a:r>
          </a:p>
          <a:p>
            <a:pPr marL="0" indent="0">
              <a:buNone/>
            </a:pPr>
            <a:endParaRPr lang="en-US" dirty="0"/>
          </a:p>
          <a:p>
            <a:r>
              <a:rPr lang="en-US" dirty="0"/>
              <a:t>Further discuss the applicability of Rx-Tx time difference accuracy requirements under</a:t>
            </a:r>
          </a:p>
          <a:p>
            <a:pPr lvl="1"/>
            <a:r>
              <a:rPr lang="en-US" dirty="0"/>
              <a:t>Cell change </a:t>
            </a:r>
          </a:p>
          <a:p>
            <a:pPr lvl="1"/>
            <a:r>
              <a:rPr lang="en-US" dirty="0"/>
              <a:t>TA change</a:t>
            </a:r>
          </a:p>
        </p:txBody>
      </p:sp>
    </p:spTree>
    <p:extLst>
      <p:ext uri="{BB962C8B-B14F-4D97-AF65-F5344CB8AC3E}">
        <p14:creationId xmlns:p14="http://schemas.microsoft.com/office/powerpoint/2010/main" val="3616427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1A38E-E35E-4040-A4C1-19C5564E6377}"/>
              </a:ext>
            </a:extLst>
          </p:cNvPr>
          <p:cNvSpPr>
            <a:spLocks noGrp="1"/>
          </p:cNvSpPr>
          <p:nvPr>
            <p:ph type="title"/>
          </p:nvPr>
        </p:nvSpPr>
        <p:spPr/>
        <p:txBody>
          <a:bodyPr/>
          <a:lstStyle/>
          <a:p>
            <a:r>
              <a:rPr lang="en-US" b="1" dirty="0"/>
              <a:t>Proximity of SRS and PRS</a:t>
            </a:r>
          </a:p>
        </p:txBody>
      </p:sp>
      <p:sp>
        <p:nvSpPr>
          <p:cNvPr id="3" name="Content Placeholder 2">
            <a:extLst>
              <a:ext uri="{FF2B5EF4-FFF2-40B4-BE49-F238E27FC236}">
                <a16:creationId xmlns:a16="http://schemas.microsoft.com/office/drawing/2014/main" id="{D497C9CB-F814-4454-8D0E-5CB3348B298B}"/>
              </a:ext>
            </a:extLst>
          </p:cNvPr>
          <p:cNvSpPr>
            <a:spLocks noGrp="1"/>
          </p:cNvSpPr>
          <p:nvPr>
            <p:ph idx="1"/>
          </p:nvPr>
        </p:nvSpPr>
        <p:spPr/>
        <p:txBody>
          <a:bodyPr/>
          <a:lstStyle/>
          <a:p>
            <a:r>
              <a:rPr lang="en-US" dirty="0"/>
              <a:t>Further discuss the need for proximity condition of SRS and PRS resources in time for UE Rx-Tx time difference measurements</a:t>
            </a:r>
          </a:p>
          <a:p>
            <a:pPr lvl="1"/>
            <a:r>
              <a:rPr lang="en-US" dirty="0"/>
              <a:t>Details FFS.</a:t>
            </a:r>
          </a:p>
        </p:txBody>
      </p:sp>
    </p:spTree>
    <p:extLst>
      <p:ext uri="{BB962C8B-B14F-4D97-AF65-F5344CB8AC3E}">
        <p14:creationId xmlns:p14="http://schemas.microsoft.com/office/powerpoint/2010/main" val="251958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6041D-79EC-4957-A9EB-FA7C79F95FBB}"/>
              </a:ext>
            </a:extLst>
          </p:cNvPr>
          <p:cNvSpPr>
            <a:spLocks noGrp="1"/>
          </p:cNvSpPr>
          <p:nvPr>
            <p:ph type="title"/>
          </p:nvPr>
        </p:nvSpPr>
        <p:spPr>
          <a:xfrm>
            <a:off x="838200" y="681037"/>
            <a:ext cx="10515600" cy="1009651"/>
          </a:xfrm>
        </p:spPr>
        <p:txBody>
          <a:bodyPr/>
          <a:lstStyle/>
          <a:p>
            <a:r>
              <a:rPr lang="en-US" b="1" dirty="0"/>
              <a:t>Parameter </a:t>
            </a:r>
            <a:r>
              <a:rPr lang="en-US" b="1" i="1" dirty="0">
                <a:effectLst>
                  <a:outerShdw blurRad="38100" dist="38100" dir="2700000" algn="tl">
                    <a:srgbClr val="000000">
                      <a:alpha val="43137"/>
                    </a:srgbClr>
                  </a:outerShdw>
                </a:effectLst>
              </a:rPr>
              <a:t>k</a:t>
            </a:r>
            <a:r>
              <a:rPr lang="en-US" b="1" dirty="0"/>
              <a:t> in report mapping tables</a:t>
            </a:r>
          </a:p>
        </p:txBody>
      </p:sp>
      <p:sp>
        <p:nvSpPr>
          <p:cNvPr id="3" name="Content Placeholder 2">
            <a:extLst>
              <a:ext uri="{FF2B5EF4-FFF2-40B4-BE49-F238E27FC236}">
                <a16:creationId xmlns:a16="http://schemas.microsoft.com/office/drawing/2014/main" id="{76F0CA4A-F7BB-4AF4-AE96-11A49E88CB7D}"/>
              </a:ext>
            </a:extLst>
          </p:cNvPr>
          <p:cNvSpPr>
            <a:spLocks noGrp="1"/>
          </p:cNvSpPr>
          <p:nvPr>
            <p:ph idx="1"/>
          </p:nvPr>
        </p:nvSpPr>
        <p:spPr/>
        <p:txBody>
          <a:bodyPr>
            <a:normAutofit lnSpcReduction="10000"/>
          </a:bodyPr>
          <a:lstStyle/>
          <a:p>
            <a:r>
              <a:rPr lang="en-US" i="1" dirty="0"/>
              <a:t>Agreement from GTW session (April 27</a:t>
            </a:r>
            <a:r>
              <a:rPr lang="en-US" i="1" baseline="30000" dirty="0"/>
              <a:t>th</a:t>
            </a:r>
            <a:r>
              <a:rPr lang="en-US" i="1" dirty="0"/>
              <a:t> 1-3pm UTC):</a:t>
            </a:r>
            <a:endParaRPr lang="en-US" dirty="0"/>
          </a:p>
          <a:p>
            <a:pPr lvl="1"/>
            <a:r>
              <a:rPr lang="en-GB" dirty="0"/>
              <a:t>LMF provides a recommended k value (k1). UE selects parameter k (k2) and informs to the LMF. Further discuss the relation between UE selected parameter k2 and network recommended value k1.</a:t>
            </a:r>
            <a:endParaRPr lang="en-US" dirty="0"/>
          </a:p>
          <a:p>
            <a:pPr lvl="1"/>
            <a:endParaRPr lang="en-US" dirty="0"/>
          </a:p>
          <a:p>
            <a:r>
              <a:rPr lang="en-US" dirty="0"/>
              <a:t>Further discuss for RSTD and UE Rx-Tx time difference reporting:</a:t>
            </a:r>
          </a:p>
          <a:p>
            <a:pPr lvl="1"/>
            <a:r>
              <a:rPr lang="en-US" dirty="0"/>
              <a:t>Relationship between k1 and k2</a:t>
            </a:r>
          </a:p>
          <a:p>
            <a:pPr lvl="1"/>
            <a:r>
              <a:rPr lang="en-US" dirty="0"/>
              <a:t>Range of k1 and k2 in FR1</a:t>
            </a:r>
          </a:p>
          <a:p>
            <a:pPr lvl="1"/>
            <a:endParaRPr lang="en-US" dirty="0"/>
          </a:p>
          <a:p>
            <a:r>
              <a:rPr lang="en-US" dirty="0"/>
              <a:t>Agreements on RSTD and UE Rx-Tx time difference report mapping tables captured in LS to RAN2 (R4-2005415)</a:t>
            </a:r>
          </a:p>
        </p:txBody>
      </p:sp>
    </p:spTree>
    <p:extLst>
      <p:ext uri="{BB962C8B-B14F-4D97-AF65-F5344CB8AC3E}">
        <p14:creationId xmlns:p14="http://schemas.microsoft.com/office/powerpoint/2010/main" val="2434901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731C6-BA53-472D-AE7F-FEA24A822C23}"/>
              </a:ext>
            </a:extLst>
          </p:cNvPr>
          <p:cNvSpPr>
            <a:spLocks noGrp="1"/>
          </p:cNvSpPr>
          <p:nvPr>
            <p:ph type="title"/>
          </p:nvPr>
        </p:nvSpPr>
        <p:spPr/>
        <p:txBody>
          <a:bodyPr/>
          <a:lstStyle/>
          <a:p>
            <a:r>
              <a:rPr lang="en-US" b="1" dirty="0"/>
              <a:t>Types of accuracy requirements</a:t>
            </a:r>
          </a:p>
        </p:txBody>
      </p:sp>
      <p:sp>
        <p:nvSpPr>
          <p:cNvPr id="3" name="Content Placeholder 2">
            <a:extLst>
              <a:ext uri="{FF2B5EF4-FFF2-40B4-BE49-F238E27FC236}">
                <a16:creationId xmlns:a16="http://schemas.microsoft.com/office/drawing/2014/main" id="{B56BB2F6-5DF5-4055-9B27-6DDF517B6681}"/>
              </a:ext>
            </a:extLst>
          </p:cNvPr>
          <p:cNvSpPr>
            <a:spLocks noGrp="1"/>
          </p:cNvSpPr>
          <p:nvPr>
            <p:ph idx="1"/>
          </p:nvPr>
        </p:nvSpPr>
        <p:spPr/>
        <p:txBody>
          <a:bodyPr>
            <a:normAutofit/>
          </a:bodyPr>
          <a:lstStyle/>
          <a:p>
            <a:r>
              <a:rPr lang="en-GB" dirty="0"/>
              <a:t>Relative and absolute RSRP requirements</a:t>
            </a:r>
            <a:endParaRPr lang="en-US" dirty="0"/>
          </a:p>
          <a:p>
            <a:pPr lvl="1" hangingPunct="0"/>
            <a:r>
              <a:rPr lang="en-GB" dirty="0"/>
              <a:t>Option 1. Define only relative accuracy requirements for PRS-RSRP </a:t>
            </a:r>
          </a:p>
          <a:p>
            <a:pPr lvl="1" hangingPunct="0"/>
            <a:r>
              <a:rPr lang="en-GB" dirty="0"/>
              <a:t>Option 2. Define both absolute and relative accuracy requirements for PRS-RSRP </a:t>
            </a:r>
            <a:endParaRPr lang="en-US" dirty="0"/>
          </a:p>
          <a:p>
            <a:pPr lvl="1"/>
            <a:r>
              <a:rPr lang="en-GB" dirty="0"/>
              <a:t>Option 3. Define only absolute accuracy requirements for PRS-RSRP</a:t>
            </a:r>
          </a:p>
          <a:p>
            <a:pPr lvl="1"/>
            <a:endParaRPr lang="en-GB" dirty="0"/>
          </a:p>
          <a:p>
            <a:r>
              <a:rPr lang="en-GB" dirty="0"/>
              <a:t>Serving vs. neighbour UE Rx-Tx timing difference </a:t>
            </a:r>
            <a:endParaRPr lang="en-US" dirty="0"/>
          </a:p>
          <a:p>
            <a:pPr lvl="1" hangingPunct="0"/>
            <a:r>
              <a:rPr lang="en-GB" dirty="0"/>
              <a:t>Option 1. Define requirements for:</a:t>
            </a:r>
            <a:endParaRPr lang="en-US" dirty="0"/>
          </a:p>
          <a:p>
            <a:pPr lvl="2"/>
            <a:r>
              <a:rPr lang="en-GB" dirty="0"/>
              <a:t>Serving cell</a:t>
            </a:r>
            <a:endParaRPr lang="en-US" dirty="0"/>
          </a:p>
          <a:p>
            <a:pPr lvl="2"/>
            <a:r>
              <a:rPr lang="en-GB" dirty="0" err="1"/>
              <a:t>Neighbor</a:t>
            </a:r>
            <a:r>
              <a:rPr lang="en-GB" dirty="0"/>
              <a:t> cell</a:t>
            </a:r>
            <a:endParaRPr lang="en-US" dirty="0"/>
          </a:p>
          <a:p>
            <a:pPr lvl="1"/>
            <a:r>
              <a:rPr lang="en-GB" dirty="0"/>
              <a:t>Option 2. No separate requirement for serving and neighbour cells</a:t>
            </a:r>
            <a:endParaRPr lang="en-US" dirty="0"/>
          </a:p>
        </p:txBody>
      </p:sp>
    </p:spTree>
    <p:extLst>
      <p:ext uri="{BB962C8B-B14F-4D97-AF65-F5344CB8AC3E}">
        <p14:creationId xmlns:p14="http://schemas.microsoft.com/office/powerpoint/2010/main" val="1386633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3B09E-5B15-42B3-BE8F-490278A1354C}"/>
              </a:ext>
            </a:extLst>
          </p:cNvPr>
          <p:cNvSpPr>
            <a:spLocks noGrp="1"/>
          </p:cNvSpPr>
          <p:nvPr>
            <p:ph type="title"/>
          </p:nvPr>
        </p:nvSpPr>
        <p:spPr/>
        <p:txBody>
          <a:bodyPr>
            <a:normAutofit/>
          </a:bodyPr>
          <a:lstStyle/>
          <a:p>
            <a:r>
              <a:rPr lang="en-US" sz="3600" b="1" dirty="0"/>
              <a:t>Link-level simulation plan for UE Rx-Tx time difference </a:t>
            </a:r>
          </a:p>
        </p:txBody>
      </p:sp>
      <p:sp>
        <p:nvSpPr>
          <p:cNvPr id="3" name="Content Placeholder 2">
            <a:extLst>
              <a:ext uri="{FF2B5EF4-FFF2-40B4-BE49-F238E27FC236}">
                <a16:creationId xmlns:a16="http://schemas.microsoft.com/office/drawing/2014/main" id="{4AB33157-F638-4624-A319-396134AAA95B}"/>
              </a:ext>
            </a:extLst>
          </p:cNvPr>
          <p:cNvSpPr>
            <a:spLocks noGrp="1"/>
          </p:cNvSpPr>
          <p:nvPr>
            <p:ph idx="1"/>
          </p:nvPr>
        </p:nvSpPr>
        <p:spPr/>
        <p:txBody>
          <a:bodyPr/>
          <a:lstStyle/>
          <a:p>
            <a:pPr lvl="0" hangingPunct="0"/>
            <a:r>
              <a:rPr lang="en-US" dirty="0"/>
              <a:t>Link-level simulations plan: </a:t>
            </a:r>
          </a:p>
          <a:p>
            <a:pPr lvl="1" hangingPunct="0"/>
            <a:r>
              <a:rPr lang="en-US" dirty="0"/>
              <a:t>RAN4#95 – try to agree on simulation assumptions, </a:t>
            </a:r>
          </a:p>
          <a:p>
            <a:pPr lvl="1" hangingPunct="0"/>
            <a:r>
              <a:rPr lang="en-US" dirty="0"/>
              <a:t>RAN4#96 – provide first simulation results. </a:t>
            </a:r>
          </a:p>
          <a:p>
            <a:endParaRPr lang="en-US" dirty="0"/>
          </a:p>
        </p:txBody>
      </p:sp>
    </p:spTree>
    <p:extLst>
      <p:ext uri="{BB962C8B-B14F-4D97-AF65-F5344CB8AC3E}">
        <p14:creationId xmlns:p14="http://schemas.microsoft.com/office/powerpoint/2010/main" val="1284543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6A01A-0A7F-461B-931E-F9BCD12686D0}"/>
              </a:ext>
            </a:extLst>
          </p:cNvPr>
          <p:cNvSpPr>
            <a:spLocks noGrp="1"/>
          </p:cNvSpPr>
          <p:nvPr>
            <p:ph type="title"/>
          </p:nvPr>
        </p:nvSpPr>
        <p:spPr/>
        <p:txBody>
          <a:bodyPr/>
          <a:lstStyle/>
          <a:p>
            <a:r>
              <a:rPr lang="en-US" b="1" dirty="0"/>
              <a:t>Link-level simulation results</a:t>
            </a:r>
          </a:p>
        </p:txBody>
      </p:sp>
      <p:sp>
        <p:nvSpPr>
          <p:cNvPr id="3" name="Content Placeholder 2">
            <a:extLst>
              <a:ext uri="{FF2B5EF4-FFF2-40B4-BE49-F238E27FC236}">
                <a16:creationId xmlns:a16="http://schemas.microsoft.com/office/drawing/2014/main" id="{7160965A-0105-4724-8635-B844EE47EC49}"/>
              </a:ext>
            </a:extLst>
          </p:cNvPr>
          <p:cNvSpPr>
            <a:spLocks noGrp="1"/>
          </p:cNvSpPr>
          <p:nvPr>
            <p:ph idx="1"/>
          </p:nvPr>
        </p:nvSpPr>
        <p:spPr/>
        <p:txBody>
          <a:bodyPr/>
          <a:lstStyle/>
          <a:p>
            <a:r>
              <a:rPr lang="en-GB" dirty="0"/>
              <a:t>FFS: The accuracy requirements shall be agnostic to comb pattern (assuming all other configurations are the same)</a:t>
            </a:r>
          </a:p>
          <a:p>
            <a:endParaRPr lang="en-GB" dirty="0"/>
          </a:p>
          <a:p>
            <a:r>
              <a:rPr lang="en-US" dirty="0"/>
              <a:t>PRS-RSTD, PRS-RSRP, and UE Rx-Tx time difference accuracy requirements will be separately defined for FR1 and FR2.</a:t>
            </a:r>
          </a:p>
        </p:txBody>
      </p:sp>
    </p:spTree>
    <p:extLst>
      <p:ext uri="{BB962C8B-B14F-4D97-AF65-F5344CB8AC3E}">
        <p14:creationId xmlns:p14="http://schemas.microsoft.com/office/powerpoint/2010/main" val="2362818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23128-D684-416B-AB1A-5AD8707B0B01}"/>
              </a:ext>
            </a:extLst>
          </p:cNvPr>
          <p:cNvSpPr>
            <a:spLocks noGrp="1"/>
          </p:cNvSpPr>
          <p:nvPr>
            <p:ph type="title"/>
          </p:nvPr>
        </p:nvSpPr>
        <p:spPr>
          <a:xfrm>
            <a:off x="838200" y="566928"/>
            <a:ext cx="10515600" cy="1123760"/>
          </a:xfrm>
        </p:spPr>
        <p:txBody>
          <a:bodyPr/>
          <a:lstStyle/>
          <a:p>
            <a:r>
              <a:rPr lang="en-US" b="1" dirty="0"/>
              <a:t>PRS-RSRP differential report mapping</a:t>
            </a:r>
          </a:p>
        </p:txBody>
      </p:sp>
      <p:sp>
        <p:nvSpPr>
          <p:cNvPr id="3" name="Content Placeholder 2">
            <a:extLst>
              <a:ext uri="{FF2B5EF4-FFF2-40B4-BE49-F238E27FC236}">
                <a16:creationId xmlns:a16="http://schemas.microsoft.com/office/drawing/2014/main" id="{9F657930-C995-4F39-A799-FA82979CECBA}"/>
              </a:ext>
            </a:extLst>
          </p:cNvPr>
          <p:cNvSpPr>
            <a:spLocks noGrp="1"/>
          </p:cNvSpPr>
          <p:nvPr>
            <p:ph idx="1"/>
          </p:nvPr>
        </p:nvSpPr>
        <p:spPr/>
        <p:txBody>
          <a:bodyPr/>
          <a:lstStyle/>
          <a:p>
            <a:r>
              <a:rPr lang="en-US" i="1" dirty="0"/>
              <a:t>Agreement from GTW session (April 27</a:t>
            </a:r>
            <a:r>
              <a:rPr lang="en-US" i="1" baseline="30000" dirty="0"/>
              <a:t>th</a:t>
            </a:r>
            <a:r>
              <a:rPr lang="en-US" i="1" dirty="0"/>
              <a:t> 1-3pm UTC):</a:t>
            </a:r>
            <a:endParaRPr lang="en-US" dirty="0"/>
          </a:p>
          <a:p>
            <a:pPr lvl="1" hangingPunct="0"/>
            <a:r>
              <a:rPr lang="en-GB" dirty="0"/>
              <a:t>[-30,0] dB for DL-</a:t>
            </a:r>
            <a:r>
              <a:rPr lang="en-GB" dirty="0" err="1"/>
              <a:t>AoD</a:t>
            </a:r>
            <a:r>
              <a:rPr lang="en-GB" dirty="0"/>
              <a:t> and +/- 30 dB for multi-RTT and DL-TDOA</a:t>
            </a:r>
            <a:endParaRPr lang="en-US" dirty="0"/>
          </a:p>
          <a:p>
            <a:pPr lvl="2" hangingPunct="0"/>
            <a:r>
              <a:rPr lang="en-GB" dirty="0"/>
              <a:t>Note: values are applicable when PRS RSRP measurements are TDM-ed. Further discuss when PRS RSRP measurements are FDM-ed</a:t>
            </a:r>
            <a:endParaRPr lang="en-US" dirty="0"/>
          </a:p>
          <a:p>
            <a:pPr lvl="1"/>
            <a:endParaRPr lang="en-US" dirty="0"/>
          </a:p>
          <a:p>
            <a:r>
              <a:rPr lang="en-US" dirty="0"/>
              <a:t>Further discuss the applicable range of differential PRS-RSRP when PRS-RSRP measurements are FDM-ed</a:t>
            </a:r>
          </a:p>
          <a:p>
            <a:endParaRPr lang="en-US" dirty="0"/>
          </a:p>
          <a:p>
            <a:r>
              <a:rPr lang="en-US" dirty="0"/>
              <a:t>Agreements on PRS-RSRP report mapping tables captured in LS to RAN2 (R4-2005415)</a:t>
            </a:r>
          </a:p>
          <a:p>
            <a:endParaRPr lang="en-US" dirty="0"/>
          </a:p>
        </p:txBody>
      </p:sp>
    </p:spTree>
    <p:extLst>
      <p:ext uri="{BB962C8B-B14F-4D97-AF65-F5344CB8AC3E}">
        <p14:creationId xmlns:p14="http://schemas.microsoft.com/office/powerpoint/2010/main" val="3227675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A7DDA-7828-4B9D-B48D-907B595CA058}"/>
              </a:ext>
            </a:extLst>
          </p:cNvPr>
          <p:cNvSpPr>
            <a:spLocks noGrp="1"/>
          </p:cNvSpPr>
          <p:nvPr>
            <p:ph type="title"/>
          </p:nvPr>
        </p:nvSpPr>
        <p:spPr/>
        <p:txBody>
          <a:bodyPr/>
          <a:lstStyle/>
          <a:p>
            <a:r>
              <a:rPr lang="en-US" b="1" dirty="0" err="1"/>
              <a:t>N</a:t>
            </a:r>
            <a:r>
              <a:rPr lang="en-US" b="1" baseline="-25000" dirty="0" err="1"/>
              <a:t>TA,Offset</a:t>
            </a:r>
            <a:r>
              <a:rPr lang="en-US" b="1" baseline="-25000" dirty="0"/>
              <a:t> </a:t>
            </a:r>
            <a:r>
              <a:rPr lang="en-US" b="1" dirty="0"/>
              <a:t>for Rx-Tx time difference reporting </a:t>
            </a:r>
          </a:p>
        </p:txBody>
      </p:sp>
      <p:sp>
        <p:nvSpPr>
          <p:cNvPr id="3" name="Content Placeholder 2">
            <a:extLst>
              <a:ext uri="{FF2B5EF4-FFF2-40B4-BE49-F238E27FC236}">
                <a16:creationId xmlns:a16="http://schemas.microsoft.com/office/drawing/2014/main" id="{BD9D23FF-B54D-49B9-9F70-7601DA658D3A}"/>
              </a:ext>
            </a:extLst>
          </p:cNvPr>
          <p:cNvSpPr>
            <a:spLocks noGrp="1"/>
          </p:cNvSpPr>
          <p:nvPr>
            <p:ph idx="1"/>
          </p:nvPr>
        </p:nvSpPr>
        <p:spPr/>
        <p:txBody>
          <a:bodyPr/>
          <a:lstStyle/>
          <a:p>
            <a:r>
              <a:rPr lang="en-US" dirty="0"/>
              <a:t>Further discuss:</a:t>
            </a:r>
          </a:p>
          <a:p>
            <a:pPr lvl="1"/>
            <a:r>
              <a:rPr lang="en-US" dirty="0"/>
              <a:t>Need for UE signaling of </a:t>
            </a:r>
            <a:r>
              <a:rPr lang="en-US" dirty="0" err="1"/>
              <a:t>N</a:t>
            </a:r>
            <a:r>
              <a:rPr lang="en-US" baseline="-25000" dirty="0" err="1"/>
              <a:t>TA,Offset</a:t>
            </a:r>
            <a:r>
              <a:rPr lang="en-US" baseline="-25000" dirty="0"/>
              <a:t> </a:t>
            </a:r>
            <a:r>
              <a:rPr lang="en-US" dirty="0"/>
              <a:t> </a:t>
            </a:r>
          </a:p>
          <a:p>
            <a:pPr lvl="1"/>
            <a:r>
              <a:rPr lang="en-US" dirty="0"/>
              <a:t>If needed, details on UE signaling of </a:t>
            </a:r>
            <a:r>
              <a:rPr lang="en-US" dirty="0" err="1"/>
              <a:t>N</a:t>
            </a:r>
            <a:r>
              <a:rPr lang="en-US" baseline="-25000" dirty="0" err="1"/>
              <a:t>TA,Offset</a:t>
            </a:r>
            <a:endParaRPr lang="en-US" dirty="0"/>
          </a:p>
        </p:txBody>
      </p:sp>
    </p:spTree>
    <p:extLst>
      <p:ext uri="{BB962C8B-B14F-4D97-AF65-F5344CB8AC3E}">
        <p14:creationId xmlns:p14="http://schemas.microsoft.com/office/powerpoint/2010/main" val="716541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D829B-BB09-4060-A017-4F9D7CC8DA74}"/>
              </a:ext>
            </a:extLst>
          </p:cNvPr>
          <p:cNvSpPr>
            <a:spLocks noGrp="1"/>
          </p:cNvSpPr>
          <p:nvPr>
            <p:ph type="title"/>
          </p:nvPr>
        </p:nvSpPr>
        <p:spPr>
          <a:xfrm>
            <a:off x="838200" y="365125"/>
            <a:ext cx="10515600" cy="704723"/>
          </a:xfrm>
        </p:spPr>
        <p:txBody>
          <a:bodyPr>
            <a:normAutofit fontScale="90000"/>
          </a:bodyPr>
          <a:lstStyle/>
          <a:p>
            <a:r>
              <a:rPr lang="en-US" sz="3600" b="1" dirty="0"/>
              <a:t>Definition of intra-frequency and inter-frequency </a:t>
            </a:r>
            <a:br>
              <a:rPr lang="en-US" sz="3600" b="1" dirty="0"/>
            </a:br>
            <a:r>
              <a:rPr lang="en-US" sz="3600" b="1" dirty="0"/>
              <a:t>RSTD measurements </a:t>
            </a:r>
          </a:p>
        </p:txBody>
      </p:sp>
      <p:sp>
        <p:nvSpPr>
          <p:cNvPr id="3" name="Content Placeholder 2">
            <a:extLst>
              <a:ext uri="{FF2B5EF4-FFF2-40B4-BE49-F238E27FC236}">
                <a16:creationId xmlns:a16="http://schemas.microsoft.com/office/drawing/2014/main" id="{02B63507-E9F2-493B-933A-B9898DCCE450}"/>
              </a:ext>
            </a:extLst>
          </p:cNvPr>
          <p:cNvSpPr>
            <a:spLocks noGrp="1"/>
          </p:cNvSpPr>
          <p:nvPr>
            <p:ph idx="1"/>
          </p:nvPr>
        </p:nvSpPr>
        <p:spPr>
          <a:xfrm>
            <a:off x="838200" y="1453896"/>
            <a:ext cx="10515600" cy="4974336"/>
          </a:xfrm>
        </p:spPr>
        <p:txBody>
          <a:bodyPr>
            <a:normAutofit fontScale="70000" lnSpcReduction="20000"/>
          </a:bodyPr>
          <a:lstStyle/>
          <a:p>
            <a:pPr marL="0" lvl="0" indent="0" hangingPunct="0">
              <a:buNone/>
            </a:pPr>
            <a:r>
              <a:rPr lang="en-US" dirty="0"/>
              <a:t>Further discuss the definition of intra-frequency and inter-frequency RSTD measurements:</a:t>
            </a:r>
          </a:p>
          <a:p>
            <a:pPr marL="0" lvl="0" indent="0" hangingPunct="0">
              <a:buNone/>
            </a:pPr>
            <a:endParaRPr lang="en-US" dirty="0"/>
          </a:p>
          <a:p>
            <a:pPr lvl="1" hangingPunct="0"/>
            <a:r>
              <a:rPr lang="en-US" dirty="0"/>
              <a:t>Option 1. Intra-frequency RSTD measurement is defined as when the neighbor DL PRS resource and the reference DL PRS resource belong to the same positioning frequency layer. Otherwise, the RSTD measurement is inter-frequency</a:t>
            </a:r>
            <a:r>
              <a:rPr lang="en-GB" dirty="0"/>
              <a:t>. </a:t>
            </a:r>
          </a:p>
          <a:p>
            <a:pPr marL="457200" lvl="1" indent="0" hangingPunct="0">
              <a:buNone/>
            </a:pPr>
            <a:endParaRPr lang="en-US" dirty="0"/>
          </a:p>
          <a:p>
            <a:pPr lvl="1" hangingPunct="0"/>
            <a:r>
              <a:rPr lang="en-GB" dirty="0"/>
              <a:t>Option 2. Intra-frequency RSTD measurement is defined when neighbour DL PRS resource and reference DL PRS resource belong to the same positioning frequency layer, and the BW of the positioning frequency layer is within the BW of UE’s active DL BWP, and SCS and CP of the positioning frequency layer are the same as those of  UE’s active DL BWP. Otherwise, the RSTD measurement is inter-frequency. </a:t>
            </a:r>
          </a:p>
          <a:p>
            <a:pPr lvl="2" hangingPunct="0"/>
            <a:r>
              <a:rPr lang="en-US" dirty="0"/>
              <a:t>Option 2a. </a:t>
            </a:r>
            <a:r>
              <a:rPr lang="en-GB" dirty="0"/>
              <a:t>Intra-frequency RSTD measurement is defined when the DL PRS resources to be measured, including reference cell and </a:t>
            </a:r>
            <a:r>
              <a:rPr lang="en-GB" dirty="0" err="1"/>
              <a:t>neighbor</a:t>
            </a:r>
            <a:r>
              <a:rPr lang="en-GB" dirty="0"/>
              <a:t> cell, have the same </a:t>
            </a:r>
            <a:r>
              <a:rPr lang="en-GB" dirty="0" err="1"/>
              <a:t>center</a:t>
            </a:r>
            <a:r>
              <a:rPr lang="en-GB" dirty="0"/>
              <a:t> frequency, SCS and CP type as serving cell and the BW of these PRS are all within the active BWP. Otherwise, the RSTD measurement is inter-frequency measurement</a:t>
            </a:r>
            <a:r>
              <a:rPr lang="en-US" dirty="0"/>
              <a:t>. </a:t>
            </a:r>
          </a:p>
          <a:p>
            <a:pPr lvl="1" hangingPunct="0"/>
            <a:endParaRPr lang="en-US" dirty="0"/>
          </a:p>
          <a:p>
            <a:pPr lvl="1"/>
            <a:r>
              <a:rPr lang="en-US" dirty="0"/>
              <a:t>Option 3. Intra-frequency RSTD measurement: the center frequency of PRS BW is the center frequency of a serving cell SSB and has the same SCS as that of the serving cell SSB, otherwise it is inter-frequency. MG may be needed for intra- or inter-frequency, depending on whether or not the PRS BW is within the active BWP </a:t>
            </a:r>
            <a:r>
              <a:rPr lang="en-GB" dirty="0"/>
              <a:t>(NOTE: for RSTD, the above conditions are met for both reference and the other DL links) </a:t>
            </a:r>
            <a:endParaRPr lang="en-US" dirty="0"/>
          </a:p>
          <a:p>
            <a:pPr marL="0" indent="0">
              <a:buNone/>
            </a:pPr>
            <a:endParaRPr lang="en-US" dirty="0"/>
          </a:p>
          <a:p>
            <a:pPr lvl="1" hangingPunct="0"/>
            <a:r>
              <a:rPr lang="en-US" dirty="0"/>
              <a:t>Option 4. </a:t>
            </a:r>
            <a:r>
              <a:rPr lang="en-GB" dirty="0"/>
              <a:t>Intra-frequency PRS measurement is defined when the BW of the PRS layer is confined within the UE active BWP. Otherwise, the PRS measurement is inter-frequency. </a:t>
            </a:r>
            <a:endParaRPr lang="en-US" dirty="0"/>
          </a:p>
          <a:p>
            <a:pPr marL="0" indent="0">
              <a:buNone/>
            </a:pPr>
            <a:endParaRPr lang="en-US" dirty="0"/>
          </a:p>
        </p:txBody>
      </p:sp>
    </p:spTree>
    <p:extLst>
      <p:ext uri="{BB962C8B-B14F-4D97-AF65-F5344CB8AC3E}">
        <p14:creationId xmlns:p14="http://schemas.microsoft.com/office/powerpoint/2010/main" val="1915369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5CB2-4292-4063-A4BB-1E0FF4598434}"/>
              </a:ext>
            </a:extLst>
          </p:cNvPr>
          <p:cNvSpPr>
            <a:spLocks noGrp="1"/>
          </p:cNvSpPr>
          <p:nvPr>
            <p:ph type="title"/>
          </p:nvPr>
        </p:nvSpPr>
        <p:spPr>
          <a:xfrm>
            <a:off x="838200" y="365125"/>
            <a:ext cx="10515600" cy="1043051"/>
          </a:xfrm>
        </p:spPr>
        <p:txBody>
          <a:bodyPr>
            <a:normAutofit/>
          </a:bodyPr>
          <a:lstStyle/>
          <a:p>
            <a:r>
              <a:rPr lang="en-US" b="1" dirty="0"/>
              <a:t>Measurement period – Impact of SSB symbols</a:t>
            </a:r>
          </a:p>
        </p:txBody>
      </p:sp>
      <p:sp>
        <p:nvSpPr>
          <p:cNvPr id="3" name="Content Placeholder 2">
            <a:extLst>
              <a:ext uri="{FF2B5EF4-FFF2-40B4-BE49-F238E27FC236}">
                <a16:creationId xmlns:a16="http://schemas.microsoft.com/office/drawing/2014/main" id="{881F8480-EF39-45FD-935B-C172A0958EAE}"/>
              </a:ext>
            </a:extLst>
          </p:cNvPr>
          <p:cNvSpPr>
            <a:spLocks noGrp="1"/>
          </p:cNvSpPr>
          <p:nvPr>
            <p:ph idx="1"/>
          </p:nvPr>
        </p:nvSpPr>
        <p:spPr/>
        <p:txBody>
          <a:bodyPr/>
          <a:lstStyle/>
          <a:p>
            <a:r>
              <a:rPr lang="en-GB" dirty="0"/>
              <a:t>Further discuss whether PRS-RSTD, PRS-RSRP, and UE Rx-Tx time difference measurement period should be extended to account for dropped PRS occasions being unavailable (e.g., due to overlap with SSB symbols). </a:t>
            </a:r>
          </a:p>
          <a:p>
            <a:pPr lvl="1"/>
            <a:r>
              <a:rPr lang="en-GB" dirty="0"/>
              <a:t>Details FFS.</a:t>
            </a:r>
            <a:endParaRPr lang="en-US" dirty="0"/>
          </a:p>
        </p:txBody>
      </p:sp>
    </p:spTree>
    <p:extLst>
      <p:ext uri="{BB962C8B-B14F-4D97-AF65-F5344CB8AC3E}">
        <p14:creationId xmlns:p14="http://schemas.microsoft.com/office/powerpoint/2010/main" val="1782026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5CB2-4292-4063-A4BB-1E0FF4598434}"/>
              </a:ext>
            </a:extLst>
          </p:cNvPr>
          <p:cNvSpPr>
            <a:spLocks noGrp="1"/>
          </p:cNvSpPr>
          <p:nvPr>
            <p:ph type="title"/>
          </p:nvPr>
        </p:nvSpPr>
        <p:spPr>
          <a:xfrm>
            <a:off x="838200" y="365125"/>
            <a:ext cx="10515600" cy="1043051"/>
          </a:xfrm>
        </p:spPr>
        <p:txBody>
          <a:bodyPr>
            <a:normAutofit fontScale="90000"/>
          </a:bodyPr>
          <a:lstStyle/>
          <a:p>
            <a:r>
              <a:rPr lang="en-US" b="1" dirty="0"/>
              <a:t>Measurement period – Impact Rx beam sweeping</a:t>
            </a:r>
          </a:p>
        </p:txBody>
      </p:sp>
      <p:sp>
        <p:nvSpPr>
          <p:cNvPr id="3" name="Content Placeholder 2">
            <a:extLst>
              <a:ext uri="{FF2B5EF4-FFF2-40B4-BE49-F238E27FC236}">
                <a16:creationId xmlns:a16="http://schemas.microsoft.com/office/drawing/2014/main" id="{881F8480-EF39-45FD-935B-C172A0958EAE}"/>
              </a:ext>
            </a:extLst>
          </p:cNvPr>
          <p:cNvSpPr>
            <a:spLocks noGrp="1"/>
          </p:cNvSpPr>
          <p:nvPr>
            <p:ph idx="1"/>
          </p:nvPr>
        </p:nvSpPr>
        <p:spPr/>
        <p:txBody>
          <a:bodyPr/>
          <a:lstStyle/>
          <a:p>
            <a:r>
              <a:rPr lang="en-GB" dirty="0"/>
              <a:t>Further discuss whether or how to extend the measurement period to account for Rx beam sweeping in FR2</a:t>
            </a:r>
          </a:p>
          <a:p>
            <a:pPr lvl="1"/>
            <a:r>
              <a:rPr lang="en-GB" dirty="0"/>
              <a:t>Option 1. Similar to SSB-based RRM measurement in R15 </a:t>
            </a:r>
          </a:p>
          <a:p>
            <a:pPr lvl="1"/>
            <a:r>
              <a:rPr lang="en-GB" dirty="0"/>
              <a:t>Option 2. Based on Rx beam sweeping within a PRS occasion over slot repetitions of PRS resources. Details FFS.</a:t>
            </a:r>
          </a:p>
          <a:p>
            <a:pPr lvl="1"/>
            <a:r>
              <a:rPr lang="en-GB" dirty="0"/>
              <a:t>Other options are not excluded</a:t>
            </a:r>
            <a:endParaRPr lang="en-US" dirty="0"/>
          </a:p>
        </p:txBody>
      </p:sp>
    </p:spTree>
    <p:extLst>
      <p:ext uri="{BB962C8B-B14F-4D97-AF65-F5344CB8AC3E}">
        <p14:creationId xmlns:p14="http://schemas.microsoft.com/office/powerpoint/2010/main" val="4050320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46962-3804-4D7F-B5E1-45115D332DD6}"/>
              </a:ext>
            </a:extLst>
          </p:cNvPr>
          <p:cNvSpPr>
            <a:spLocks noGrp="1"/>
          </p:cNvSpPr>
          <p:nvPr>
            <p:ph type="title"/>
          </p:nvPr>
        </p:nvSpPr>
        <p:spPr/>
        <p:txBody>
          <a:bodyPr>
            <a:normAutofit/>
          </a:bodyPr>
          <a:lstStyle/>
          <a:p>
            <a:r>
              <a:rPr lang="en-US" sz="4000" b="1" dirty="0"/>
              <a:t>Measurement period – Impact of SRS periodicity</a:t>
            </a:r>
            <a:endParaRPr lang="en-US" sz="4000" dirty="0"/>
          </a:p>
        </p:txBody>
      </p:sp>
      <p:sp>
        <p:nvSpPr>
          <p:cNvPr id="3" name="Content Placeholder 2">
            <a:extLst>
              <a:ext uri="{FF2B5EF4-FFF2-40B4-BE49-F238E27FC236}">
                <a16:creationId xmlns:a16="http://schemas.microsoft.com/office/drawing/2014/main" id="{441C9E24-189C-4BA8-A846-B3821A1A46F5}"/>
              </a:ext>
            </a:extLst>
          </p:cNvPr>
          <p:cNvSpPr>
            <a:spLocks noGrp="1"/>
          </p:cNvSpPr>
          <p:nvPr>
            <p:ph idx="1"/>
          </p:nvPr>
        </p:nvSpPr>
        <p:spPr/>
        <p:txBody>
          <a:bodyPr/>
          <a:lstStyle/>
          <a:p>
            <a:r>
              <a:rPr lang="en-US" dirty="0"/>
              <a:t>Further discuss whether SRS periodicity impacts UE Rx-Tx time difference measurement period</a:t>
            </a:r>
          </a:p>
          <a:p>
            <a:pPr lvl="1"/>
            <a:r>
              <a:rPr lang="en-US" dirty="0"/>
              <a:t>Details FFS</a:t>
            </a:r>
          </a:p>
        </p:txBody>
      </p:sp>
    </p:spTree>
    <p:extLst>
      <p:ext uri="{BB962C8B-B14F-4D97-AF65-F5344CB8AC3E}">
        <p14:creationId xmlns:p14="http://schemas.microsoft.com/office/powerpoint/2010/main" val="3016533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1C016-3A2B-4D9F-AF77-FEE5DEFCAB6C}"/>
              </a:ext>
            </a:extLst>
          </p:cNvPr>
          <p:cNvSpPr>
            <a:spLocks noGrp="1"/>
          </p:cNvSpPr>
          <p:nvPr>
            <p:ph type="title"/>
          </p:nvPr>
        </p:nvSpPr>
        <p:spPr/>
        <p:txBody>
          <a:bodyPr>
            <a:normAutofit/>
          </a:bodyPr>
          <a:lstStyle/>
          <a:p>
            <a:r>
              <a:rPr lang="en-US" sz="4000" b="1" dirty="0"/>
              <a:t>Measurement period – Basic number of PRS occasions per PRS resource</a:t>
            </a:r>
            <a:endParaRPr lang="en-US" sz="4000" dirty="0"/>
          </a:p>
        </p:txBody>
      </p:sp>
      <p:sp>
        <p:nvSpPr>
          <p:cNvPr id="3" name="Content Placeholder 2">
            <a:extLst>
              <a:ext uri="{FF2B5EF4-FFF2-40B4-BE49-F238E27FC236}">
                <a16:creationId xmlns:a16="http://schemas.microsoft.com/office/drawing/2014/main" id="{93457B37-7827-4DA7-8BC3-577FAB1A8AC8}"/>
              </a:ext>
            </a:extLst>
          </p:cNvPr>
          <p:cNvSpPr>
            <a:spLocks noGrp="1"/>
          </p:cNvSpPr>
          <p:nvPr>
            <p:ph idx="1"/>
          </p:nvPr>
        </p:nvSpPr>
        <p:spPr/>
        <p:txBody>
          <a:bodyPr/>
          <a:lstStyle/>
          <a:p>
            <a:r>
              <a:rPr lang="en-US" dirty="0"/>
              <a:t>Further discuss the basic number of PRS occasions (X) per PRS resource needed to meet the accuracy requirements accounting for fading channel, AGC settling, and muting pattern.</a:t>
            </a:r>
          </a:p>
          <a:p>
            <a:pPr lvl="1"/>
            <a:r>
              <a:rPr lang="en-US" dirty="0"/>
              <a:t>Other factors not excluded</a:t>
            </a:r>
          </a:p>
          <a:p>
            <a:pPr marL="457200" lvl="1" indent="0">
              <a:buNone/>
            </a:pPr>
            <a:endParaRPr lang="en-US" dirty="0"/>
          </a:p>
        </p:txBody>
      </p:sp>
    </p:spTree>
    <p:extLst>
      <p:ext uri="{BB962C8B-B14F-4D97-AF65-F5344CB8AC3E}">
        <p14:creationId xmlns:p14="http://schemas.microsoft.com/office/powerpoint/2010/main" val="36468163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854671-357D-4F6C-AB2A-83A721D0BC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C92A562-28CA-4C53-9F51-58DF23123D2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FB8B16-E8DA-4C87-ACFA-E21A89BCC0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248</TotalTime>
  <Words>1359</Words>
  <Application>Microsoft Office PowerPoint</Application>
  <PresentationFormat>Widescreen</PresentationFormat>
  <Paragraphs>134</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Office Theme</vt:lpstr>
      <vt:lpstr>WF on NR Positioning UE  measurements and reporting (RAN4#94-e-Bis email thread #115)</vt:lpstr>
      <vt:lpstr>Parameter k in report mapping tables</vt:lpstr>
      <vt:lpstr>PRS-RSRP differential report mapping</vt:lpstr>
      <vt:lpstr>NTA,Offset for Rx-Tx time difference reporting </vt:lpstr>
      <vt:lpstr>Definition of intra-frequency and inter-frequency  RSTD measurements </vt:lpstr>
      <vt:lpstr>Measurement period – Impact of SSB symbols</vt:lpstr>
      <vt:lpstr>Measurement period – Impact Rx beam sweeping</vt:lpstr>
      <vt:lpstr>Measurement period – Impact of SRS periodicity</vt:lpstr>
      <vt:lpstr>Measurement period – Basic number of PRS occasions per PRS resource</vt:lpstr>
      <vt:lpstr>Measurement period – Others </vt:lpstr>
      <vt:lpstr>Measurement capability</vt:lpstr>
      <vt:lpstr>Measurement reporting criteria</vt:lpstr>
      <vt:lpstr>Scheduling restriction in FR1 </vt:lpstr>
      <vt:lpstr>Measurement gap for PRS measurement</vt:lpstr>
      <vt:lpstr>PRS-RSTD Side conditions</vt:lpstr>
      <vt:lpstr>PRS-RSRP Side conditions</vt:lpstr>
      <vt:lpstr>UE Rx-Tx time difference side conditions</vt:lpstr>
      <vt:lpstr>Accuracy requirements</vt:lpstr>
      <vt:lpstr>Proximity of SRS and PRS</vt:lpstr>
      <vt:lpstr>Types of accuracy requirements</vt:lpstr>
      <vt:lpstr>Link-level simulation plan for UE Rx-Tx time difference </vt:lpstr>
      <vt:lpstr>Link-level simulation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Positioning measurement impact on RRM requirements (RAN4#94-e email thread #57)</dc:title>
  <dc:creator>Arash Mirbagheri</dc:creator>
  <cp:lastModifiedBy>Arash Mirbagheri</cp:lastModifiedBy>
  <cp:revision>8</cp:revision>
  <dcterms:created xsi:type="dcterms:W3CDTF">2020-03-03T23:33:14Z</dcterms:created>
  <dcterms:modified xsi:type="dcterms:W3CDTF">2020-04-29T18:51:49Z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