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7" r:id="rId5"/>
    <p:sldId id="290" r:id="rId6"/>
    <p:sldId id="264" r:id="rId7"/>
    <p:sldId id="304" r:id="rId8"/>
    <p:sldId id="275" r:id="rId9"/>
    <p:sldId id="291" r:id="rId10"/>
    <p:sldId id="305" r:id="rId11"/>
    <p:sldId id="287" r:id="rId12"/>
    <p:sldId id="279" r:id="rId13"/>
    <p:sldId id="281" r:id="rId14"/>
    <p:sldId id="294" r:id="rId15"/>
    <p:sldId id="298" r:id="rId16"/>
    <p:sldId id="303" r:id="rId17"/>
    <p:sldId id="299" r:id="rId18"/>
    <p:sldId id="306" r:id="rId19"/>
    <p:sldId id="301" r:id="rId20"/>
    <p:sldId id="307"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2020-04-30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2020-04-30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2020-04-30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2020-04-30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99033"/>
            <a:ext cx="8640960" cy="923330"/>
          </a:xfrm>
          <a:prstGeom prst="rect">
            <a:avLst/>
          </a:prstGeom>
        </p:spPr>
        <p:txBody>
          <a:bodyPr wrap="square">
            <a:spAutoFit/>
          </a:bodyPr>
          <a:lstStyle/>
          <a:p>
            <a:pPr hangingPunct="0"/>
            <a:r>
              <a:rPr lang="en-GB" altLang="zh-CN" b="1" dirty="0"/>
              <a:t>3GPP TSG-RAN WG4 Meeting  #94-e	                                                      R4-200</a:t>
            </a:r>
            <a:r>
              <a:rPr lang="en-US" altLang="zh-CN" b="1" dirty="0"/>
              <a:t>5358</a:t>
            </a:r>
          </a:p>
          <a:p>
            <a:r>
              <a:rPr lang="x-none" altLang="zh-CN" b="1" dirty="0"/>
              <a:t>Electronic Meeting, 20 – 30 Apr., 2020</a:t>
            </a:r>
            <a:endParaRPr lang="zh-CN" altLang="zh-CN" dirty="0"/>
          </a:p>
          <a:p>
            <a:pPr hangingPunct="0"/>
            <a:r>
              <a:rPr lang="en-GB" altLang="zh-CN" b="1" dirty="0"/>
              <a:t>Agenda Item: 6.17.1</a:t>
            </a:r>
            <a:endParaRPr lang="en-US" altLang="zh-CN" b="1" dirty="0"/>
          </a:p>
        </p:txBody>
      </p:sp>
      <p:sp>
        <p:nvSpPr>
          <p:cNvPr id="5" name="Title 1"/>
          <p:cNvSpPr txBox="1">
            <a:spLocks/>
          </p:cNvSpPr>
          <p:nvPr/>
        </p:nvSpPr>
        <p:spPr>
          <a:xfrm>
            <a:off x="755576" y="1640986"/>
            <a:ext cx="7056784" cy="273994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0" i="0" u="none" strike="noStrike" kern="1200" cap="none" spc="0" normalizeH="0" baseline="0" noProof="0" dirty="0">
                <a:ln>
                  <a:noFill/>
                </a:ln>
                <a:solidFill>
                  <a:schemeClr val="tx1"/>
                </a:solidFill>
                <a:effectLst/>
                <a:uLnTx/>
                <a:uFillTx/>
                <a:latin typeface="+mj-lt"/>
                <a:ea typeface="+mj-ea"/>
                <a:cs typeface="+mj-cs"/>
              </a:rPr>
              <a:t>WF </a:t>
            </a:r>
            <a:r>
              <a:rPr kumimoji="0" lang="en-US" altLang="zh-CN" sz="4800" b="0" i="0" u="none" strike="noStrike" kern="1200" cap="none" spc="0" normalizeH="0" baseline="0" noProof="0" dirty="0">
                <a:ln>
                  <a:noFill/>
                </a:ln>
                <a:solidFill>
                  <a:schemeClr val="tx1"/>
                </a:solidFill>
                <a:effectLst/>
                <a:uLnTx/>
                <a:uFillTx/>
                <a:latin typeface="+mj-lt"/>
                <a:ea typeface="+mj-ea"/>
                <a:cs typeface="+mj-cs"/>
              </a:rPr>
              <a:t>on RRM </a:t>
            </a:r>
            <a:r>
              <a:rPr lang="en-US" altLang="zh-CN" sz="4800" noProof="0" dirty="0">
                <a:latin typeface="+mj-lt"/>
                <a:ea typeface="+mj-ea"/>
                <a:cs typeface="+mj-cs"/>
              </a:rPr>
              <a:t>for NR HST</a:t>
            </a:r>
            <a:endParaRPr kumimoji="0" lang="en-US" sz="4800" b="0" i="0" u="none" strike="noStrike" kern="1200" cap="none" spc="0" normalizeH="0" baseline="0" noProof="0" dirty="0">
              <a:ln>
                <a:noFill/>
              </a:ln>
              <a:effectLst/>
              <a:uLnTx/>
              <a:uFillTx/>
              <a:latin typeface="+mj-lt"/>
              <a:ea typeface="+mj-ea"/>
              <a:cs typeface="+mj-cs"/>
            </a:endParaRPr>
          </a:p>
        </p:txBody>
      </p:sp>
      <p:sp>
        <p:nvSpPr>
          <p:cNvPr id="6" name="Subtitle 2"/>
          <p:cNvSpPr txBox="1">
            <a:spLocks/>
          </p:cNvSpPr>
          <p:nvPr/>
        </p:nvSpPr>
        <p:spPr>
          <a:xfrm>
            <a:off x="3635896" y="4437112"/>
            <a:ext cx="3126567" cy="958755"/>
          </a:xfrm>
          <a:prstGeom prst="rect">
            <a:avLst/>
          </a:prstGeom>
        </p:spPr>
        <p:txBody>
          <a:bodyPr vert="horz" lIns="91440" tIns="45720" rIns="91440" bIns="45720" rtlCol="0">
            <a:normAutofit/>
          </a:bodyPr>
          <a:lstStyle/>
          <a:p>
            <a:pPr marL="342900" lvl="0" indent="-342900">
              <a:spcBef>
                <a:spcPct val="20000"/>
              </a:spcBef>
              <a:defRPr/>
            </a:pPr>
            <a:r>
              <a:rPr kumimoji="0" lang="en-US" sz="2800" b="0" i="0" u="none" strike="noStrike" kern="1200" cap="none" spc="0" normalizeH="0" baseline="0" noProof="0" dirty="0">
                <a:ln>
                  <a:noFill/>
                </a:ln>
                <a:solidFill>
                  <a:schemeClr val="tx1"/>
                </a:solidFill>
                <a:effectLst/>
                <a:uLnTx/>
                <a:uFillTx/>
                <a:latin typeface="+mn-lt"/>
                <a:ea typeface="+mn-ea"/>
                <a:cs typeface="+mn-cs"/>
              </a:rPr>
              <a:t>CMCC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1143000"/>
          </a:xfrm>
        </p:spPr>
        <p:txBody>
          <a:bodyPr/>
          <a:lstStyle/>
          <a:p>
            <a:r>
              <a:rPr lang="en-US" altLang="zh-CN" dirty="0"/>
              <a:t>Inter-RAT measurement </a:t>
            </a:r>
            <a:endParaRPr lang="zh-CN" altLang="en-US" dirty="0"/>
          </a:p>
        </p:txBody>
      </p:sp>
      <p:sp>
        <p:nvSpPr>
          <p:cNvPr id="3" name="内容占位符 2"/>
          <p:cNvSpPr>
            <a:spLocks noGrp="1"/>
          </p:cNvSpPr>
          <p:nvPr>
            <p:ph idx="1"/>
          </p:nvPr>
        </p:nvSpPr>
        <p:spPr>
          <a:xfrm>
            <a:off x="683568" y="908720"/>
            <a:ext cx="8229600" cy="2520280"/>
          </a:xfrm>
        </p:spPr>
        <p:txBody>
          <a:bodyPr>
            <a:noAutofit/>
          </a:bodyPr>
          <a:lstStyle/>
          <a:p>
            <a:r>
              <a:rPr lang="en-US" altLang="zh-CN" sz="1800" dirty="0"/>
              <a:t>NR- EUTRA Inter-RAT measurement </a:t>
            </a:r>
          </a:p>
          <a:p>
            <a:pPr lvl="1"/>
            <a:r>
              <a:rPr lang="en-GB" altLang="zh-CN" sz="1800" dirty="0"/>
              <a:t>Cell re-selection requirements on NR- EUTRA inter-RAT measurement in idle mode</a:t>
            </a:r>
          </a:p>
          <a:p>
            <a:pPr lvl="2"/>
            <a:r>
              <a:rPr lang="en-GB" altLang="zh-CN" sz="1800" dirty="0"/>
              <a:t>Option 1 (</a:t>
            </a:r>
            <a:r>
              <a:rPr lang="en-US" altLang="zh-CN" sz="1800" dirty="0"/>
              <a:t>CMCC, HW, MTK, Nokia</a:t>
            </a:r>
            <a:r>
              <a:rPr lang="en-GB" altLang="zh-CN" sz="1800" dirty="0"/>
              <a:t>)</a:t>
            </a:r>
          </a:p>
          <a:p>
            <a:pPr marL="457200" lvl="1" indent="0">
              <a:buNone/>
            </a:pPr>
            <a:endParaRPr lang="en-GB" altLang="zh-CN" sz="1800" dirty="0"/>
          </a:p>
          <a:p>
            <a:pPr lvl="1"/>
            <a:endParaRPr lang="en-GB" altLang="zh-CN" sz="1800" dirty="0"/>
          </a:p>
          <a:p>
            <a:pPr lvl="1"/>
            <a:endParaRPr lang="en-GB" altLang="zh-CN" sz="1800" dirty="0"/>
          </a:p>
          <a:p>
            <a:pPr marL="457200" lvl="1" indent="0">
              <a:buNone/>
            </a:pPr>
            <a:endParaRPr lang="zh-CN" altLang="zh-CN" sz="1800" dirty="0"/>
          </a:p>
          <a:p>
            <a:pPr lvl="1"/>
            <a:endParaRPr lang="en-GB" altLang="zh-CN" sz="1800" dirty="0"/>
          </a:p>
        </p:txBody>
      </p:sp>
      <p:sp>
        <p:nvSpPr>
          <p:cNvPr id="6" name="内容占位符 2">
            <a:extLst>
              <a:ext uri="{FF2B5EF4-FFF2-40B4-BE49-F238E27FC236}">
                <a16:creationId xmlns:a16="http://schemas.microsoft.com/office/drawing/2014/main" id="{F78D2DB3-7187-4B61-B845-775719A19F6F}"/>
              </a:ext>
            </a:extLst>
          </p:cNvPr>
          <p:cNvSpPr txBox="1">
            <a:spLocks/>
          </p:cNvSpPr>
          <p:nvPr/>
        </p:nvSpPr>
        <p:spPr>
          <a:xfrm>
            <a:off x="711932" y="3429000"/>
            <a:ext cx="8229600" cy="473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a:r>
              <a:rPr lang="en-GB" altLang="zh-CN" sz="1800" dirty="0"/>
              <a:t>Option 2 (QC, vivo):</a:t>
            </a:r>
          </a:p>
          <a:p>
            <a:pPr lvl="1"/>
            <a:endParaRPr lang="en-GB" altLang="zh-CN" sz="1800" dirty="0"/>
          </a:p>
          <a:p>
            <a:pPr lvl="1"/>
            <a:endParaRPr lang="en-GB" altLang="zh-CN" sz="1800" dirty="0"/>
          </a:p>
          <a:p>
            <a:pPr lvl="1"/>
            <a:endParaRPr lang="en-GB" altLang="zh-CN" sz="1800" dirty="0"/>
          </a:p>
          <a:p>
            <a:pPr lvl="1"/>
            <a:endParaRPr lang="en-GB" altLang="zh-CN" sz="1800" dirty="0"/>
          </a:p>
          <a:p>
            <a:pPr marL="457200" lvl="1" indent="0">
              <a:buFont typeface="Arial" pitchFamily="34" charset="0"/>
              <a:buNone/>
            </a:pPr>
            <a:endParaRPr lang="zh-CN" altLang="zh-CN" sz="1800" dirty="0"/>
          </a:p>
          <a:p>
            <a:pPr lvl="1"/>
            <a:endParaRPr lang="en-GB" altLang="zh-CN" sz="1800" dirty="0"/>
          </a:p>
        </p:txBody>
      </p:sp>
      <p:graphicFrame>
        <p:nvGraphicFramePr>
          <p:cNvPr id="5" name="表格 4">
            <a:extLst>
              <a:ext uri="{FF2B5EF4-FFF2-40B4-BE49-F238E27FC236}">
                <a16:creationId xmlns:a16="http://schemas.microsoft.com/office/drawing/2014/main" id="{73884CEA-1C81-4BB9-BAAE-6E83874CC85B}"/>
              </a:ext>
            </a:extLst>
          </p:cNvPr>
          <p:cNvGraphicFramePr>
            <a:graphicFrameLocks noGrp="1"/>
          </p:cNvGraphicFramePr>
          <p:nvPr>
            <p:extLst>
              <p:ext uri="{D42A27DB-BD31-4B8C-83A1-F6EECF244321}">
                <p14:modId xmlns:p14="http://schemas.microsoft.com/office/powerpoint/2010/main" val="1498745421"/>
              </p:ext>
            </p:extLst>
          </p:nvPr>
        </p:nvGraphicFramePr>
        <p:xfrm>
          <a:off x="1115617" y="2204864"/>
          <a:ext cx="6933428" cy="1097280"/>
        </p:xfrm>
        <a:graphic>
          <a:graphicData uri="http://schemas.openxmlformats.org/drawingml/2006/table">
            <a:tbl>
              <a:tblPr>
                <a:tableStyleId>{5940675A-B579-460E-94D1-54222C63F5DA}</a:tableStyleId>
              </a:tblPr>
              <a:tblGrid>
                <a:gridCol w="1198317">
                  <a:extLst>
                    <a:ext uri="{9D8B030D-6E8A-4147-A177-3AD203B41FA5}">
                      <a16:colId xmlns:a16="http://schemas.microsoft.com/office/drawing/2014/main" val="559132061"/>
                    </a:ext>
                  </a:extLst>
                </a:gridCol>
                <a:gridCol w="1671168">
                  <a:extLst>
                    <a:ext uri="{9D8B030D-6E8A-4147-A177-3AD203B41FA5}">
                      <a16:colId xmlns:a16="http://schemas.microsoft.com/office/drawing/2014/main" val="2120044412"/>
                    </a:ext>
                  </a:extLst>
                </a:gridCol>
                <a:gridCol w="1837512">
                  <a:extLst>
                    <a:ext uri="{9D8B030D-6E8A-4147-A177-3AD203B41FA5}">
                      <a16:colId xmlns:a16="http://schemas.microsoft.com/office/drawing/2014/main" val="3652835140"/>
                    </a:ext>
                  </a:extLst>
                </a:gridCol>
                <a:gridCol w="2226431">
                  <a:extLst>
                    <a:ext uri="{9D8B030D-6E8A-4147-A177-3AD203B41FA5}">
                      <a16:colId xmlns:a16="http://schemas.microsoft.com/office/drawing/2014/main" val="1463287256"/>
                    </a:ext>
                  </a:extLst>
                </a:gridCol>
              </a:tblGrid>
              <a:tr h="0">
                <a:tc>
                  <a:txBody>
                    <a:bodyPr/>
                    <a:lstStyle/>
                    <a:p>
                      <a:pPr marL="0" algn="ctr" defTabSz="914400" rtl="0" eaLnBrk="1" latinLnBrk="0" hangingPunct="1">
                        <a:spcAft>
                          <a:spcPts val="0"/>
                        </a:spcAft>
                      </a:pPr>
                      <a:r>
                        <a:rPr lang="x-none" sz="1200" kern="1200" dirty="0">
                          <a:effectLst/>
                        </a:rPr>
                        <a:t>DRX cycle length [s]</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T</a:t>
                      </a:r>
                      <a:r>
                        <a:rPr lang="x-none" sz="1200" kern="1200" baseline="-25000" dirty="0">
                          <a:effectLst/>
                        </a:rPr>
                        <a:t>detect,EUTRAN_Intra </a:t>
                      </a:r>
                      <a:r>
                        <a:rPr lang="x-none" sz="1200" kern="1200" dirty="0">
                          <a:effectLst/>
                        </a:rPr>
                        <a:t>[s] (number of DRX cycles)</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baseline="0" dirty="0">
                          <a:effectLst/>
                        </a:rPr>
                        <a:t>T</a:t>
                      </a:r>
                      <a:r>
                        <a:rPr lang="x-none" sz="1200" kern="1200" baseline="-25000" dirty="0">
                          <a:effectLst/>
                        </a:rPr>
                        <a:t>measure,EUTRAN_Intra </a:t>
                      </a:r>
                      <a:r>
                        <a:rPr lang="x-none" sz="1200" kern="1200" dirty="0">
                          <a:effectLst/>
                        </a:rPr>
                        <a:t>[s] (number of DRX cycles)</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T</a:t>
                      </a:r>
                      <a:r>
                        <a:rPr lang="x-none" sz="1200" kern="1200" baseline="-25000" dirty="0">
                          <a:effectLst/>
                        </a:rPr>
                        <a:t>evaluate,E-UTRAN_intra</a:t>
                      </a:r>
                      <a:endParaRPr lang="zh-CN" altLang="en-US" sz="1200" kern="1200" baseline="-25000" dirty="0">
                        <a:effectLst/>
                      </a:endParaRPr>
                    </a:p>
                    <a:p>
                      <a:pPr marL="0" algn="ctr" defTabSz="914400" rtl="0" eaLnBrk="1" latinLnBrk="0" hangingPunct="1">
                        <a:spcAft>
                          <a:spcPts val="0"/>
                        </a:spcAft>
                      </a:pPr>
                      <a:r>
                        <a:rPr lang="x-none" sz="1200" kern="1200" dirty="0">
                          <a:effectLst/>
                        </a:rPr>
                        <a:t>[s] (number of DRX cycles)</a:t>
                      </a:r>
                      <a:endParaRPr lang="zh-CN" altLang="en-US" sz="1200"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1197124763"/>
                  </a:ext>
                </a:extLst>
              </a:tr>
              <a:tr h="0">
                <a:tc>
                  <a:txBody>
                    <a:bodyPr/>
                    <a:lstStyle/>
                    <a:p>
                      <a:pPr marL="0" algn="ctr" defTabSz="914400" rtl="0" eaLnBrk="1" latinLnBrk="0" hangingPunct="1">
                        <a:spcAft>
                          <a:spcPts val="0"/>
                        </a:spcAft>
                      </a:pPr>
                      <a:r>
                        <a:rPr lang="x-none" sz="1200" kern="1200" dirty="0">
                          <a:effectLst/>
                        </a:rPr>
                        <a:t>0.32</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2.56 (8)</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0.32(1)</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a:effectLst/>
                        </a:rPr>
                        <a:t>0.96(3)</a:t>
                      </a:r>
                      <a:endParaRPr lang="zh-CN" altLang="en-US" sz="1200" kern="120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2586296000"/>
                  </a:ext>
                </a:extLst>
              </a:tr>
              <a:tr h="93712">
                <a:tc>
                  <a:txBody>
                    <a:bodyPr/>
                    <a:lstStyle/>
                    <a:p>
                      <a:pPr marL="0" algn="ctr" defTabSz="914400" rtl="0" eaLnBrk="1" latinLnBrk="0" hangingPunct="1">
                        <a:spcAft>
                          <a:spcPts val="0"/>
                        </a:spcAft>
                      </a:pPr>
                      <a:r>
                        <a:rPr lang="x-none" sz="1200" kern="1200" dirty="0">
                          <a:effectLst/>
                        </a:rPr>
                        <a:t>0.64</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5.12 (8)</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0.64 (1)</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a:effectLst/>
                        </a:rPr>
                        <a:t>1.92 (3)</a:t>
                      </a:r>
                      <a:endParaRPr lang="zh-CN" altLang="en-US" sz="1200" kern="120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998053160"/>
                  </a:ext>
                </a:extLst>
              </a:tr>
              <a:tr h="0">
                <a:tc>
                  <a:txBody>
                    <a:bodyPr/>
                    <a:lstStyle/>
                    <a:p>
                      <a:pPr marL="0" algn="ctr" defTabSz="914400" rtl="0" eaLnBrk="1" latinLnBrk="0" hangingPunct="1">
                        <a:spcAft>
                          <a:spcPts val="0"/>
                        </a:spcAft>
                      </a:pPr>
                      <a:r>
                        <a:rPr lang="x-none" sz="1200" kern="1200" dirty="0">
                          <a:effectLst/>
                        </a:rPr>
                        <a:t>1.28</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8.96 (7)</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1.28 (1)</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3.84 (3)</a:t>
                      </a:r>
                      <a:endParaRPr lang="zh-CN" altLang="en-US" sz="1200"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4027578785"/>
                  </a:ext>
                </a:extLst>
              </a:tr>
              <a:tr h="0">
                <a:tc>
                  <a:txBody>
                    <a:bodyPr/>
                    <a:lstStyle/>
                    <a:p>
                      <a:pPr marL="0" algn="ctr" defTabSz="914400" rtl="0" eaLnBrk="1" latinLnBrk="0" hangingPunct="1">
                        <a:spcAft>
                          <a:spcPts val="0"/>
                        </a:spcAft>
                      </a:pPr>
                      <a:r>
                        <a:rPr lang="x-none" sz="1200" kern="1200" dirty="0">
                          <a:effectLst/>
                        </a:rPr>
                        <a:t>2.56 </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a:effectLst/>
                        </a:rPr>
                        <a:t>58.88 (23)</a:t>
                      </a:r>
                      <a:endParaRPr lang="zh-CN" altLang="en-US" sz="1200" kern="120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2.56 (1)</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7.68 (3)</a:t>
                      </a:r>
                      <a:endParaRPr lang="zh-CN" altLang="en-US" sz="1200"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279244954"/>
                  </a:ext>
                </a:extLst>
              </a:tr>
            </a:tbl>
          </a:graphicData>
        </a:graphic>
      </p:graphicFrame>
      <p:graphicFrame>
        <p:nvGraphicFramePr>
          <p:cNvPr id="8" name="表格 7">
            <a:extLst>
              <a:ext uri="{FF2B5EF4-FFF2-40B4-BE49-F238E27FC236}">
                <a16:creationId xmlns:a16="http://schemas.microsoft.com/office/drawing/2014/main" id="{D6961095-0492-49A9-9E74-73C7B55E2633}"/>
              </a:ext>
            </a:extLst>
          </p:cNvPr>
          <p:cNvGraphicFramePr>
            <a:graphicFrameLocks noGrp="1"/>
          </p:cNvGraphicFramePr>
          <p:nvPr>
            <p:extLst>
              <p:ext uri="{D42A27DB-BD31-4B8C-83A1-F6EECF244321}">
                <p14:modId xmlns:p14="http://schemas.microsoft.com/office/powerpoint/2010/main" val="911751428"/>
              </p:ext>
            </p:extLst>
          </p:nvPr>
        </p:nvGraphicFramePr>
        <p:xfrm>
          <a:off x="1115618" y="3928817"/>
          <a:ext cx="6933427" cy="1097280"/>
        </p:xfrm>
        <a:graphic>
          <a:graphicData uri="http://schemas.openxmlformats.org/drawingml/2006/table">
            <a:tbl>
              <a:tblPr firstRow="1" firstCol="1" bandRow="1">
                <a:tableStyleId>{5940675A-B579-460E-94D1-54222C63F5DA}</a:tableStyleId>
              </a:tblPr>
              <a:tblGrid>
                <a:gridCol w="1066361">
                  <a:extLst>
                    <a:ext uri="{9D8B030D-6E8A-4147-A177-3AD203B41FA5}">
                      <a16:colId xmlns:a16="http://schemas.microsoft.com/office/drawing/2014/main" val="3912173096"/>
                    </a:ext>
                  </a:extLst>
                </a:gridCol>
                <a:gridCol w="1755544">
                  <a:extLst>
                    <a:ext uri="{9D8B030D-6E8A-4147-A177-3AD203B41FA5}">
                      <a16:colId xmlns:a16="http://schemas.microsoft.com/office/drawing/2014/main" val="1943204820"/>
                    </a:ext>
                  </a:extLst>
                </a:gridCol>
                <a:gridCol w="2028721">
                  <a:extLst>
                    <a:ext uri="{9D8B030D-6E8A-4147-A177-3AD203B41FA5}">
                      <a16:colId xmlns:a16="http://schemas.microsoft.com/office/drawing/2014/main" val="1278496454"/>
                    </a:ext>
                  </a:extLst>
                </a:gridCol>
                <a:gridCol w="2082801">
                  <a:extLst>
                    <a:ext uri="{9D8B030D-6E8A-4147-A177-3AD203B41FA5}">
                      <a16:colId xmlns:a16="http://schemas.microsoft.com/office/drawing/2014/main" val="2614686704"/>
                    </a:ext>
                  </a:extLst>
                </a:gridCol>
              </a:tblGrid>
              <a:tr h="0">
                <a:tc>
                  <a:txBody>
                    <a:bodyPr/>
                    <a:lstStyle/>
                    <a:p>
                      <a:pPr marL="0" algn="ctr" defTabSz="914400" rtl="0" eaLnBrk="1" latinLnBrk="0" hangingPunct="1">
                        <a:spcAft>
                          <a:spcPts val="0"/>
                        </a:spcAft>
                      </a:pPr>
                      <a:r>
                        <a:rPr lang="x-none" sz="1200" kern="1200" dirty="0">
                          <a:effectLst/>
                        </a:rPr>
                        <a:t>DRX cycle length [s]</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T</a:t>
                      </a:r>
                      <a:r>
                        <a:rPr lang="x-none" sz="1200" kern="1200" baseline="-25000" dirty="0">
                          <a:effectLst/>
                        </a:rPr>
                        <a:t>detect,EUTRAN_Intra </a:t>
                      </a:r>
                      <a:r>
                        <a:rPr lang="x-none" sz="1200" kern="1200" dirty="0">
                          <a:effectLst/>
                        </a:rPr>
                        <a:t>[s] (number of DRX cycles)</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baseline="0" dirty="0">
                          <a:effectLst/>
                        </a:rPr>
                        <a:t>T</a:t>
                      </a:r>
                      <a:r>
                        <a:rPr lang="x-none" sz="1200" kern="1200" baseline="-25000" dirty="0">
                          <a:effectLst/>
                        </a:rPr>
                        <a:t>measure,EUTRAN_Intra </a:t>
                      </a:r>
                      <a:r>
                        <a:rPr lang="x-none" sz="1200" kern="1200" dirty="0">
                          <a:effectLst/>
                        </a:rPr>
                        <a:t>[s] (number of DRX cycles)</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T</a:t>
                      </a:r>
                      <a:r>
                        <a:rPr lang="x-none" sz="1200" kern="1200" baseline="-25000" dirty="0">
                          <a:effectLst/>
                        </a:rPr>
                        <a:t>evaluate,E-UTRAN_intra</a:t>
                      </a:r>
                      <a:endParaRPr lang="zh-CN" altLang="en-US" sz="1200" kern="1200" baseline="-25000" dirty="0">
                        <a:effectLst/>
                      </a:endParaRPr>
                    </a:p>
                    <a:p>
                      <a:pPr marL="0" algn="ctr" defTabSz="914400" rtl="0" eaLnBrk="1" latinLnBrk="0" hangingPunct="1">
                        <a:spcAft>
                          <a:spcPts val="0"/>
                        </a:spcAft>
                      </a:pPr>
                      <a:r>
                        <a:rPr lang="x-none" sz="1200" kern="1200" dirty="0">
                          <a:effectLst/>
                        </a:rPr>
                        <a:t>[s] (number of DRX cycles)</a:t>
                      </a:r>
                      <a:endParaRPr lang="zh-CN" altLang="en-US" sz="1200"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422372884"/>
                  </a:ext>
                </a:extLst>
              </a:tr>
              <a:tr h="0">
                <a:tc>
                  <a:txBody>
                    <a:bodyPr/>
                    <a:lstStyle/>
                    <a:p>
                      <a:pPr marL="0" algn="ctr" defTabSz="914400" rtl="0" eaLnBrk="1" latinLnBrk="0" hangingPunct="1">
                        <a:spcAft>
                          <a:spcPts val="0"/>
                        </a:spcAft>
                      </a:pPr>
                      <a:r>
                        <a:rPr lang="x-none" sz="1200" kern="1200" dirty="0">
                          <a:effectLst/>
                        </a:rPr>
                        <a:t>0.32</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 5.76(18)</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a:effectLst/>
                        </a:rPr>
                        <a:t>0.64 (2)</a:t>
                      </a:r>
                      <a:endParaRPr lang="zh-CN" altLang="en-US" sz="1200" b="1" kern="120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a:effectLst/>
                        </a:rPr>
                        <a:t>0.96(3)</a:t>
                      </a:r>
                      <a:endParaRPr lang="zh-CN" altLang="en-US" sz="1200" b="1" kern="120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989268326"/>
                  </a:ext>
                </a:extLst>
              </a:tr>
              <a:tr h="0">
                <a:tc>
                  <a:txBody>
                    <a:bodyPr/>
                    <a:lstStyle/>
                    <a:p>
                      <a:pPr marL="0" algn="ctr" defTabSz="914400" rtl="0" eaLnBrk="1" latinLnBrk="0" hangingPunct="1">
                        <a:spcAft>
                          <a:spcPts val="0"/>
                        </a:spcAft>
                      </a:pPr>
                      <a:r>
                        <a:rPr lang="x-none" sz="1200" kern="1200" dirty="0">
                          <a:effectLst/>
                        </a:rPr>
                        <a:t>0.64</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7.68 (12)</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1.28 (2)</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a:effectLst/>
                        </a:rPr>
                        <a:t>1.92 (3)</a:t>
                      </a:r>
                      <a:endParaRPr lang="zh-CN" altLang="en-US" sz="1200" b="1" kern="120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742607878"/>
                  </a:ext>
                </a:extLst>
              </a:tr>
              <a:tr h="0">
                <a:tc>
                  <a:txBody>
                    <a:bodyPr/>
                    <a:lstStyle/>
                    <a:p>
                      <a:pPr marL="0" algn="ctr" defTabSz="914400" rtl="0" eaLnBrk="1" latinLnBrk="0" hangingPunct="1">
                        <a:spcAft>
                          <a:spcPts val="0"/>
                        </a:spcAft>
                      </a:pPr>
                      <a:r>
                        <a:rPr lang="x-none" sz="1200" kern="1200" dirty="0">
                          <a:effectLst/>
                        </a:rPr>
                        <a:t>1.28</a:t>
                      </a:r>
                      <a:endParaRPr lang="zh-CN" altLang="en-US" sz="1200" b="1" kern="1200" dirty="0">
                        <a:solidFill>
                          <a:schemeClr val="tx1"/>
                        </a:solidFill>
                        <a:effectLst/>
                        <a:latin typeface="+mn-lt"/>
                        <a:ea typeface="+mn-ea"/>
                        <a:cs typeface="+mn-cs"/>
                      </a:endParaRPr>
                    </a:p>
                  </a:txBody>
                  <a:tcPr marL="68580" marR="68580" marT="0" marB="0"/>
                </a:tc>
                <a:tc>
                  <a:txBody>
                    <a:bodyPr/>
                    <a:lstStyle/>
                    <a:p>
                      <a:pPr marL="0" marR="269875" algn="ctr" defTabSz="914400" rtl="0" eaLnBrk="1" latinLnBrk="0" hangingPunct="1">
                        <a:spcBef>
                          <a:spcPts val="600"/>
                        </a:spcBef>
                        <a:spcAft>
                          <a:spcPts val="0"/>
                        </a:spcAft>
                      </a:pPr>
                      <a:r>
                        <a:rPr lang="en-GB" sz="1200" kern="1200">
                          <a:effectLst/>
                        </a:rPr>
                        <a:t>8.96(7)</a:t>
                      </a:r>
                      <a:endParaRPr lang="zh-CN" altLang="en-US" sz="1200" b="1" kern="120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1.28 (1)</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3.84 (3)</a:t>
                      </a:r>
                      <a:endParaRPr lang="zh-CN" altLang="en-US" sz="1200" b="1"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978991764"/>
                  </a:ext>
                </a:extLst>
              </a:tr>
              <a:tr h="0">
                <a:tc>
                  <a:txBody>
                    <a:bodyPr/>
                    <a:lstStyle/>
                    <a:p>
                      <a:pPr marL="0" algn="ctr" defTabSz="914400" rtl="0" eaLnBrk="1" latinLnBrk="0" hangingPunct="1">
                        <a:spcAft>
                          <a:spcPts val="0"/>
                        </a:spcAft>
                      </a:pPr>
                      <a:r>
                        <a:rPr lang="x-none" sz="1200" kern="1200" dirty="0">
                          <a:effectLst/>
                        </a:rPr>
                        <a:t>2.56 Note1</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58.88 (23)</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a:effectLst/>
                        </a:rPr>
                        <a:t>2.56 (1)</a:t>
                      </a:r>
                      <a:endParaRPr lang="zh-CN" altLang="en-US" sz="1200" b="1" kern="120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7.68 (3)</a:t>
                      </a:r>
                      <a:endParaRPr lang="zh-CN" altLang="en-US" sz="1200" b="1"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2673159982"/>
                  </a:ext>
                </a:extLst>
              </a:tr>
            </a:tbl>
          </a:graphicData>
        </a:graphic>
      </p:graphicFrame>
      <p:sp>
        <p:nvSpPr>
          <p:cNvPr id="9" name="内容占位符 2">
            <a:extLst>
              <a:ext uri="{FF2B5EF4-FFF2-40B4-BE49-F238E27FC236}">
                <a16:creationId xmlns:a16="http://schemas.microsoft.com/office/drawing/2014/main" id="{49E7E034-952D-4477-8ABF-3C90AB5FAACF}"/>
              </a:ext>
            </a:extLst>
          </p:cNvPr>
          <p:cNvSpPr txBox="1">
            <a:spLocks/>
          </p:cNvSpPr>
          <p:nvPr/>
        </p:nvSpPr>
        <p:spPr>
          <a:xfrm>
            <a:off x="827584" y="5250434"/>
            <a:ext cx="8229600" cy="4731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a:r>
              <a:rPr lang="en-GB" altLang="zh-CN" sz="1800" dirty="0"/>
              <a:t>Option 3 (QC, CMCC,):</a:t>
            </a:r>
          </a:p>
          <a:p>
            <a:pPr lvl="1"/>
            <a:endParaRPr lang="en-GB" altLang="zh-CN" sz="1800" dirty="0"/>
          </a:p>
          <a:p>
            <a:pPr lvl="1"/>
            <a:endParaRPr lang="en-GB" altLang="zh-CN" sz="1800" dirty="0"/>
          </a:p>
          <a:p>
            <a:pPr lvl="1"/>
            <a:endParaRPr lang="en-GB" altLang="zh-CN" sz="1800" dirty="0"/>
          </a:p>
          <a:p>
            <a:pPr lvl="1"/>
            <a:endParaRPr lang="en-GB" altLang="zh-CN" sz="1800" dirty="0"/>
          </a:p>
          <a:p>
            <a:pPr marL="457200" lvl="1" indent="0">
              <a:buFont typeface="Arial" pitchFamily="34" charset="0"/>
              <a:buNone/>
            </a:pPr>
            <a:endParaRPr lang="zh-CN" altLang="zh-CN" sz="1800" dirty="0"/>
          </a:p>
          <a:p>
            <a:pPr lvl="1"/>
            <a:endParaRPr lang="en-GB" altLang="zh-CN" sz="1800" dirty="0"/>
          </a:p>
        </p:txBody>
      </p:sp>
      <p:graphicFrame>
        <p:nvGraphicFramePr>
          <p:cNvPr id="10" name="表格 9">
            <a:extLst>
              <a:ext uri="{FF2B5EF4-FFF2-40B4-BE49-F238E27FC236}">
                <a16:creationId xmlns:a16="http://schemas.microsoft.com/office/drawing/2014/main" id="{8C9EAD76-27D9-476D-978C-9C7BFAC9510A}"/>
              </a:ext>
            </a:extLst>
          </p:cNvPr>
          <p:cNvGraphicFramePr>
            <a:graphicFrameLocks noGrp="1"/>
          </p:cNvGraphicFramePr>
          <p:nvPr>
            <p:extLst>
              <p:ext uri="{D42A27DB-BD31-4B8C-83A1-F6EECF244321}">
                <p14:modId xmlns:p14="http://schemas.microsoft.com/office/powerpoint/2010/main" val="3095925156"/>
              </p:ext>
            </p:extLst>
          </p:nvPr>
        </p:nvGraphicFramePr>
        <p:xfrm>
          <a:off x="1268018" y="5644088"/>
          <a:ext cx="6933427" cy="1097280"/>
        </p:xfrm>
        <a:graphic>
          <a:graphicData uri="http://schemas.openxmlformats.org/drawingml/2006/table">
            <a:tbl>
              <a:tblPr firstRow="1" firstCol="1" bandRow="1">
                <a:tableStyleId>{5940675A-B579-460E-94D1-54222C63F5DA}</a:tableStyleId>
              </a:tblPr>
              <a:tblGrid>
                <a:gridCol w="1066361">
                  <a:extLst>
                    <a:ext uri="{9D8B030D-6E8A-4147-A177-3AD203B41FA5}">
                      <a16:colId xmlns:a16="http://schemas.microsoft.com/office/drawing/2014/main" val="3912173096"/>
                    </a:ext>
                  </a:extLst>
                </a:gridCol>
                <a:gridCol w="1755544">
                  <a:extLst>
                    <a:ext uri="{9D8B030D-6E8A-4147-A177-3AD203B41FA5}">
                      <a16:colId xmlns:a16="http://schemas.microsoft.com/office/drawing/2014/main" val="1943204820"/>
                    </a:ext>
                  </a:extLst>
                </a:gridCol>
                <a:gridCol w="2028721">
                  <a:extLst>
                    <a:ext uri="{9D8B030D-6E8A-4147-A177-3AD203B41FA5}">
                      <a16:colId xmlns:a16="http://schemas.microsoft.com/office/drawing/2014/main" val="1278496454"/>
                    </a:ext>
                  </a:extLst>
                </a:gridCol>
                <a:gridCol w="2082801">
                  <a:extLst>
                    <a:ext uri="{9D8B030D-6E8A-4147-A177-3AD203B41FA5}">
                      <a16:colId xmlns:a16="http://schemas.microsoft.com/office/drawing/2014/main" val="2614686704"/>
                    </a:ext>
                  </a:extLst>
                </a:gridCol>
              </a:tblGrid>
              <a:tr h="0">
                <a:tc>
                  <a:txBody>
                    <a:bodyPr/>
                    <a:lstStyle/>
                    <a:p>
                      <a:pPr marL="0" algn="ctr" defTabSz="914400" rtl="0" eaLnBrk="1" latinLnBrk="0" hangingPunct="1">
                        <a:spcAft>
                          <a:spcPts val="0"/>
                        </a:spcAft>
                      </a:pPr>
                      <a:r>
                        <a:rPr lang="x-none" sz="1200" kern="1200" dirty="0">
                          <a:effectLst/>
                        </a:rPr>
                        <a:t>DRX cycle length [s]</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T</a:t>
                      </a:r>
                      <a:r>
                        <a:rPr lang="x-none" sz="1200" kern="1200" baseline="-25000" dirty="0">
                          <a:effectLst/>
                        </a:rPr>
                        <a:t>detect,EUTRAN_Intra </a:t>
                      </a:r>
                      <a:r>
                        <a:rPr lang="x-none" sz="1200" kern="1200" dirty="0">
                          <a:effectLst/>
                        </a:rPr>
                        <a:t>[s] (number of DRX cycles)</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baseline="0" dirty="0">
                          <a:effectLst/>
                        </a:rPr>
                        <a:t>T</a:t>
                      </a:r>
                      <a:r>
                        <a:rPr lang="x-none" sz="1200" kern="1200" baseline="-25000" dirty="0">
                          <a:effectLst/>
                        </a:rPr>
                        <a:t>measure,EUTRAN_Intra </a:t>
                      </a:r>
                      <a:r>
                        <a:rPr lang="x-none" sz="1200" kern="1200" dirty="0">
                          <a:effectLst/>
                        </a:rPr>
                        <a:t>[s] (number of DRX cycles)</a:t>
                      </a:r>
                      <a:endParaRPr lang="zh-CN" altLang="en-US" sz="1200"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T</a:t>
                      </a:r>
                      <a:r>
                        <a:rPr lang="x-none" sz="1200" kern="1200" baseline="-25000" dirty="0">
                          <a:effectLst/>
                        </a:rPr>
                        <a:t>evaluate,E-UTRAN_intra</a:t>
                      </a:r>
                      <a:endParaRPr lang="zh-CN" altLang="en-US" sz="1200" kern="1200" baseline="-25000" dirty="0">
                        <a:effectLst/>
                      </a:endParaRPr>
                    </a:p>
                    <a:p>
                      <a:pPr marL="0" algn="ctr" defTabSz="914400" rtl="0" eaLnBrk="1" latinLnBrk="0" hangingPunct="1">
                        <a:spcAft>
                          <a:spcPts val="0"/>
                        </a:spcAft>
                      </a:pPr>
                      <a:r>
                        <a:rPr lang="x-none" sz="1200" kern="1200" dirty="0">
                          <a:effectLst/>
                        </a:rPr>
                        <a:t>[s] (number of DRX cycles)</a:t>
                      </a:r>
                      <a:endParaRPr lang="zh-CN" altLang="en-US" sz="1200"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422372884"/>
                  </a:ext>
                </a:extLst>
              </a:tr>
              <a:tr h="0">
                <a:tc>
                  <a:txBody>
                    <a:bodyPr/>
                    <a:lstStyle/>
                    <a:p>
                      <a:pPr marL="0" algn="ctr" defTabSz="914400" rtl="0" eaLnBrk="1" latinLnBrk="0" hangingPunct="1">
                        <a:spcAft>
                          <a:spcPts val="0"/>
                        </a:spcAft>
                      </a:pPr>
                      <a:r>
                        <a:rPr lang="x-none" sz="1200" kern="1200" dirty="0">
                          <a:effectLst/>
                        </a:rPr>
                        <a:t>0.32</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 5.76(1</a:t>
                      </a:r>
                      <a:r>
                        <a:rPr lang="en-US" sz="1200" kern="1200" dirty="0">
                          <a:effectLst/>
                        </a:rPr>
                        <a:t>6</a:t>
                      </a:r>
                      <a:r>
                        <a:rPr lang="x-none" sz="1200" kern="1200" dirty="0">
                          <a:effectLst/>
                        </a:rPr>
                        <a:t>)</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a:effectLst/>
                        </a:rPr>
                        <a:t>0.64 (2)</a:t>
                      </a:r>
                      <a:endParaRPr lang="zh-CN" altLang="en-US" sz="1200" b="1" kern="120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a:effectLst/>
                        </a:rPr>
                        <a:t>0.96(3)</a:t>
                      </a:r>
                      <a:endParaRPr lang="zh-CN" altLang="en-US" sz="1200" b="1" kern="120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989268326"/>
                  </a:ext>
                </a:extLst>
              </a:tr>
              <a:tr h="0">
                <a:tc>
                  <a:txBody>
                    <a:bodyPr/>
                    <a:lstStyle/>
                    <a:p>
                      <a:pPr marL="0" algn="ctr" defTabSz="914400" rtl="0" eaLnBrk="1" latinLnBrk="0" hangingPunct="1">
                        <a:spcAft>
                          <a:spcPts val="0"/>
                        </a:spcAft>
                      </a:pPr>
                      <a:r>
                        <a:rPr lang="x-none" sz="1200" kern="1200" dirty="0">
                          <a:effectLst/>
                        </a:rPr>
                        <a:t>0.64</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7.68 (12)</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1.28 (2)</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a:effectLst/>
                        </a:rPr>
                        <a:t>1.92 (3)</a:t>
                      </a:r>
                      <a:endParaRPr lang="zh-CN" altLang="en-US" sz="1200" b="1" kern="120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742607878"/>
                  </a:ext>
                </a:extLst>
              </a:tr>
              <a:tr h="0">
                <a:tc>
                  <a:txBody>
                    <a:bodyPr/>
                    <a:lstStyle/>
                    <a:p>
                      <a:pPr marL="0" algn="ctr" defTabSz="914400" rtl="0" eaLnBrk="1" latinLnBrk="0" hangingPunct="1">
                        <a:spcAft>
                          <a:spcPts val="0"/>
                        </a:spcAft>
                      </a:pPr>
                      <a:r>
                        <a:rPr lang="x-none" sz="1200" kern="1200" dirty="0">
                          <a:effectLst/>
                        </a:rPr>
                        <a:t>1.28</a:t>
                      </a:r>
                      <a:endParaRPr lang="zh-CN" altLang="en-US" sz="1200" b="1" kern="1200" dirty="0">
                        <a:solidFill>
                          <a:schemeClr val="tx1"/>
                        </a:solidFill>
                        <a:effectLst/>
                        <a:latin typeface="+mn-lt"/>
                        <a:ea typeface="+mn-ea"/>
                        <a:cs typeface="+mn-cs"/>
                      </a:endParaRPr>
                    </a:p>
                  </a:txBody>
                  <a:tcPr marL="68580" marR="68580" marT="0" marB="0"/>
                </a:tc>
                <a:tc>
                  <a:txBody>
                    <a:bodyPr/>
                    <a:lstStyle/>
                    <a:p>
                      <a:pPr marL="0" marR="269875" algn="ctr" defTabSz="914400" rtl="0" eaLnBrk="1" latinLnBrk="0" hangingPunct="1">
                        <a:spcBef>
                          <a:spcPts val="600"/>
                        </a:spcBef>
                        <a:spcAft>
                          <a:spcPts val="0"/>
                        </a:spcAft>
                      </a:pPr>
                      <a:r>
                        <a:rPr lang="en-GB" sz="1200" kern="1200">
                          <a:effectLst/>
                        </a:rPr>
                        <a:t>8.96(7)</a:t>
                      </a:r>
                      <a:endParaRPr lang="zh-CN" altLang="en-US" sz="1200" b="1" kern="120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1.28 (1)</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3.84 (3)</a:t>
                      </a:r>
                      <a:endParaRPr lang="zh-CN" altLang="en-US" sz="1200" b="1"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3978991764"/>
                  </a:ext>
                </a:extLst>
              </a:tr>
              <a:tr h="0">
                <a:tc>
                  <a:txBody>
                    <a:bodyPr/>
                    <a:lstStyle/>
                    <a:p>
                      <a:pPr marL="0" algn="ctr" defTabSz="914400" rtl="0" eaLnBrk="1" latinLnBrk="0" hangingPunct="1">
                        <a:spcAft>
                          <a:spcPts val="0"/>
                        </a:spcAft>
                      </a:pPr>
                      <a:r>
                        <a:rPr lang="x-none" sz="1200" kern="1200" dirty="0">
                          <a:effectLst/>
                        </a:rPr>
                        <a:t>2.56 Note1</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58.88 (23)</a:t>
                      </a:r>
                      <a:endParaRPr lang="zh-CN" altLang="en-US" sz="1200" b="1" kern="1200" dirty="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a:effectLst/>
                        </a:rPr>
                        <a:t>2.56 (1)</a:t>
                      </a:r>
                      <a:endParaRPr lang="zh-CN" altLang="en-US" sz="1200" b="1" kern="1200">
                        <a:solidFill>
                          <a:schemeClr val="tx1"/>
                        </a:solidFill>
                        <a:effectLst/>
                        <a:latin typeface="+mn-lt"/>
                        <a:ea typeface="+mn-ea"/>
                        <a:cs typeface="+mn-cs"/>
                      </a:endParaRPr>
                    </a:p>
                  </a:txBody>
                  <a:tcPr marL="68580" marR="68580" marT="0" marB="0"/>
                </a:tc>
                <a:tc>
                  <a:txBody>
                    <a:bodyPr/>
                    <a:lstStyle/>
                    <a:p>
                      <a:pPr marL="0" algn="ctr" defTabSz="914400" rtl="0" eaLnBrk="1" latinLnBrk="0" hangingPunct="1">
                        <a:spcAft>
                          <a:spcPts val="0"/>
                        </a:spcAft>
                      </a:pPr>
                      <a:r>
                        <a:rPr lang="x-none" sz="1200" kern="1200" dirty="0">
                          <a:effectLst/>
                        </a:rPr>
                        <a:t>7.68 (3)</a:t>
                      </a:r>
                      <a:endParaRPr lang="zh-CN" altLang="en-US" sz="1200" b="1" kern="1200" dirty="0">
                        <a:solidFill>
                          <a:schemeClr val="tx1"/>
                        </a:solidFill>
                        <a:effectLst/>
                        <a:latin typeface="+mn-lt"/>
                        <a:ea typeface="+mn-ea"/>
                        <a:cs typeface="+mn-cs"/>
                      </a:endParaRPr>
                    </a:p>
                  </a:txBody>
                  <a:tcPr marL="68580" marR="68580" marT="0" marB="0"/>
                </a:tc>
                <a:extLst>
                  <a:ext uri="{0D108BD9-81ED-4DB2-BD59-A6C34878D82A}">
                    <a16:rowId xmlns:a16="http://schemas.microsoft.com/office/drawing/2014/main" val="2673159982"/>
                  </a:ext>
                </a:extLst>
              </a:tr>
            </a:tbl>
          </a:graphicData>
        </a:graphic>
      </p:graphicFrame>
    </p:spTree>
    <p:extLst>
      <p:ext uri="{BB962C8B-B14F-4D97-AF65-F5344CB8AC3E}">
        <p14:creationId xmlns:p14="http://schemas.microsoft.com/office/powerpoint/2010/main" val="3257029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917338"/>
          </a:xfrm>
        </p:spPr>
        <p:txBody>
          <a:bodyPr>
            <a:normAutofit/>
          </a:bodyPr>
          <a:lstStyle/>
          <a:p>
            <a:r>
              <a:rPr lang="en-US" altLang="zh-CN" sz="3600" dirty="0"/>
              <a:t>Inter-RAT measurement </a:t>
            </a:r>
            <a:endParaRPr lang="zh-CN" altLang="en-US" sz="3600" dirty="0"/>
          </a:p>
        </p:txBody>
      </p:sp>
      <p:sp>
        <p:nvSpPr>
          <p:cNvPr id="3" name="内容占位符 2"/>
          <p:cNvSpPr>
            <a:spLocks noGrp="1"/>
          </p:cNvSpPr>
          <p:nvPr>
            <p:ph idx="1"/>
          </p:nvPr>
        </p:nvSpPr>
        <p:spPr>
          <a:xfrm>
            <a:off x="667884" y="881962"/>
            <a:ext cx="8229600" cy="1080120"/>
          </a:xfrm>
        </p:spPr>
        <p:txBody>
          <a:bodyPr>
            <a:noAutofit/>
          </a:bodyPr>
          <a:lstStyle/>
          <a:p>
            <a:r>
              <a:rPr lang="en-US" altLang="zh-CN" sz="2400" dirty="0"/>
              <a:t>NR- EUTRA Inter-RAT measurement</a:t>
            </a:r>
          </a:p>
          <a:p>
            <a:pPr lvl="1"/>
            <a:r>
              <a:rPr lang="en-US" altLang="zh-CN" sz="2400" dirty="0"/>
              <a:t>Cell identification with DRX in connected mode </a:t>
            </a:r>
          </a:p>
          <a:p>
            <a:pPr lvl="2" hangingPunct="0"/>
            <a:r>
              <a:rPr lang="en-US" altLang="zh-CN" dirty="0"/>
              <a:t>Option 1(</a:t>
            </a:r>
            <a:r>
              <a:rPr lang="en-GB" altLang="zh-CN" dirty="0"/>
              <a:t>HW</a:t>
            </a:r>
            <a:r>
              <a:rPr lang="en-US" altLang="zh-CN" dirty="0"/>
              <a:t>)</a:t>
            </a:r>
            <a:endParaRPr lang="zh-CN" altLang="zh-CN" dirty="0"/>
          </a:p>
          <a:p>
            <a:pPr lvl="2" hangingPunct="0"/>
            <a:endParaRPr lang="zh-CN" altLang="zh-CN" dirty="0"/>
          </a:p>
          <a:p>
            <a:pPr marL="742950" lvl="2" indent="-342900">
              <a:buFont typeface="Wingdings" panose="05000000000000000000" pitchFamily="2" charset="2"/>
              <a:buChar char="ü"/>
            </a:pPr>
            <a:endParaRPr lang="en-US" altLang="zh-CN" dirty="0"/>
          </a:p>
        </p:txBody>
      </p:sp>
      <p:sp>
        <p:nvSpPr>
          <p:cNvPr id="4" name="内容占位符 2">
            <a:extLst>
              <a:ext uri="{FF2B5EF4-FFF2-40B4-BE49-F238E27FC236}">
                <a16:creationId xmlns:a16="http://schemas.microsoft.com/office/drawing/2014/main" id="{DA98C8D6-F61E-4CE5-9E7D-97EB9F9527A1}"/>
              </a:ext>
            </a:extLst>
          </p:cNvPr>
          <p:cNvSpPr txBox="1">
            <a:spLocks/>
          </p:cNvSpPr>
          <p:nvPr/>
        </p:nvSpPr>
        <p:spPr>
          <a:xfrm>
            <a:off x="667884" y="4149080"/>
            <a:ext cx="8229600"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hangingPunct="0"/>
            <a:r>
              <a:rPr lang="en-US" altLang="zh-CN" dirty="0"/>
              <a:t>Option 2 (</a:t>
            </a:r>
            <a:r>
              <a:rPr lang="en-GB" altLang="zh-CN" dirty="0"/>
              <a:t>MTK, QC, vivo, CMCC</a:t>
            </a:r>
            <a:r>
              <a:rPr lang="en-US" altLang="zh-CN" dirty="0"/>
              <a:t>)</a:t>
            </a:r>
            <a:endParaRPr lang="zh-CN" altLang="zh-CN" dirty="0"/>
          </a:p>
          <a:p>
            <a:pPr lvl="2" hangingPunct="0"/>
            <a:endParaRPr lang="zh-CN" altLang="zh-CN" dirty="0"/>
          </a:p>
          <a:p>
            <a:pPr marL="742950" lvl="2" indent="-342900">
              <a:buFont typeface="Wingdings" panose="05000000000000000000" pitchFamily="2" charset="2"/>
              <a:buChar char="ü"/>
            </a:pPr>
            <a:endParaRPr lang="en-US" altLang="zh-CN" dirty="0"/>
          </a:p>
        </p:txBody>
      </p:sp>
      <p:graphicFrame>
        <p:nvGraphicFramePr>
          <p:cNvPr id="6" name="表格 5">
            <a:extLst>
              <a:ext uri="{FF2B5EF4-FFF2-40B4-BE49-F238E27FC236}">
                <a16:creationId xmlns:a16="http://schemas.microsoft.com/office/drawing/2014/main" id="{1ABA1CDF-0779-44C4-8E2B-DD011DBBCE1A}"/>
              </a:ext>
            </a:extLst>
          </p:cNvPr>
          <p:cNvGraphicFramePr>
            <a:graphicFrameLocks noGrp="1"/>
          </p:cNvGraphicFramePr>
          <p:nvPr>
            <p:extLst>
              <p:ext uri="{D42A27DB-BD31-4B8C-83A1-F6EECF244321}">
                <p14:modId xmlns:p14="http://schemas.microsoft.com/office/powerpoint/2010/main" val="1297790895"/>
              </p:ext>
            </p:extLst>
          </p:nvPr>
        </p:nvGraphicFramePr>
        <p:xfrm>
          <a:off x="1691680" y="4851871"/>
          <a:ext cx="6777898" cy="1645920"/>
        </p:xfrm>
        <a:graphic>
          <a:graphicData uri="http://schemas.openxmlformats.org/drawingml/2006/table">
            <a:tbl>
              <a:tblPr firstRow="1" firstCol="1" bandRow="1">
                <a:tableStyleId>{5940675A-B579-460E-94D1-54222C63F5DA}</a:tableStyleId>
              </a:tblPr>
              <a:tblGrid>
                <a:gridCol w="1945257">
                  <a:extLst>
                    <a:ext uri="{9D8B030D-6E8A-4147-A177-3AD203B41FA5}">
                      <a16:colId xmlns:a16="http://schemas.microsoft.com/office/drawing/2014/main" val="4291466807"/>
                    </a:ext>
                  </a:extLst>
                </a:gridCol>
                <a:gridCol w="2172994">
                  <a:extLst>
                    <a:ext uri="{9D8B030D-6E8A-4147-A177-3AD203B41FA5}">
                      <a16:colId xmlns:a16="http://schemas.microsoft.com/office/drawing/2014/main" val="1980687114"/>
                    </a:ext>
                  </a:extLst>
                </a:gridCol>
                <a:gridCol w="2659647">
                  <a:extLst>
                    <a:ext uri="{9D8B030D-6E8A-4147-A177-3AD203B41FA5}">
                      <a16:colId xmlns:a16="http://schemas.microsoft.com/office/drawing/2014/main" val="1554602338"/>
                    </a:ext>
                  </a:extLst>
                </a:gridCol>
              </a:tblGrid>
              <a:tr h="0">
                <a:tc>
                  <a:txBody>
                    <a:bodyPr/>
                    <a:lstStyle/>
                    <a:p>
                      <a:pPr algn="ctr">
                        <a:spcAft>
                          <a:spcPts val="900"/>
                        </a:spcAft>
                      </a:pPr>
                      <a:r>
                        <a:rPr lang="en-GB" sz="1200" dirty="0">
                          <a:effectLst/>
                        </a:rPr>
                        <a:t>DRX cycle length (s)</a:t>
                      </a:r>
                      <a:endParaRPr lang="zh-CN" sz="12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gridSpan="2">
                  <a:txBody>
                    <a:bodyPr/>
                    <a:lstStyle/>
                    <a:p>
                      <a:pPr algn="ctr">
                        <a:spcAft>
                          <a:spcPts val="900"/>
                        </a:spcAft>
                      </a:pPr>
                      <a:r>
                        <a:rPr lang="en-GB" sz="1200">
                          <a:effectLst/>
                        </a:rPr>
                        <a:t>T</a:t>
                      </a:r>
                      <a:r>
                        <a:rPr lang="en-GB" sz="1200" baseline="-25000">
                          <a:effectLst/>
                        </a:rPr>
                        <a:t>Identify, E-UTRAN TDD</a:t>
                      </a:r>
                      <a:r>
                        <a:rPr lang="en-GB" sz="1200">
                          <a:effectLst/>
                        </a:rPr>
                        <a:t> (s) (DRX cycles)</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extLst>
                  <a:ext uri="{0D108BD9-81ED-4DB2-BD59-A6C34878D82A}">
                    <a16:rowId xmlns:a16="http://schemas.microsoft.com/office/drawing/2014/main" val="1373176275"/>
                  </a:ext>
                </a:extLst>
              </a:tr>
              <a:tr h="0">
                <a:tc>
                  <a:txBody>
                    <a:bodyPr/>
                    <a:lstStyle/>
                    <a:p>
                      <a:pPr algn="ctr">
                        <a:spcAft>
                          <a:spcPts val="900"/>
                        </a:spcAft>
                      </a:pPr>
                      <a:r>
                        <a:rPr lang="en-GB" sz="1200">
                          <a:effectLst/>
                        </a:rPr>
                        <a:t> </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Gap period = 40 ms, 20 ms</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Gap period = 80 ms</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679638387"/>
                  </a:ext>
                </a:extLst>
              </a:tr>
              <a:tr h="0">
                <a:tc>
                  <a:txBody>
                    <a:bodyPr/>
                    <a:lstStyle/>
                    <a:p>
                      <a:pPr algn="ctr">
                        <a:spcAft>
                          <a:spcPts val="900"/>
                        </a:spcAft>
                      </a:pPr>
                      <a:r>
                        <a:rPr lang="en-GB" sz="1200">
                          <a:effectLst/>
                        </a:rPr>
                        <a:t>≤0.16</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Non-DRX requirements in clause 9.4.3.2 apply</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Non-DRX requirements in clause 9.4.3.2 apply</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050762425"/>
                  </a:ext>
                </a:extLst>
              </a:tr>
              <a:tr h="0">
                <a:tc>
                  <a:txBody>
                    <a:bodyPr/>
                    <a:lstStyle/>
                    <a:p>
                      <a:pPr algn="ctr">
                        <a:spcAft>
                          <a:spcPts val="0"/>
                        </a:spcAft>
                      </a:pPr>
                      <a:r>
                        <a:rPr lang="en-GB" sz="1200">
                          <a:effectLst/>
                        </a:rPr>
                        <a:t>0.16&lt;DRx cycle&lt;0.32</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(15)</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(15)</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41627132"/>
                  </a:ext>
                </a:extLst>
              </a:tr>
              <a:tr h="0">
                <a:tc>
                  <a:txBody>
                    <a:bodyPr/>
                    <a:lstStyle/>
                    <a:p>
                      <a:pPr algn="ctr">
                        <a:spcAft>
                          <a:spcPts val="0"/>
                        </a:spcAft>
                      </a:pPr>
                      <a:r>
                        <a:rPr lang="en-GB" sz="1200">
                          <a:effectLst/>
                        </a:rPr>
                        <a:t>0.32&lt;= DRx cycle &lt;= 0.64</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(10)</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(10)</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66673688"/>
                  </a:ext>
                </a:extLst>
              </a:tr>
              <a:tr h="0">
                <a:tc>
                  <a:txBody>
                    <a:bodyPr/>
                    <a:lstStyle/>
                    <a:p>
                      <a:pPr algn="ctr">
                        <a:spcAft>
                          <a:spcPts val="0"/>
                        </a:spcAft>
                      </a:pPr>
                      <a:r>
                        <a:rPr lang="en-GB" sz="1200">
                          <a:effectLst/>
                        </a:rPr>
                        <a:t>0.64 &lt; DRx cycle &lt;= 1.28</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(8)</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(8)</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47519933"/>
                  </a:ext>
                </a:extLst>
              </a:tr>
              <a:tr h="0">
                <a:tc>
                  <a:txBody>
                    <a:bodyPr/>
                    <a:lstStyle/>
                    <a:p>
                      <a:pPr algn="ctr">
                        <a:spcAft>
                          <a:spcPts val="0"/>
                        </a:spcAft>
                      </a:pPr>
                      <a:r>
                        <a:rPr lang="en-GB" sz="1200">
                          <a:effectLst/>
                        </a:rPr>
                        <a:t>1.28&lt; DRX-cycle </a:t>
                      </a:r>
                      <a:r>
                        <a:rPr lang="zh-CN" sz="1200">
                          <a:effectLst/>
                        </a:rPr>
                        <a:t>≤</a:t>
                      </a:r>
                      <a:r>
                        <a:rPr lang="en-GB" sz="1200">
                          <a:effectLst/>
                        </a:rPr>
                        <a:t>10.24</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(20)</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(20)</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06005212"/>
                  </a:ext>
                </a:extLst>
              </a:tr>
              <a:tr h="0">
                <a:tc gridSpan="3">
                  <a:txBody>
                    <a:bodyPr/>
                    <a:lstStyle/>
                    <a:p>
                      <a:pPr marL="540385" indent="-540385">
                        <a:spcAft>
                          <a:spcPts val="0"/>
                        </a:spcAft>
                      </a:pPr>
                      <a:r>
                        <a:rPr lang="en-GB" sz="1200" dirty="0">
                          <a:effectLst/>
                        </a:rPr>
                        <a:t>NOTE 1:	The time depends on the DRX cycle length.</a:t>
                      </a:r>
                      <a:endParaRPr lang="zh-CN" sz="12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469732601"/>
                  </a:ext>
                </a:extLst>
              </a:tr>
            </a:tbl>
          </a:graphicData>
        </a:graphic>
      </p:graphicFrame>
      <p:graphicFrame>
        <p:nvGraphicFramePr>
          <p:cNvPr id="7" name="表格 6">
            <a:extLst>
              <a:ext uri="{FF2B5EF4-FFF2-40B4-BE49-F238E27FC236}">
                <a16:creationId xmlns:a16="http://schemas.microsoft.com/office/drawing/2014/main" id="{054ED1CA-3774-42FB-B21D-27362F45B22F}"/>
              </a:ext>
            </a:extLst>
          </p:cNvPr>
          <p:cNvGraphicFramePr>
            <a:graphicFrameLocks noGrp="1"/>
          </p:cNvGraphicFramePr>
          <p:nvPr>
            <p:extLst>
              <p:ext uri="{D42A27DB-BD31-4B8C-83A1-F6EECF244321}">
                <p14:modId xmlns:p14="http://schemas.microsoft.com/office/powerpoint/2010/main" val="3799532212"/>
              </p:ext>
            </p:extLst>
          </p:nvPr>
        </p:nvGraphicFramePr>
        <p:xfrm>
          <a:off x="1691680" y="2403793"/>
          <a:ext cx="6777898" cy="1463040"/>
        </p:xfrm>
        <a:graphic>
          <a:graphicData uri="http://schemas.openxmlformats.org/drawingml/2006/table">
            <a:tbl>
              <a:tblPr firstRow="1" firstCol="1" bandRow="1">
                <a:tableStyleId>{5940675A-B579-460E-94D1-54222C63F5DA}</a:tableStyleId>
              </a:tblPr>
              <a:tblGrid>
                <a:gridCol w="1945257">
                  <a:extLst>
                    <a:ext uri="{9D8B030D-6E8A-4147-A177-3AD203B41FA5}">
                      <a16:colId xmlns:a16="http://schemas.microsoft.com/office/drawing/2014/main" val="4291466807"/>
                    </a:ext>
                  </a:extLst>
                </a:gridCol>
                <a:gridCol w="2172994">
                  <a:extLst>
                    <a:ext uri="{9D8B030D-6E8A-4147-A177-3AD203B41FA5}">
                      <a16:colId xmlns:a16="http://schemas.microsoft.com/office/drawing/2014/main" val="1980687114"/>
                    </a:ext>
                  </a:extLst>
                </a:gridCol>
                <a:gridCol w="2659647">
                  <a:extLst>
                    <a:ext uri="{9D8B030D-6E8A-4147-A177-3AD203B41FA5}">
                      <a16:colId xmlns:a16="http://schemas.microsoft.com/office/drawing/2014/main" val="1554602338"/>
                    </a:ext>
                  </a:extLst>
                </a:gridCol>
              </a:tblGrid>
              <a:tr h="0">
                <a:tc>
                  <a:txBody>
                    <a:bodyPr/>
                    <a:lstStyle/>
                    <a:p>
                      <a:pPr algn="ctr">
                        <a:spcAft>
                          <a:spcPts val="900"/>
                        </a:spcAft>
                      </a:pPr>
                      <a:r>
                        <a:rPr lang="en-GB" sz="1200" dirty="0">
                          <a:effectLst/>
                        </a:rPr>
                        <a:t>DRX cycle length (s)</a:t>
                      </a:r>
                      <a:endParaRPr lang="zh-CN" sz="12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gridSpan="2">
                  <a:txBody>
                    <a:bodyPr/>
                    <a:lstStyle/>
                    <a:p>
                      <a:pPr algn="ctr">
                        <a:spcAft>
                          <a:spcPts val="900"/>
                        </a:spcAft>
                      </a:pPr>
                      <a:r>
                        <a:rPr lang="en-GB" sz="1200">
                          <a:effectLst/>
                        </a:rPr>
                        <a:t>T</a:t>
                      </a:r>
                      <a:r>
                        <a:rPr lang="en-GB" sz="1200" baseline="-25000">
                          <a:effectLst/>
                        </a:rPr>
                        <a:t>Identify, E-UTRAN TDD</a:t>
                      </a:r>
                      <a:r>
                        <a:rPr lang="en-GB" sz="1200">
                          <a:effectLst/>
                        </a:rPr>
                        <a:t> (s) (DRX cycles)</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extLst>
                  <a:ext uri="{0D108BD9-81ED-4DB2-BD59-A6C34878D82A}">
                    <a16:rowId xmlns:a16="http://schemas.microsoft.com/office/drawing/2014/main" val="1373176275"/>
                  </a:ext>
                </a:extLst>
              </a:tr>
              <a:tr h="0">
                <a:tc>
                  <a:txBody>
                    <a:bodyPr/>
                    <a:lstStyle/>
                    <a:p>
                      <a:pPr algn="ctr">
                        <a:spcAft>
                          <a:spcPts val="900"/>
                        </a:spcAft>
                      </a:pPr>
                      <a:r>
                        <a:rPr lang="en-GB" sz="1200">
                          <a:effectLst/>
                        </a:rPr>
                        <a:t> </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Gap period = 40 ms, 20 ms</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Gap period = 80 ms</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679638387"/>
                  </a:ext>
                </a:extLst>
              </a:tr>
              <a:tr h="0">
                <a:tc>
                  <a:txBody>
                    <a:bodyPr/>
                    <a:lstStyle/>
                    <a:p>
                      <a:pPr algn="ctr">
                        <a:spcAft>
                          <a:spcPts val="900"/>
                        </a:spcAft>
                      </a:pPr>
                      <a:r>
                        <a:rPr lang="en-GB" sz="1200">
                          <a:effectLst/>
                        </a:rPr>
                        <a:t>≤0.16</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Non-DRX requirements in clause 9.4.3.2 apply</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Non-DRX requirements in clause 9.4.3.2 apply</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050762425"/>
                  </a:ext>
                </a:extLst>
              </a:tr>
              <a:tr h="0">
                <a:tc>
                  <a:txBody>
                    <a:bodyPr/>
                    <a:lstStyle/>
                    <a:p>
                      <a:pPr algn="ctr">
                        <a:spcAft>
                          <a:spcPts val="0"/>
                        </a:spcAft>
                      </a:pPr>
                      <a:r>
                        <a:rPr lang="en-GB" sz="1200">
                          <a:effectLst/>
                        </a:rPr>
                        <a:t>0.16&lt;DRx cycle&lt;0.32</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(15)</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(15)</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41627132"/>
                  </a:ext>
                </a:extLst>
              </a:tr>
              <a:tr h="71943">
                <a:tc>
                  <a:txBody>
                    <a:bodyPr/>
                    <a:lstStyle/>
                    <a:p>
                      <a:pPr algn="ctr">
                        <a:spcAft>
                          <a:spcPts val="0"/>
                        </a:spcAft>
                      </a:pPr>
                      <a:r>
                        <a:rPr lang="en-GB" sz="1200" dirty="0">
                          <a:effectLst/>
                        </a:rPr>
                        <a:t>0.32&lt;= </a:t>
                      </a:r>
                      <a:r>
                        <a:rPr lang="en-GB" sz="1200" dirty="0" err="1">
                          <a:effectLst/>
                        </a:rPr>
                        <a:t>DRx</a:t>
                      </a:r>
                      <a:r>
                        <a:rPr lang="en-GB" sz="1200" dirty="0">
                          <a:effectLst/>
                        </a:rPr>
                        <a:t> cycle &lt;= 1.28</a:t>
                      </a:r>
                      <a:endParaRPr lang="zh-CN" sz="12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(10)</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(10)</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66673688"/>
                  </a:ext>
                </a:extLst>
              </a:tr>
              <a:tr h="0">
                <a:tc>
                  <a:txBody>
                    <a:bodyPr/>
                    <a:lstStyle/>
                    <a:p>
                      <a:pPr algn="ctr">
                        <a:spcAft>
                          <a:spcPts val="0"/>
                        </a:spcAft>
                      </a:pPr>
                      <a:r>
                        <a:rPr lang="en-GB" sz="1200">
                          <a:effectLst/>
                        </a:rPr>
                        <a:t>1.28&lt; DRX-cycle </a:t>
                      </a:r>
                      <a:r>
                        <a:rPr lang="zh-CN" sz="1200">
                          <a:effectLst/>
                        </a:rPr>
                        <a:t>≤</a:t>
                      </a:r>
                      <a:r>
                        <a:rPr lang="en-GB" sz="1200">
                          <a:effectLst/>
                        </a:rPr>
                        <a:t>10.24</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a:effectLst/>
                        </a:rPr>
                        <a:t>Note1 (20)</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200" dirty="0">
                          <a:effectLst/>
                        </a:rPr>
                        <a:t>Note1 (20)</a:t>
                      </a:r>
                      <a:endParaRPr lang="zh-CN" sz="12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06005212"/>
                  </a:ext>
                </a:extLst>
              </a:tr>
              <a:tr h="0">
                <a:tc gridSpan="3">
                  <a:txBody>
                    <a:bodyPr/>
                    <a:lstStyle/>
                    <a:p>
                      <a:pPr marL="540385" indent="-540385">
                        <a:spcAft>
                          <a:spcPts val="0"/>
                        </a:spcAft>
                      </a:pPr>
                      <a:r>
                        <a:rPr lang="en-GB" sz="1200" dirty="0">
                          <a:effectLst/>
                        </a:rPr>
                        <a:t>NOTE 1:	The time depends on the DRX cycle length.</a:t>
                      </a:r>
                      <a:endParaRPr lang="zh-CN" sz="12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469732601"/>
                  </a:ext>
                </a:extLst>
              </a:tr>
            </a:tbl>
          </a:graphicData>
        </a:graphic>
      </p:graphicFrame>
    </p:spTree>
    <p:extLst>
      <p:ext uri="{BB962C8B-B14F-4D97-AF65-F5344CB8AC3E}">
        <p14:creationId xmlns:p14="http://schemas.microsoft.com/office/powerpoint/2010/main" val="3489294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1143000"/>
          </a:xfrm>
        </p:spPr>
        <p:txBody>
          <a:bodyPr/>
          <a:lstStyle/>
          <a:p>
            <a:r>
              <a:rPr lang="en-US" altLang="zh-CN" dirty="0"/>
              <a:t>Inter-RAT measurement </a:t>
            </a:r>
            <a:endParaRPr lang="zh-CN" altLang="en-US" dirty="0"/>
          </a:p>
        </p:txBody>
      </p:sp>
      <p:sp>
        <p:nvSpPr>
          <p:cNvPr id="3" name="内容占位符 2"/>
          <p:cNvSpPr>
            <a:spLocks noGrp="1"/>
          </p:cNvSpPr>
          <p:nvPr>
            <p:ph idx="1"/>
          </p:nvPr>
        </p:nvSpPr>
        <p:spPr>
          <a:xfrm>
            <a:off x="683568" y="1124744"/>
            <a:ext cx="8229600" cy="5040560"/>
          </a:xfrm>
        </p:spPr>
        <p:txBody>
          <a:bodyPr>
            <a:noAutofit/>
          </a:bodyPr>
          <a:lstStyle/>
          <a:p>
            <a:r>
              <a:rPr lang="en-US" altLang="zh-CN" sz="2400" dirty="0"/>
              <a:t>EUTRA-NR Inter-RAT measurement </a:t>
            </a:r>
          </a:p>
          <a:p>
            <a:pPr lvl="1"/>
            <a:r>
              <a:rPr lang="en-GB" altLang="zh-CN" sz="2400" dirty="0"/>
              <a:t>Cell re-selection requirements on EUTRA-NR inter-RAT in idle mode</a:t>
            </a:r>
          </a:p>
          <a:p>
            <a:pPr lvl="2"/>
            <a:r>
              <a:rPr lang="en-GB" altLang="zh-CN" dirty="0"/>
              <a:t>Option 1 (</a:t>
            </a:r>
            <a:r>
              <a:rPr lang="en-US" altLang="zh-CN" dirty="0"/>
              <a:t>CMCC, Nokia</a:t>
            </a:r>
            <a:r>
              <a:rPr lang="en-GB" altLang="zh-CN" dirty="0"/>
              <a:t>):</a:t>
            </a:r>
          </a:p>
          <a:p>
            <a:pPr marL="914400" lvl="2" indent="0">
              <a:buNone/>
            </a:pPr>
            <a:endParaRPr lang="en-GB" altLang="zh-CN" dirty="0"/>
          </a:p>
          <a:p>
            <a:pPr lvl="1"/>
            <a:endParaRPr lang="en-GB" altLang="zh-CN" sz="2400" dirty="0"/>
          </a:p>
          <a:p>
            <a:pPr lvl="1"/>
            <a:endParaRPr lang="en-GB" altLang="zh-CN" sz="2400" dirty="0"/>
          </a:p>
          <a:p>
            <a:pPr lvl="1"/>
            <a:endParaRPr lang="en-GB" altLang="zh-CN" sz="2400" dirty="0"/>
          </a:p>
          <a:p>
            <a:pPr lvl="1"/>
            <a:endParaRPr lang="en-GB" altLang="zh-CN" sz="2400" dirty="0"/>
          </a:p>
          <a:p>
            <a:pPr marL="457200" lvl="1" indent="0">
              <a:buNone/>
            </a:pPr>
            <a:endParaRPr lang="zh-CN" altLang="zh-CN" sz="2400" dirty="0"/>
          </a:p>
          <a:p>
            <a:pPr lvl="1"/>
            <a:endParaRPr lang="en-GB" altLang="zh-CN" sz="2400" dirty="0"/>
          </a:p>
        </p:txBody>
      </p:sp>
      <p:graphicFrame>
        <p:nvGraphicFramePr>
          <p:cNvPr id="4" name="表格 3">
            <a:extLst>
              <a:ext uri="{FF2B5EF4-FFF2-40B4-BE49-F238E27FC236}">
                <a16:creationId xmlns:a16="http://schemas.microsoft.com/office/drawing/2014/main" id="{7C85DEE7-7F69-4A30-8B27-1B7441C243E5}"/>
              </a:ext>
            </a:extLst>
          </p:cNvPr>
          <p:cNvGraphicFramePr>
            <a:graphicFrameLocks noGrp="1"/>
          </p:cNvGraphicFramePr>
          <p:nvPr>
            <p:extLst>
              <p:ext uri="{D42A27DB-BD31-4B8C-83A1-F6EECF244321}">
                <p14:modId xmlns:p14="http://schemas.microsoft.com/office/powerpoint/2010/main" val="2001917844"/>
              </p:ext>
            </p:extLst>
          </p:nvPr>
        </p:nvGraphicFramePr>
        <p:xfrm>
          <a:off x="755576" y="2996952"/>
          <a:ext cx="8013577" cy="1280160"/>
        </p:xfrm>
        <a:graphic>
          <a:graphicData uri="http://schemas.openxmlformats.org/drawingml/2006/table">
            <a:tbl>
              <a:tblPr>
                <a:tableStyleId>{5940675A-B579-460E-94D1-54222C63F5DA}</a:tableStyleId>
              </a:tblPr>
              <a:tblGrid>
                <a:gridCol w="1355898">
                  <a:extLst>
                    <a:ext uri="{9D8B030D-6E8A-4147-A177-3AD203B41FA5}">
                      <a16:colId xmlns:a16="http://schemas.microsoft.com/office/drawing/2014/main" val="4023541635"/>
                    </a:ext>
                  </a:extLst>
                </a:gridCol>
                <a:gridCol w="2131611">
                  <a:extLst>
                    <a:ext uri="{9D8B030D-6E8A-4147-A177-3AD203B41FA5}">
                      <a16:colId xmlns:a16="http://schemas.microsoft.com/office/drawing/2014/main" val="3009786838"/>
                    </a:ext>
                  </a:extLst>
                </a:gridCol>
                <a:gridCol w="2162063">
                  <a:extLst>
                    <a:ext uri="{9D8B030D-6E8A-4147-A177-3AD203B41FA5}">
                      <a16:colId xmlns:a16="http://schemas.microsoft.com/office/drawing/2014/main" val="1181176345"/>
                    </a:ext>
                  </a:extLst>
                </a:gridCol>
                <a:gridCol w="2364005">
                  <a:extLst>
                    <a:ext uri="{9D8B030D-6E8A-4147-A177-3AD203B41FA5}">
                      <a16:colId xmlns:a16="http://schemas.microsoft.com/office/drawing/2014/main" val="919777648"/>
                    </a:ext>
                  </a:extLst>
                </a:gridCol>
              </a:tblGrid>
              <a:tr h="0">
                <a:tc>
                  <a:txBody>
                    <a:bodyPr/>
                    <a:lstStyle/>
                    <a:p>
                      <a:pPr algn="ctr">
                        <a:spcAft>
                          <a:spcPts val="900"/>
                        </a:spcAft>
                      </a:pPr>
                      <a:r>
                        <a:rPr lang="en-GB" sz="1200">
                          <a:effectLst/>
                        </a:rPr>
                        <a:t>DRX cycle length [s]</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x-none" sz="1200" dirty="0">
                          <a:effectLst/>
                        </a:rPr>
                        <a:t>T</a:t>
                      </a:r>
                      <a:r>
                        <a:rPr lang="x-none" sz="1200" baseline="-25000" dirty="0">
                          <a:effectLst/>
                        </a:rPr>
                        <a:t>detect,NR</a:t>
                      </a:r>
                      <a:r>
                        <a:rPr lang="x-none" sz="1200" dirty="0">
                          <a:effectLst/>
                        </a:rPr>
                        <a:t> [s] (number of DRX cycles)</a:t>
                      </a:r>
                      <a:endParaRPr lang="zh-CN" sz="1200" b="1"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dirty="0">
                          <a:effectLst/>
                        </a:rPr>
                        <a:t>T</a:t>
                      </a:r>
                      <a:r>
                        <a:rPr lang="x-none" sz="1200" baseline="-25000" dirty="0">
                          <a:effectLst/>
                        </a:rPr>
                        <a:t>measure,NR</a:t>
                      </a:r>
                      <a:r>
                        <a:rPr lang="x-none" sz="1200" dirty="0">
                          <a:effectLst/>
                        </a:rPr>
                        <a:t> [s] (number of DRX cycles)</a:t>
                      </a:r>
                      <a:endParaRPr lang="zh-CN" sz="1200" b="1"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dirty="0">
                          <a:effectLst/>
                        </a:rPr>
                        <a:t>T</a:t>
                      </a:r>
                      <a:r>
                        <a:rPr lang="x-none" sz="1200" baseline="-25000" dirty="0">
                          <a:effectLst/>
                        </a:rPr>
                        <a:t>evaluate,NR</a:t>
                      </a:r>
                      <a:endParaRPr lang="zh-CN" sz="1200" dirty="0">
                        <a:effectLst/>
                      </a:endParaRPr>
                    </a:p>
                    <a:p>
                      <a:pPr algn="ctr">
                        <a:spcAft>
                          <a:spcPts val="0"/>
                        </a:spcAft>
                      </a:pPr>
                      <a:r>
                        <a:rPr lang="x-none" sz="1200" dirty="0">
                          <a:effectLst/>
                        </a:rPr>
                        <a:t>[s] (number of DRX cycles)</a:t>
                      </a:r>
                      <a:endParaRPr lang="zh-CN" sz="1200" b="1"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4100751"/>
                  </a:ext>
                </a:extLst>
              </a:tr>
              <a:tr h="0">
                <a:tc>
                  <a:txBody>
                    <a:bodyPr/>
                    <a:lstStyle/>
                    <a:p>
                      <a:pPr algn="ctr">
                        <a:spcAft>
                          <a:spcPts val="900"/>
                        </a:spcAft>
                      </a:pPr>
                      <a:r>
                        <a:rPr lang="en-GB" sz="1200">
                          <a:effectLst/>
                        </a:rPr>
                        <a:t>0.32</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2.56 x M2 (8 x M2)</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0.32 x M3 (1 x M3)</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0.96 x M4 (3 x M4)</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625081356"/>
                  </a:ext>
                </a:extLst>
              </a:tr>
              <a:tr h="0">
                <a:tc>
                  <a:txBody>
                    <a:bodyPr/>
                    <a:lstStyle/>
                    <a:p>
                      <a:pPr algn="ctr">
                        <a:spcAft>
                          <a:spcPts val="900"/>
                        </a:spcAft>
                      </a:pPr>
                      <a:r>
                        <a:rPr lang="en-GB" sz="1200">
                          <a:effectLst/>
                        </a:rPr>
                        <a:t>0.64</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5.12 (8)</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0.64 (1)</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1.92 (3)</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247634097"/>
                  </a:ext>
                </a:extLst>
              </a:tr>
              <a:tr h="0">
                <a:tc>
                  <a:txBody>
                    <a:bodyPr/>
                    <a:lstStyle/>
                    <a:p>
                      <a:pPr algn="ctr">
                        <a:spcAft>
                          <a:spcPts val="900"/>
                        </a:spcAft>
                      </a:pPr>
                      <a:r>
                        <a:rPr lang="en-GB" sz="1200">
                          <a:effectLst/>
                        </a:rPr>
                        <a:t>1.28</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8.96(7)</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1.28 (1)</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3.84 (3)</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733981765"/>
                  </a:ext>
                </a:extLst>
              </a:tr>
              <a:tr h="0">
                <a:tc>
                  <a:txBody>
                    <a:bodyPr/>
                    <a:lstStyle/>
                    <a:p>
                      <a:pPr algn="ctr">
                        <a:spcAft>
                          <a:spcPts val="900"/>
                        </a:spcAft>
                      </a:pPr>
                      <a:r>
                        <a:rPr lang="en-GB" sz="1200">
                          <a:effectLst/>
                        </a:rPr>
                        <a:t>2.56</a:t>
                      </a:r>
                      <a:r>
                        <a:rPr lang="en-GB" sz="1200" baseline="30000">
                          <a:effectLst/>
                        </a:rPr>
                        <a:t> </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58.88 (23)</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2.56 (1)</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7.68 (3)</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363718804"/>
                  </a:ext>
                </a:extLst>
              </a:tr>
              <a:tr h="0">
                <a:tc gridSpan="4">
                  <a:txBody>
                    <a:bodyPr/>
                    <a:lstStyle/>
                    <a:p>
                      <a:pPr>
                        <a:spcAft>
                          <a:spcPts val="900"/>
                        </a:spcAft>
                      </a:pPr>
                      <a:r>
                        <a:rPr lang="en-GB" sz="1200" dirty="0">
                          <a:effectLst/>
                        </a:rPr>
                        <a:t>Note 1: M2 = M3 = M4 = 1 when SMTC &lt; =40, and M2 = 1.5, M3 = M4 = 2 when SMTC &gt;40</a:t>
                      </a:r>
                      <a:endParaRPr lang="zh-CN" sz="12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710771635"/>
                  </a:ext>
                </a:extLst>
              </a:tr>
            </a:tbl>
          </a:graphicData>
        </a:graphic>
      </p:graphicFrame>
      <p:graphicFrame>
        <p:nvGraphicFramePr>
          <p:cNvPr id="5" name="表格 4">
            <a:extLst>
              <a:ext uri="{FF2B5EF4-FFF2-40B4-BE49-F238E27FC236}">
                <a16:creationId xmlns:a16="http://schemas.microsoft.com/office/drawing/2014/main" id="{F5307001-9B4C-4942-AEDC-0CAC519ED01E}"/>
              </a:ext>
            </a:extLst>
          </p:cNvPr>
          <p:cNvGraphicFramePr>
            <a:graphicFrameLocks noGrp="1"/>
          </p:cNvGraphicFramePr>
          <p:nvPr>
            <p:extLst>
              <p:ext uri="{D42A27DB-BD31-4B8C-83A1-F6EECF244321}">
                <p14:modId xmlns:p14="http://schemas.microsoft.com/office/powerpoint/2010/main" val="2911067115"/>
              </p:ext>
            </p:extLst>
          </p:nvPr>
        </p:nvGraphicFramePr>
        <p:xfrm>
          <a:off x="755576" y="5157192"/>
          <a:ext cx="8013575" cy="1549400"/>
        </p:xfrm>
        <a:graphic>
          <a:graphicData uri="http://schemas.openxmlformats.org/drawingml/2006/table">
            <a:tbl>
              <a:tblPr firstRow="1" firstCol="1" bandRow="1">
                <a:tableStyleId>{5940675A-B579-460E-94D1-54222C63F5DA}</a:tableStyleId>
              </a:tblPr>
              <a:tblGrid>
                <a:gridCol w="1570660">
                  <a:extLst>
                    <a:ext uri="{9D8B030D-6E8A-4147-A177-3AD203B41FA5}">
                      <a16:colId xmlns:a16="http://schemas.microsoft.com/office/drawing/2014/main" val="4049660862"/>
                    </a:ext>
                  </a:extLst>
                </a:gridCol>
                <a:gridCol w="1831903">
                  <a:extLst>
                    <a:ext uri="{9D8B030D-6E8A-4147-A177-3AD203B41FA5}">
                      <a16:colId xmlns:a16="http://schemas.microsoft.com/office/drawing/2014/main" val="1000473615"/>
                    </a:ext>
                  </a:extLst>
                </a:gridCol>
                <a:gridCol w="2001792">
                  <a:extLst>
                    <a:ext uri="{9D8B030D-6E8A-4147-A177-3AD203B41FA5}">
                      <a16:colId xmlns:a16="http://schemas.microsoft.com/office/drawing/2014/main" val="2825269995"/>
                    </a:ext>
                  </a:extLst>
                </a:gridCol>
                <a:gridCol w="2524276">
                  <a:extLst>
                    <a:ext uri="{9D8B030D-6E8A-4147-A177-3AD203B41FA5}">
                      <a16:colId xmlns:a16="http://schemas.microsoft.com/office/drawing/2014/main" val="3258189195"/>
                    </a:ext>
                  </a:extLst>
                </a:gridCol>
                <a:gridCol w="84944">
                  <a:extLst>
                    <a:ext uri="{9D8B030D-6E8A-4147-A177-3AD203B41FA5}">
                      <a16:colId xmlns:a16="http://schemas.microsoft.com/office/drawing/2014/main" val="3210157725"/>
                    </a:ext>
                  </a:extLst>
                </a:gridCol>
              </a:tblGrid>
              <a:tr h="269240">
                <a:tc rowSpan="2">
                  <a:txBody>
                    <a:bodyPr/>
                    <a:lstStyle/>
                    <a:p>
                      <a:pPr algn="ctr">
                        <a:spcAft>
                          <a:spcPts val="0"/>
                        </a:spcAft>
                      </a:pPr>
                      <a:r>
                        <a:rPr lang="x-none" sz="1200">
                          <a:effectLst/>
                        </a:rPr>
                        <a:t>DRX cycle length [s]</a:t>
                      </a:r>
                      <a:endParaRPr lang="zh-CN" sz="1200" b="1">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rowSpan="2">
                  <a:txBody>
                    <a:bodyPr/>
                    <a:lstStyle/>
                    <a:p>
                      <a:pPr algn="ctr">
                        <a:spcAft>
                          <a:spcPts val="0"/>
                        </a:spcAft>
                      </a:pPr>
                      <a:r>
                        <a:rPr lang="x-none" sz="1200" dirty="0">
                          <a:effectLst/>
                        </a:rPr>
                        <a:t>T</a:t>
                      </a:r>
                      <a:r>
                        <a:rPr lang="x-none" sz="1200" baseline="-25000" dirty="0">
                          <a:effectLst/>
                        </a:rPr>
                        <a:t>detect,NR</a:t>
                      </a:r>
                      <a:r>
                        <a:rPr lang="x-none" sz="1200" dirty="0">
                          <a:effectLst/>
                        </a:rPr>
                        <a:t> [s] (number of DRX cycles)</a:t>
                      </a:r>
                      <a:endParaRPr lang="zh-CN" sz="1200" b="1"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rowSpan="2">
                  <a:txBody>
                    <a:bodyPr/>
                    <a:lstStyle/>
                    <a:p>
                      <a:pPr algn="ctr">
                        <a:spcAft>
                          <a:spcPts val="0"/>
                        </a:spcAft>
                      </a:pPr>
                      <a:r>
                        <a:rPr lang="x-none" sz="1200" dirty="0">
                          <a:effectLst/>
                        </a:rPr>
                        <a:t>T</a:t>
                      </a:r>
                      <a:r>
                        <a:rPr lang="x-none" sz="1200" baseline="-25000" dirty="0">
                          <a:effectLst/>
                        </a:rPr>
                        <a:t>measure,NR</a:t>
                      </a:r>
                      <a:r>
                        <a:rPr lang="x-none" sz="1200" dirty="0">
                          <a:effectLst/>
                        </a:rPr>
                        <a:t> [s] (number of DRX cycles)</a:t>
                      </a:r>
                      <a:endParaRPr lang="zh-CN" sz="1200" b="1"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rowSpan="2">
                  <a:txBody>
                    <a:bodyPr/>
                    <a:lstStyle/>
                    <a:p>
                      <a:pPr algn="ctr">
                        <a:spcAft>
                          <a:spcPts val="0"/>
                        </a:spcAft>
                      </a:pPr>
                      <a:r>
                        <a:rPr lang="x-none" sz="1200" dirty="0">
                          <a:effectLst/>
                        </a:rPr>
                        <a:t>T</a:t>
                      </a:r>
                      <a:r>
                        <a:rPr lang="x-none" sz="1200" baseline="-25000" dirty="0">
                          <a:effectLst/>
                        </a:rPr>
                        <a:t>evaluate,NR</a:t>
                      </a:r>
                      <a:endParaRPr lang="zh-CN" sz="1200" dirty="0">
                        <a:effectLst/>
                      </a:endParaRPr>
                    </a:p>
                    <a:p>
                      <a:pPr algn="ctr">
                        <a:spcAft>
                          <a:spcPts val="0"/>
                        </a:spcAft>
                      </a:pPr>
                      <a:r>
                        <a:rPr lang="x-none" sz="1200" dirty="0">
                          <a:effectLst/>
                        </a:rPr>
                        <a:t>[s] (number of DRX cycles)</a:t>
                      </a:r>
                      <a:endParaRPr lang="zh-CN" sz="1200" b="1"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endParaRPr lang="zh-CN" sz="1200">
                        <a:solidFill>
                          <a:schemeClr val="tx1"/>
                        </a:solidFill>
                        <a:effectLst/>
                        <a:latin typeface="Times New Roman" panose="02020603050405020304" pitchFamily="18" charset="0"/>
                      </a:endParaRPr>
                    </a:p>
                  </a:txBody>
                  <a:tcPr marL="0" marR="0" marT="0" marB="0" anchor="ctr"/>
                </a:tc>
                <a:extLst>
                  <a:ext uri="{0D108BD9-81ED-4DB2-BD59-A6C34878D82A}">
                    <a16:rowId xmlns:a16="http://schemas.microsoft.com/office/drawing/2014/main" val="617167783"/>
                  </a:ext>
                </a:extLst>
              </a:tr>
              <a:tr h="13144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endParaRPr lang="zh-CN" sz="1200">
                        <a:solidFill>
                          <a:schemeClr val="tx1"/>
                        </a:solidFill>
                        <a:effectLst/>
                        <a:latin typeface="Times New Roman" panose="02020603050405020304" pitchFamily="18" charset="0"/>
                      </a:endParaRPr>
                    </a:p>
                  </a:txBody>
                  <a:tcPr marL="0" marR="0" marT="0" marB="0" anchor="ctr"/>
                </a:tc>
                <a:extLst>
                  <a:ext uri="{0D108BD9-81ED-4DB2-BD59-A6C34878D82A}">
                    <a16:rowId xmlns:a16="http://schemas.microsoft.com/office/drawing/2014/main" val="277603222"/>
                  </a:ext>
                </a:extLst>
              </a:tr>
              <a:tr h="0">
                <a:tc>
                  <a:txBody>
                    <a:bodyPr/>
                    <a:lstStyle/>
                    <a:p>
                      <a:pPr algn="ctr">
                        <a:spcAft>
                          <a:spcPts val="0"/>
                        </a:spcAft>
                      </a:pPr>
                      <a:r>
                        <a:rPr lang="x-none" sz="1200">
                          <a:effectLst/>
                        </a:rPr>
                        <a:t>0.32</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dirty="0">
                          <a:effectLst/>
                        </a:rPr>
                        <a:t>5.12 x 1.5 (</a:t>
                      </a:r>
                      <a:r>
                        <a:rPr lang="x-none" sz="1200" kern="1200" dirty="0">
                          <a:solidFill>
                            <a:schemeClr val="tx1"/>
                          </a:solidFill>
                          <a:effectLst/>
                          <a:latin typeface="+mn-lt"/>
                          <a:ea typeface="+mn-ea"/>
                          <a:cs typeface="+mn-cs"/>
                        </a:rPr>
                        <a:t>16</a:t>
                      </a:r>
                      <a:r>
                        <a:rPr lang="x-none" sz="1200" dirty="0">
                          <a:effectLst/>
                        </a:rPr>
                        <a:t> x M)</a:t>
                      </a:r>
                      <a:endParaRPr lang="zh-CN" sz="12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a:effectLst/>
                        </a:rPr>
                        <a:t>1.28 x 1.5 (4 x 1.5 )</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a:effectLst/>
                        </a:rPr>
                        <a:t>0.96 x 1.5 (3 x 1.5)</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900"/>
                        </a:spcAft>
                      </a:pPr>
                      <a:r>
                        <a:rPr lang="en-GB" sz="1200">
                          <a:effectLst/>
                        </a:rPr>
                        <a:t> </a:t>
                      </a:r>
                      <a:endParaRPr lang="zh-CN" sz="1200">
                        <a:solidFill>
                          <a:schemeClr val="tx1"/>
                        </a:solidFill>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a16="http://schemas.microsoft.com/office/drawing/2014/main" val="2468507420"/>
                  </a:ext>
                </a:extLst>
              </a:tr>
              <a:tr h="0">
                <a:tc>
                  <a:txBody>
                    <a:bodyPr/>
                    <a:lstStyle/>
                    <a:p>
                      <a:pPr algn="ctr">
                        <a:spcAft>
                          <a:spcPts val="0"/>
                        </a:spcAft>
                      </a:pPr>
                      <a:r>
                        <a:rPr lang="x-none" sz="1200">
                          <a:effectLst/>
                        </a:rPr>
                        <a:t>0.64</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a:effectLst/>
                        </a:rPr>
                        <a:t>10.24 (16)</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a:effectLst/>
                        </a:rPr>
                        <a:t>1.28 (2 )</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a:effectLst/>
                        </a:rPr>
                        <a:t>1.92(3)</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900"/>
                        </a:spcAft>
                      </a:pPr>
                      <a:r>
                        <a:rPr lang="en-GB" sz="1200">
                          <a:effectLst/>
                        </a:rPr>
                        <a:t> </a:t>
                      </a:r>
                      <a:endParaRPr lang="zh-CN" sz="1200">
                        <a:solidFill>
                          <a:schemeClr val="tx1"/>
                        </a:solidFill>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a16="http://schemas.microsoft.com/office/drawing/2014/main" val="585659822"/>
                  </a:ext>
                </a:extLst>
              </a:tr>
              <a:tr h="0">
                <a:tc>
                  <a:txBody>
                    <a:bodyPr/>
                    <a:lstStyle/>
                    <a:p>
                      <a:pPr algn="ctr">
                        <a:spcAft>
                          <a:spcPts val="0"/>
                        </a:spcAft>
                      </a:pPr>
                      <a:r>
                        <a:rPr lang="x-none" sz="1200">
                          <a:effectLst/>
                        </a:rPr>
                        <a:t>1.28</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a:effectLst/>
                        </a:rPr>
                        <a:t>12.8 (10)</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a:effectLst/>
                        </a:rPr>
                        <a:t>1.28 (1 )</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a:effectLst/>
                        </a:rPr>
                        <a:t>6.4(3)</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900"/>
                        </a:spcAft>
                      </a:pPr>
                      <a:r>
                        <a:rPr lang="en-GB" sz="1200">
                          <a:effectLst/>
                        </a:rPr>
                        <a:t> </a:t>
                      </a:r>
                      <a:endParaRPr lang="zh-CN" sz="1200">
                        <a:solidFill>
                          <a:schemeClr val="tx1"/>
                        </a:solidFill>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a16="http://schemas.microsoft.com/office/drawing/2014/main" val="1943357121"/>
                  </a:ext>
                </a:extLst>
              </a:tr>
              <a:tr h="0">
                <a:tc>
                  <a:txBody>
                    <a:bodyPr/>
                    <a:lstStyle/>
                    <a:p>
                      <a:pPr algn="ctr">
                        <a:spcAft>
                          <a:spcPts val="0"/>
                        </a:spcAft>
                      </a:pPr>
                      <a:r>
                        <a:rPr lang="x-none" sz="1200">
                          <a:effectLst/>
                        </a:rPr>
                        <a:t>2.56</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a:effectLst/>
                        </a:rPr>
                        <a:t>58.88 </a:t>
                      </a:r>
                      <a:endParaRPr lang="zh-CN" sz="1200">
                        <a:effectLst/>
                      </a:endParaRPr>
                    </a:p>
                    <a:p>
                      <a:pPr algn="ctr">
                        <a:spcAft>
                          <a:spcPts val="0"/>
                        </a:spcAft>
                      </a:pPr>
                      <a:r>
                        <a:rPr lang="x-none" sz="1200">
                          <a:effectLst/>
                        </a:rPr>
                        <a:t>(23)</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a:effectLst/>
                        </a:rPr>
                        <a:t>2.56 (1)</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x-none" sz="1200">
                          <a:effectLst/>
                        </a:rPr>
                        <a:t>7.68(3)</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Aft>
                          <a:spcPts val="900"/>
                        </a:spcAft>
                      </a:pPr>
                      <a:r>
                        <a:rPr lang="en-GB" sz="1200">
                          <a:effectLst/>
                        </a:rPr>
                        <a:t> </a:t>
                      </a:r>
                      <a:endParaRPr lang="zh-CN" sz="1200">
                        <a:solidFill>
                          <a:schemeClr val="tx1"/>
                        </a:solidFill>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a16="http://schemas.microsoft.com/office/drawing/2014/main" val="3595857434"/>
                  </a:ext>
                </a:extLst>
              </a:tr>
              <a:tr h="0">
                <a:tc gridSpan="4">
                  <a:txBody>
                    <a:bodyPr/>
                    <a:lstStyle/>
                    <a:p>
                      <a:pPr algn="ctr">
                        <a:spcAft>
                          <a:spcPts val="0"/>
                        </a:spcAft>
                      </a:pPr>
                      <a:r>
                        <a:rPr lang="x-none" sz="1200">
                          <a:effectLst/>
                        </a:rPr>
                        <a:t>Note 1:	M = 1.5 if SMTC periodicity of measured intra-frequency cell &gt; 40 ms; otherwise M=1.</a:t>
                      </a:r>
                      <a:endParaRPr lang="zh-CN" sz="12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spcAft>
                          <a:spcPts val="900"/>
                        </a:spcAft>
                      </a:pPr>
                      <a:r>
                        <a:rPr lang="en-GB" sz="1200" dirty="0">
                          <a:effectLst/>
                        </a:rPr>
                        <a:t> </a:t>
                      </a:r>
                      <a:endParaRPr lang="zh-CN" sz="1200" dirty="0">
                        <a:solidFill>
                          <a:schemeClr val="tx1"/>
                        </a:solidFill>
                        <a:effectLst/>
                        <a:latin typeface="Times New Roman" panose="02020603050405020304" pitchFamily="18" charset="0"/>
                        <a:ea typeface="宋体" panose="02010600030101010101" pitchFamily="2" charset="-122"/>
                      </a:endParaRPr>
                    </a:p>
                  </a:txBody>
                  <a:tcPr marL="0" marR="0" marT="0" marB="0" anchor="ctr"/>
                </a:tc>
                <a:extLst>
                  <a:ext uri="{0D108BD9-81ED-4DB2-BD59-A6C34878D82A}">
                    <a16:rowId xmlns:a16="http://schemas.microsoft.com/office/drawing/2014/main" val="2773318343"/>
                  </a:ext>
                </a:extLst>
              </a:tr>
            </a:tbl>
          </a:graphicData>
        </a:graphic>
      </p:graphicFrame>
      <p:sp>
        <p:nvSpPr>
          <p:cNvPr id="6" name="内容占位符 2">
            <a:extLst>
              <a:ext uri="{FF2B5EF4-FFF2-40B4-BE49-F238E27FC236}">
                <a16:creationId xmlns:a16="http://schemas.microsoft.com/office/drawing/2014/main" id="{A7D07107-CAA1-4592-A43E-80B6BDD88AAF}"/>
              </a:ext>
            </a:extLst>
          </p:cNvPr>
          <p:cNvSpPr txBox="1">
            <a:spLocks/>
          </p:cNvSpPr>
          <p:nvPr/>
        </p:nvSpPr>
        <p:spPr>
          <a:xfrm>
            <a:off x="647563" y="4612199"/>
            <a:ext cx="8229600" cy="4009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hangingPunct="0"/>
            <a:r>
              <a:rPr lang="en-US" altLang="zh-CN" dirty="0"/>
              <a:t>Option 2 (</a:t>
            </a:r>
            <a:r>
              <a:rPr lang="en-GB" altLang="zh-CN" dirty="0"/>
              <a:t>QC</a:t>
            </a:r>
            <a:r>
              <a:rPr lang="en-US" altLang="zh-CN" dirty="0"/>
              <a:t>)</a:t>
            </a:r>
            <a:endParaRPr lang="zh-CN" altLang="zh-CN" dirty="0"/>
          </a:p>
        </p:txBody>
      </p:sp>
    </p:spTree>
    <p:extLst>
      <p:ext uri="{BB962C8B-B14F-4D97-AF65-F5344CB8AC3E}">
        <p14:creationId xmlns:p14="http://schemas.microsoft.com/office/powerpoint/2010/main" val="36960751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1143000"/>
          </a:xfrm>
        </p:spPr>
        <p:txBody>
          <a:bodyPr/>
          <a:lstStyle/>
          <a:p>
            <a:r>
              <a:rPr lang="en-US" altLang="zh-CN" dirty="0"/>
              <a:t>Inter-RAT measurement </a:t>
            </a:r>
            <a:endParaRPr lang="zh-CN" altLang="en-US" dirty="0"/>
          </a:p>
        </p:txBody>
      </p:sp>
      <p:sp>
        <p:nvSpPr>
          <p:cNvPr id="3" name="内容占位符 2"/>
          <p:cNvSpPr>
            <a:spLocks noGrp="1"/>
          </p:cNvSpPr>
          <p:nvPr>
            <p:ph idx="1"/>
          </p:nvPr>
        </p:nvSpPr>
        <p:spPr>
          <a:xfrm>
            <a:off x="683568" y="1124744"/>
            <a:ext cx="8229600" cy="5040560"/>
          </a:xfrm>
        </p:spPr>
        <p:txBody>
          <a:bodyPr>
            <a:noAutofit/>
          </a:bodyPr>
          <a:lstStyle/>
          <a:p>
            <a:r>
              <a:rPr lang="en-US" altLang="zh-CN" sz="2400" dirty="0"/>
              <a:t>EUTRA-NR Inter-RAT measurement </a:t>
            </a:r>
          </a:p>
          <a:p>
            <a:pPr lvl="1"/>
            <a:r>
              <a:rPr lang="en-GB" altLang="zh-CN" sz="2400" dirty="0"/>
              <a:t>Cell re-selection requirements on EUTRA-NR inter-RAT in idle mode</a:t>
            </a:r>
          </a:p>
          <a:p>
            <a:pPr lvl="2"/>
            <a:r>
              <a:rPr lang="en-GB" altLang="zh-CN" dirty="0"/>
              <a:t>Option 3 (</a:t>
            </a:r>
            <a:r>
              <a:rPr lang="en-US" altLang="zh-CN" dirty="0"/>
              <a:t>HW, MTK, CMCC</a:t>
            </a:r>
            <a:r>
              <a:rPr lang="en-GB" altLang="zh-CN" dirty="0"/>
              <a:t>):</a:t>
            </a:r>
          </a:p>
          <a:p>
            <a:pPr lvl="1"/>
            <a:endParaRPr lang="en-GB" altLang="zh-CN" sz="2400" dirty="0"/>
          </a:p>
          <a:p>
            <a:pPr lvl="1"/>
            <a:endParaRPr lang="en-GB" altLang="zh-CN" sz="2400" dirty="0"/>
          </a:p>
          <a:p>
            <a:pPr lvl="1"/>
            <a:endParaRPr lang="en-GB" altLang="zh-CN" sz="2400" dirty="0"/>
          </a:p>
          <a:p>
            <a:pPr lvl="1"/>
            <a:endParaRPr lang="en-GB" altLang="zh-CN" sz="2400" dirty="0"/>
          </a:p>
          <a:p>
            <a:pPr marL="457200" lvl="1" indent="0">
              <a:buNone/>
            </a:pPr>
            <a:endParaRPr lang="zh-CN" altLang="zh-CN" sz="2400" dirty="0"/>
          </a:p>
          <a:p>
            <a:pPr lvl="1"/>
            <a:endParaRPr lang="en-GB" altLang="zh-CN" sz="2400" dirty="0"/>
          </a:p>
        </p:txBody>
      </p:sp>
      <p:graphicFrame>
        <p:nvGraphicFramePr>
          <p:cNvPr id="5" name="表格 4">
            <a:extLst>
              <a:ext uri="{FF2B5EF4-FFF2-40B4-BE49-F238E27FC236}">
                <a16:creationId xmlns:a16="http://schemas.microsoft.com/office/drawing/2014/main" id="{F5763824-BB89-4849-87DF-F71DCD8FBCD6}"/>
              </a:ext>
            </a:extLst>
          </p:cNvPr>
          <p:cNvGraphicFramePr>
            <a:graphicFrameLocks noGrp="1"/>
          </p:cNvGraphicFramePr>
          <p:nvPr>
            <p:extLst>
              <p:ext uri="{D42A27DB-BD31-4B8C-83A1-F6EECF244321}">
                <p14:modId xmlns:p14="http://schemas.microsoft.com/office/powerpoint/2010/main" val="4247719820"/>
              </p:ext>
            </p:extLst>
          </p:nvPr>
        </p:nvGraphicFramePr>
        <p:xfrm>
          <a:off x="899592" y="2890679"/>
          <a:ext cx="7632848" cy="1590675"/>
        </p:xfrm>
        <a:graphic>
          <a:graphicData uri="http://schemas.openxmlformats.org/drawingml/2006/table">
            <a:tbl>
              <a:tblPr>
                <a:tableStyleId>{5940675A-B579-460E-94D1-54222C63F5DA}</a:tableStyleId>
              </a:tblPr>
              <a:tblGrid>
                <a:gridCol w="1296144">
                  <a:extLst>
                    <a:ext uri="{9D8B030D-6E8A-4147-A177-3AD203B41FA5}">
                      <a16:colId xmlns:a16="http://schemas.microsoft.com/office/drawing/2014/main" val="1197211543"/>
                    </a:ext>
                  </a:extLst>
                </a:gridCol>
                <a:gridCol w="2055852">
                  <a:extLst>
                    <a:ext uri="{9D8B030D-6E8A-4147-A177-3AD203B41FA5}">
                      <a16:colId xmlns:a16="http://schemas.microsoft.com/office/drawing/2014/main" val="63886023"/>
                    </a:ext>
                  </a:extLst>
                </a:gridCol>
                <a:gridCol w="2139931">
                  <a:extLst>
                    <a:ext uri="{9D8B030D-6E8A-4147-A177-3AD203B41FA5}">
                      <a16:colId xmlns:a16="http://schemas.microsoft.com/office/drawing/2014/main" val="1538167573"/>
                    </a:ext>
                  </a:extLst>
                </a:gridCol>
                <a:gridCol w="2140921">
                  <a:extLst>
                    <a:ext uri="{9D8B030D-6E8A-4147-A177-3AD203B41FA5}">
                      <a16:colId xmlns:a16="http://schemas.microsoft.com/office/drawing/2014/main" val="2312604706"/>
                    </a:ext>
                  </a:extLst>
                </a:gridCol>
              </a:tblGrid>
              <a:tr h="466313">
                <a:tc>
                  <a:txBody>
                    <a:bodyPr/>
                    <a:lstStyle/>
                    <a:p>
                      <a:pPr algn="just">
                        <a:spcAft>
                          <a:spcPts val="900"/>
                        </a:spcAft>
                      </a:pPr>
                      <a:r>
                        <a:rPr lang="en-US" sz="1200" dirty="0">
                          <a:effectLst/>
                        </a:rPr>
                        <a:t>DRX cycle length [s]</a:t>
                      </a:r>
                      <a:endParaRPr lang="zh-CN" sz="1200" dirty="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T</a:t>
                      </a:r>
                      <a:r>
                        <a:rPr lang="en-US" sz="1200" baseline="-25000">
                          <a:effectLst/>
                        </a:rPr>
                        <a:t>detect,NR_Intra</a:t>
                      </a:r>
                      <a:r>
                        <a:rPr lang="en-US" sz="1200">
                          <a:effectLst/>
                        </a:rPr>
                        <a:t> [s] (number of DRX cycles)</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T</a:t>
                      </a:r>
                      <a:r>
                        <a:rPr lang="en-US" sz="1200" baseline="-25000">
                          <a:effectLst/>
                        </a:rPr>
                        <a:t>measure,NR_Intra</a:t>
                      </a:r>
                      <a:r>
                        <a:rPr lang="en-US" sz="1200">
                          <a:effectLst/>
                        </a:rPr>
                        <a:t> [s] (number of DRX cycles)</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T</a:t>
                      </a:r>
                      <a:r>
                        <a:rPr lang="en-US" sz="1200" baseline="-25000">
                          <a:effectLst/>
                        </a:rPr>
                        <a:t>evaluate,NR_Intra</a:t>
                      </a:r>
                      <a:endParaRPr lang="zh-CN" sz="1200">
                        <a:effectLst/>
                      </a:endParaRPr>
                    </a:p>
                    <a:p>
                      <a:pPr algn="just">
                        <a:spcAft>
                          <a:spcPts val="900"/>
                        </a:spcAft>
                      </a:pPr>
                      <a:r>
                        <a:rPr lang="en-US" sz="1200">
                          <a:effectLst/>
                        </a:rPr>
                        <a:t>[s] (number of DRX cycles)</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2868798895"/>
                  </a:ext>
                </a:extLst>
              </a:tr>
              <a:tr h="268605">
                <a:tc>
                  <a:txBody>
                    <a:bodyPr/>
                    <a:lstStyle/>
                    <a:p>
                      <a:pPr algn="just">
                        <a:spcAft>
                          <a:spcPts val="900"/>
                        </a:spcAft>
                      </a:pPr>
                      <a:r>
                        <a:rPr lang="en-US" sz="1200">
                          <a:effectLst/>
                        </a:rPr>
                        <a:t>0.32</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[3.52 x M2 (11 x M2)]</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[0.32 x M3 (1 x M3)]</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[0.96 x M4 (3 x M4)]</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2382193923"/>
                  </a:ext>
                </a:extLst>
              </a:tr>
              <a:tr h="255270">
                <a:tc>
                  <a:txBody>
                    <a:bodyPr/>
                    <a:lstStyle/>
                    <a:p>
                      <a:pPr algn="just">
                        <a:spcAft>
                          <a:spcPts val="900"/>
                        </a:spcAft>
                      </a:pPr>
                      <a:r>
                        <a:rPr lang="en-US" sz="1200">
                          <a:effectLst/>
                        </a:rPr>
                        <a:t>0.64</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[7.04 (11)]</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[0.64 (1)]</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[1.92 (3)]</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1655599786"/>
                  </a:ext>
                </a:extLst>
              </a:tr>
              <a:tr h="322580">
                <a:tc>
                  <a:txBody>
                    <a:bodyPr/>
                    <a:lstStyle/>
                    <a:p>
                      <a:pPr algn="just">
                        <a:spcAft>
                          <a:spcPts val="900"/>
                        </a:spcAft>
                      </a:pPr>
                      <a:r>
                        <a:rPr lang="en-US" sz="1200">
                          <a:effectLst/>
                        </a:rPr>
                        <a:t>1.28</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[12.8 (10)]</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[1.28 (1)]</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[3.84 (3)]</a:t>
                      </a:r>
                      <a:endParaRPr lang="zh-CN" sz="120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2720896010"/>
                  </a:ext>
                </a:extLst>
              </a:tr>
              <a:tr h="254635">
                <a:tc>
                  <a:txBody>
                    <a:bodyPr/>
                    <a:lstStyle/>
                    <a:p>
                      <a:pPr algn="just">
                        <a:spcAft>
                          <a:spcPts val="900"/>
                        </a:spcAft>
                      </a:pPr>
                      <a:r>
                        <a:rPr lang="en-US" sz="1200">
                          <a:effectLst/>
                        </a:rPr>
                        <a:t>2.56</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[58.88 (23)]</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a:effectLst/>
                        </a:rPr>
                        <a:t>[2.56 (1)]</a:t>
                      </a:r>
                      <a:endParaRPr lang="zh-CN" sz="1200">
                        <a:effectLst/>
                        <a:latin typeface="Times New Roman" panose="02020603050405020304" pitchFamily="18" charset="0"/>
                        <a:ea typeface="宋体" panose="02010600030101010101" pitchFamily="2" charset="-122"/>
                      </a:endParaRPr>
                    </a:p>
                  </a:txBody>
                  <a:tcPr marL="68580" marR="68580" marT="9525" marB="0"/>
                </a:tc>
                <a:tc>
                  <a:txBody>
                    <a:bodyPr/>
                    <a:lstStyle/>
                    <a:p>
                      <a:pPr algn="just">
                        <a:spcAft>
                          <a:spcPts val="900"/>
                        </a:spcAft>
                      </a:pPr>
                      <a:r>
                        <a:rPr lang="en-US" sz="1200" dirty="0">
                          <a:effectLst/>
                        </a:rPr>
                        <a:t>[7.68 (3)]</a:t>
                      </a:r>
                      <a:endParaRPr lang="zh-CN" sz="1200" dirty="0">
                        <a:effectLst/>
                        <a:latin typeface="Times New Roman" panose="02020603050405020304" pitchFamily="18" charset="0"/>
                        <a:ea typeface="宋体" panose="02010600030101010101" pitchFamily="2" charset="-122"/>
                      </a:endParaRPr>
                    </a:p>
                  </a:txBody>
                  <a:tcPr marL="68580" marR="68580" marT="9525" marB="0"/>
                </a:tc>
                <a:extLst>
                  <a:ext uri="{0D108BD9-81ED-4DB2-BD59-A6C34878D82A}">
                    <a16:rowId xmlns:a16="http://schemas.microsoft.com/office/drawing/2014/main" val="2884753760"/>
                  </a:ext>
                </a:extLst>
              </a:tr>
            </a:tbl>
          </a:graphicData>
        </a:graphic>
      </p:graphicFrame>
    </p:spTree>
    <p:extLst>
      <p:ext uri="{BB962C8B-B14F-4D97-AF65-F5344CB8AC3E}">
        <p14:creationId xmlns:p14="http://schemas.microsoft.com/office/powerpoint/2010/main" val="2454208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917338"/>
          </a:xfrm>
        </p:spPr>
        <p:txBody>
          <a:bodyPr>
            <a:normAutofit/>
          </a:bodyPr>
          <a:lstStyle/>
          <a:p>
            <a:r>
              <a:rPr lang="en-US" altLang="zh-CN" sz="3600" dirty="0"/>
              <a:t>Inter-RAT measurement </a:t>
            </a:r>
            <a:endParaRPr lang="zh-CN" altLang="en-US" sz="3600" dirty="0"/>
          </a:p>
        </p:txBody>
      </p:sp>
      <p:sp>
        <p:nvSpPr>
          <p:cNvPr id="3" name="内容占位符 2"/>
          <p:cNvSpPr>
            <a:spLocks noGrp="1"/>
          </p:cNvSpPr>
          <p:nvPr>
            <p:ph idx="1"/>
          </p:nvPr>
        </p:nvSpPr>
        <p:spPr>
          <a:xfrm>
            <a:off x="667884" y="881962"/>
            <a:ext cx="8229600" cy="2547038"/>
          </a:xfrm>
        </p:spPr>
        <p:txBody>
          <a:bodyPr>
            <a:noAutofit/>
          </a:bodyPr>
          <a:lstStyle/>
          <a:p>
            <a:r>
              <a:rPr lang="en-US" altLang="zh-CN" sz="1600" dirty="0"/>
              <a:t>EUTRA - NR Inter-RAT measurement</a:t>
            </a:r>
          </a:p>
          <a:p>
            <a:pPr lvl="1"/>
            <a:r>
              <a:rPr lang="en-US" altLang="zh-CN" sz="1600" dirty="0"/>
              <a:t>Cell identification without DRX and cell identification with DRX in connected mode </a:t>
            </a:r>
          </a:p>
          <a:p>
            <a:pPr lvl="2"/>
            <a:r>
              <a:rPr lang="en-GB" altLang="zh-CN" sz="1600" dirty="0"/>
              <a:t>Option 1 (CMCC, QC, MTK, Nokia, ):</a:t>
            </a:r>
            <a:endParaRPr lang="en-US" altLang="zh-CN" sz="1600" dirty="0"/>
          </a:p>
        </p:txBody>
      </p:sp>
      <p:graphicFrame>
        <p:nvGraphicFramePr>
          <p:cNvPr id="4" name="表格 3">
            <a:extLst>
              <a:ext uri="{FF2B5EF4-FFF2-40B4-BE49-F238E27FC236}">
                <a16:creationId xmlns:a16="http://schemas.microsoft.com/office/drawing/2014/main" id="{D770376A-959B-43D3-8EF8-DC2EC1265BBD}"/>
              </a:ext>
            </a:extLst>
          </p:cNvPr>
          <p:cNvGraphicFramePr>
            <a:graphicFrameLocks noGrp="1"/>
          </p:cNvGraphicFramePr>
          <p:nvPr>
            <p:extLst>
              <p:ext uri="{D42A27DB-BD31-4B8C-83A1-F6EECF244321}">
                <p14:modId xmlns:p14="http://schemas.microsoft.com/office/powerpoint/2010/main" val="2488764846"/>
              </p:ext>
            </p:extLst>
          </p:nvPr>
        </p:nvGraphicFramePr>
        <p:xfrm>
          <a:off x="883908" y="1988840"/>
          <a:ext cx="8013576" cy="1745956"/>
        </p:xfrm>
        <a:graphic>
          <a:graphicData uri="http://schemas.openxmlformats.org/drawingml/2006/table">
            <a:tbl>
              <a:tblPr firstRow="1" firstCol="1" bandRow="1">
                <a:tableStyleId>{5940675A-B579-460E-94D1-54222C63F5DA}</a:tableStyleId>
              </a:tblPr>
              <a:tblGrid>
                <a:gridCol w="1133955">
                  <a:extLst>
                    <a:ext uri="{9D8B030D-6E8A-4147-A177-3AD203B41FA5}">
                      <a16:colId xmlns:a16="http://schemas.microsoft.com/office/drawing/2014/main" val="1018312158"/>
                    </a:ext>
                  </a:extLst>
                </a:gridCol>
                <a:gridCol w="2353508">
                  <a:extLst>
                    <a:ext uri="{9D8B030D-6E8A-4147-A177-3AD203B41FA5}">
                      <a16:colId xmlns:a16="http://schemas.microsoft.com/office/drawing/2014/main" val="507559910"/>
                    </a:ext>
                  </a:extLst>
                </a:gridCol>
                <a:gridCol w="2377334">
                  <a:extLst>
                    <a:ext uri="{9D8B030D-6E8A-4147-A177-3AD203B41FA5}">
                      <a16:colId xmlns:a16="http://schemas.microsoft.com/office/drawing/2014/main" val="3766476204"/>
                    </a:ext>
                  </a:extLst>
                </a:gridCol>
                <a:gridCol w="2148779">
                  <a:extLst>
                    <a:ext uri="{9D8B030D-6E8A-4147-A177-3AD203B41FA5}">
                      <a16:colId xmlns:a16="http://schemas.microsoft.com/office/drawing/2014/main" val="3260940842"/>
                    </a:ext>
                  </a:extLst>
                </a:gridCol>
              </a:tblGrid>
              <a:tr h="193995">
                <a:tc>
                  <a:txBody>
                    <a:bodyPr/>
                    <a:lstStyle/>
                    <a:p>
                      <a:pPr algn="ctr">
                        <a:spcAft>
                          <a:spcPts val="900"/>
                        </a:spcAft>
                      </a:pPr>
                      <a:r>
                        <a:rPr lang="en-GB" sz="1200">
                          <a:effectLst/>
                        </a:rPr>
                        <a:t>DRX cycle</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T</a:t>
                      </a:r>
                      <a:r>
                        <a:rPr lang="en-GB" sz="1200" baseline="-25000">
                          <a:effectLst/>
                        </a:rPr>
                        <a:t>PSS/SSS_sync_intra</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T </a:t>
                      </a:r>
                      <a:r>
                        <a:rPr lang="en-GB" sz="1200" baseline="-25000">
                          <a:effectLst/>
                        </a:rPr>
                        <a:t>SSB_measurement_period_intra</a:t>
                      </a:r>
                      <a:r>
                        <a:rPr lang="en-GB" sz="1200">
                          <a:effectLst/>
                        </a:rPr>
                        <a:t>  </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T</a:t>
                      </a:r>
                      <a:r>
                        <a:rPr lang="en-GB" sz="1200" baseline="-25000">
                          <a:effectLst/>
                        </a:rPr>
                        <a:t>SSB_time_index_intra</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702240824"/>
                  </a:ext>
                </a:extLst>
              </a:tr>
              <a:tr h="387990">
                <a:tc>
                  <a:txBody>
                    <a:bodyPr/>
                    <a:lstStyle/>
                    <a:p>
                      <a:pPr algn="ctr">
                        <a:spcAft>
                          <a:spcPts val="900"/>
                        </a:spcAft>
                      </a:pPr>
                      <a:r>
                        <a:rPr lang="en-GB" sz="1200">
                          <a:effectLst/>
                        </a:rPr>
                        <a:t>No DRX</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Max(600ms, 8 x max(MGRP, SMTC period))</a:t>
                      </a:r>
                      <a:r>
                        <a:rPr lang="zh-CN" sz="1200">
                          <a:effectLst/>
                        </a:rPr>
                        <a:t>×</a:t>
                      </a:r>
                      <a:r>
                        <a:rPr lang="en-GB" sz="1200">
                          <a:effectLst/>
                        </a:rPr>
                        <a:t>N</a:t>
                      </a:r>
                      <a:r>
                        <a:rPr lang="en-GB" sz="1200" baseline="-25000">
                          <a:effectLst/>
                        </a:rPr>
                        <a:t>freq</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Max(200ms, 8 x max(MGRP, SMTC period))</a:t>
                      </a:r>
                      <a:r>
                        <a:rPr lang="zh-CN" sz="1200">
                          <a:effectLst/>
                        </a:rPr>
                        <a:t>×</a:t>
                      </a:r>
                      <a:r>
                        <a:rPr lang="en-GB" sz="1200">
                          <a:effectLst/>
                        </a:rPr>
                        <a:t>N</a:t>
                      </a:r>
                      <a:r>
                        <a:rPr lang="en-GB" sz="1200" baseline="-25000">
                          <a:effectLst/>
                        </a:rPr>
                        <a:t>freq</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Max(120ms, 3 x max(MGRP, SMTC period)) </a:t>
                      </a:r>
                      <a:r>
                        <a:rPr lang="zh-CN" sz="1200">
                          <a:effectLst/>
                        </a:rPr>
                        <a:t>×</a:t>
                      </a:r>
                      <a:r>
                        <a:rPr lang="en-GB" sz="1200">
                          <a:effectLst/>
                        </a:rPr>
                        <a:t>N</a:t>
                      </a:r>
                      <a:r>
                        <a:rPr lang="en-GB" sz="1200" baseline="-25000">
                          <a:effectLst/>
                        </a:rPr>
                        <a:t>freq</a:t>
                      </a:r>
                      <a:r>
                        <a:rPr lang="en-GB" sz="1200">
                          <a:effectLst/>
                        </a:rPr>
                        <a:t> </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458980114"/>
                  </a:ext>
                </a:extLst>
              </a:tr>
              <a:tr h="581986">
                <a:tc>
                  <a:txBody>
                    <a:bodyPr/>
                    <a:lstStyle/>
                    <a:p>
                      <a:pPr algn="ctr">
                        <a:spcAft>
                          <a:spcPts val="900"/>
                        </a:spcAft>
                      </a:pPr>
                      <a:r>
                        <a:rPr lang="en-GB" sz="1200" dirty="0">
                          <a:effectLst/>
                        </a:rPr>
                        <a:t>DRX cycle </a:t>
                      </a:r>
                      <a:r>
                        <a:rPr lang="en-GB" sz="1200" dirty="0">
                          <a:solidFill>
                            <a:srgbClr val="FF0000"/>
                          </a:solidFill>
                          <a:effectLst/>
                        </a:rPr>
                        <a:t>&lt;</a:t>
                      </a:r>
                      <a:r>
                        <a:rPr lang="en-GB" sz="1200" dirty="0">
                          <a:effectLst/>
                        </a:rPr>
                        <a:t> 320ms</a:t>
                      </a:r>
                      <a:endParaRPr lang="zh-CN" sz="12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Max(600ms, ceil( 8 x M) x max(MGRP, SMTC period, DRX cycle)) </a:t>
                      </a:r>
                      <a:r>
                        <a:rPr lang="zh-CN" sz="1200">
                          <a:effectLst/>
                        </a:rPr>
                        <a:t>×</a:t>
                      </a:r>
                      <a:r>
                        <a:rPr lang="en-GB" sz="1200">
                          <a:effectLst/>
                        </a:rPr>
                        <a:t>Nfreq</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Max(200ms, ceil(8 x M) x max(MGRP, SMTC period, DRX cycle))</a:t>
                      </a:r>
                      <a:r>
                        <a:rPr lang="zh-CN" sz="1200">
                          <a:effectLst/>
                        </a:rPr>
                        <a:t>×</a:t>
                      </a:r>
                      <a:r>
                        <a:rPr lang="en-GB" sz="1200">
                          <a:effectLst/>
                        </a:rPr>
                        <a:t>Nfreq</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Max(120ms, ceil(3 x M) x max(MGRP, SMTC period, DRX cycle)) </a:t>
                      </a:r>
                      <a:r>
                        <a:rPr lang="zh-CN" sz="1200">
                          <a:effectLst/>
                        </a:rPr>
                        <a:t>×</a:t>
                      </a:r>
                      <a:r>
                        <a:rPr lang="en-GB" sz="1200">
                          <a:effectLst/>
                        </a:rPr>
                        <a:t>Nfreq</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93771662"/>
                  </a:ext>
                </a:extLst>
              </a:tr>
              <a:tr h="387990">
                <a:tc>
                  <a:txBody>
                    <a:bodyPr/>
                    <a:lstStyle/>
                    <a:p>
                      <a:pPr algn="ctr">
                        <a:spcAft>
                          <a:spcPts val="900"/>
                        </a:spcAft>
                      </a:pPr>
                      <a:r>
                        <a:rPr lang="en-GB" sz="1200" dirty="0">
                          <a:effectLst/>
                        </a:rPr>
                        <a:t>DRX cycle</a:t>
                      </a:r>
                      <a:r>
                        <a:rPr lang="zh-CN" sz="1200" dirty="0">
                          <a:solidFill>
                            <a:srgbClr val="FF0000"/>
                          </a:solidFill>
                          <a:effectLst/>
                        </a:rPr>
                        <a:t>≥</a:t>
                      </a:r>
                      <a:r>
                        <a:rPr lang="en-GB" sz="1200" dirty="0">
                          <a:effectLst/>
                        </a:rPr>
                        <a:t>320ms</a:t>
                      </a:r>
                      <a:endParaRPr lang="zh-CN" sz="12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4xM x DRX cycle </a:t>
                      </a:r>
                      <a:r>
                        <a:rPr lang="zh-CN" sz="1200">
                          <a:effectLst/>
                        </a:rPr>
                        <a:t>×</a:t>
                      </a:r>
                      <a:r>
                        <a:rPr lang="en-GB" sz="1200">
                          <a:effectLst/>
                        </a:rPr>
                        <a:t>N</a:t>
                      </a:r>
                      <a:r>
                        <a:rPr lang="en-GB" sz="1200" baseline="-25000">
                          <a:effectLst/>
                        </a:rPr>
                        <a:t>freq</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4xM </a:t>
                      </a:r>
                      <a:r>
                        <a:rPr lang="en-GB" sz="1200">
                          <a:effectLst/>
                          <a:sym typeface="Symbol" panose="05050102010706020507" pitchFamily="18" charset="2"/>
                        </a:rPr>
                        <a:t></a:t>
                      </a:r>
                      <a:r>
                        <a:rPr lang="en-GB" sz="1200">
                          <a:effectLst/>
                        </a:rPr>
                        <a:t> DRX cycle </a:t>
                      </a:r>
                      <a:r>
                        <a:rPr lang="zh-CN" sz="1200">
                          <a:effectLst/>
                        </a:rPr>
                        <a:t>×</a:t>
                      </a:r>
                      <a:r>
                        <a:rPr lang="en-GB" sz="1200">
                          <a:effectLst/>
                        </a:rPr>
                        <a:t>N</a:t>
                      </a:r>
                      <a:r>
                        <a:rPr lang="en-GB" sz="1200" baseline="-25000">
                          <a:effectLst/>
                        </a:rPr>
                        <a:t>freq</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900"/>
                        </a:spcAft>
                      </a:pPr>
                      <a:r>
                        <a:rPr lang="en-GB" sz="1200">
                          <a:effectLst/>
                        </a:rPr>
                        <a:t>[3] x DRX cycle </a:t>
                      </a:r>
                      <a:r>
                        <a:rPr lang="zh-CN" sz="1200">
                          <a:effectLst/>
                        </a:rPr>
                        <a:t>×</a:t>
                      </a:r>
                      <a:r>
                        <a:rPr lang="en-GB" sz="1200">
                          <a:effectLst/>
                        </a:rPr>
                        <a:t>N</a:t>
                      </a:r>
                      <a:r>
                        <a:rPr lang="en-GB" sz="1200" baseline="-25000">
                          <a:effectLst/>
                        </a:rPr>
                        <a:t>freq</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807642134"/>
                  </a:ext>
                </a:extLst>
              </a:tr>
              <a:tr h="193995">
                <a:tc gridSpan="4">
                  <a:txBody>
                    <a:bodyPr/>
                    <a:lstStyle/>
                    <a:p>
                      <a:pPr>
                        <a:spcAft>
                          <a:spcPts val="900"/>
                        </a:spcAft>
                      </a:pPr>
                      <a:r>
                        <a:rPr lang="en-GB" sz="1200" dirty="0">
                          <a:effectLst/>
                        </a:rPr>
                        <a:t>Note 1: M = 1 when SMTC &lt; =40, and M = 1.5 when SMTC &gt;40</a:t>
                      </a:r>
                      <a:endParaRPr lang="zh-CN" sz="12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522278244"/>
                  </a:ext>
                </a:extLst>
              </a:tr>
            </a:tbl>
          </a:graphicData>
        </a:graphic>
      </p:graphicFrame>
      <p:graphicFrame>
        <p:nvGraphicFramePr>
          <p:cNvPr id="5" name="表格 4">
            <a:extLst>
              <a:ext uri="{FF2B5EF4-FFF2-40B4-BE49-F238E27FC236}">
                <a16:creationId xmlns:a16="http://schemas.microsoft.com/office/drawing/2014/main" id="{CA805C9C-83D2-4CFF-BCCA-B999DA8CCA4B}"/>
              </a:ext>
            </a:extLst>
          </p:cNvPr>
          <p:cNvGraphicFramePr>
            <a:graphicFrameLocks noGrp="1"/>
          </p:cNvGraphicFramePr>
          <p:nvPr>
            <p:extLst>
              <p:ext uri="{D42A27DB-BD31-4B8C-83A1-F6EECF244321}">
                <p14:modId xmlns:p14="http://schemas.microsoft.com/office/powerpoint/2010/main" val="4197510442"/>
              </p:ext>
            </p:extLst>
          </p:nvPr>
        </p:nvGraphicFramePr>
        <p:xfrm>
          <a:off x="883908" y="4319580"/>
          <a:ext cx="8013577" cy="2194560"/>
        </p:xfrm>
        <a:graphic>
          <a:graphicData uri="http://schemas.openxmlformats.org/drawingml/2006/table">
            <a:tbl>
              <a:tblPr firstRow="1" firstCol="1" bandRow="1">
                <a:tableStyleId>{5940675A-B579-460E-94D1-54222C63F5DA}</a:tableStyleId>
              </a:tblPr>
              <a:tblGrid>
                <a:gridCol w="1227451">
                  <a:extLst>
                    <a:ext uri="{9D8B030D-6E8A-4147-A177-3AD203B41FA5}">
                      <a16:colId xmlns:a16="http://schemas.microsoft.com/office/drawing/2014/main" val="961661471"/>
                    </a:ext>
                  </a:extLst>
                </a:gridCol>
                <a:gridCol w="2220618">
                  <a:extLst>
                    <a:ext uri="{9D8B030D-6E8A-4147-A177-3AD203B41FA5}">
                      <a16:colId xmlns:a16="http://schemas.microsoft.com/office/drawing/2014/main" val="1168082172"/>
                    </a:ext>
                  </a:extLst>
                </a:gridCol>
                <a:gridCol w="2717710">
                  <a:extLst>
                    <a:ext uri="{9D8B030D-6E8A-4147-A177-3AD203B41FA5}">
                      <a16:colId xmlns:a16="http://schemas.microsoft.com/office/drawing/2014/main" val="222821632"/>
                    </a:ext>
                  </a:extLst>
                </a:gridCol>
                <a:gridCol w="1847798">
                  <a:extLst>
                    <a:ext uri="{9D8B030D-6E8A-4147-A177-3AD203B41FA5}">
                      <a16:colId xmlns:a16="http://schemas.microsoft.com/office/drawing/2014/main" val="321844960"/>
                    </a:ext>
                  </a:extLst>
                </a:gridCol>
              </a:tblGrid>
              <a:tr h="0">
                <a:tc>
                  <a:txBody>
                    <a:bodyPr/>
                    <a:lstStyle/>
                    <a:p>
                      <a:pPr algn="ctr">
                        <a:spcAft>
                          <a:spcPts val="0"/>
                        </a:spcAft>
                      </a:pPr>
                      <a:r>
                        <a:rPr lang="en-GB" sz="1200">
                          <a:effectLst/>
                        </a:rPr>
                        <a:t>Condition</a:t>
                      </a:r>
                      <a:r>
                        <a:rPr lang="en-GB" sz="1200" baseline="30000">
                          <a:effectLst/>
                        </a:rPr>
                        <a:t> NOTE1,2</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en-GB" sz="1200">
                          <a:effectLst/>
                        </a:rPr>
                        <a:t>T</a:t>
                      </a:r>
                      <a:r>
                        <a:rPr lang="en-GB" sz="1200" baseline="-25000">
                          <a:effectLst/>
                        </a:rPr>
                        <a:t>PSS/SSS_sync_intra</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en-GB" sz="1200">
                          <a:effectLst/>
                        </a:rPr>
                        <a:t>T</a:t>
                      </a:r>
                      <a:r>
                        <a:rPr lang="en-GB" sz="1200" baseline="-25000">
                          <a:effectLst/>
                        </a:rPr>
                        <a:t> SSB_measurement_period_intra</a:t>
                      </a:r>
                      <a:r>
                        <a:rPr lang="en-GB" sz="1200">
                          <a:effectLst/>
                        </a:rPr>
                        <a:t>  </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en-GB" sz="1200">
                          <a:effectLst/>
                        </a:rPr>
                        <a:t>T</a:t>
                      </a:r>
                      <a:r>
                        <a:rPr lang="en-GB" sz="1200" baseline="-25000">
                          <a:effectLst/>
                        </a:rPr>
                        <a:t>SSB_time_index_intra</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445236114"/>
                  </a:ext>
                </a:extLst>
              </a:tr>
              <a:tr h="0">
                <a:tc>
                  <a:txBody>
                    <a:bodyPr/>
                    <a:lstStyle/>
                    <a:p>
                      <a:pPr algn="ctr">
                        <a:spcAft>
                          <a:spcPts val="0"/>
                        </a:spcAft>
                      </a:pPr>
                      <a:r>
                        <a:rPr lang="en-GB" sz="1200">
                          <a:effectLst/>
                        </a:rPr>
                        <a:t>No DRX</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en-GB" sz="1200">
                          <a:effectLst/>
                        </a:rPr>
                        <a:t>max[600ms, [8] x max(MGRP, SMTC period)]</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fr-FR" sz="1200">
                          <a:effectLst/>
                        </a:rPr>
                        <a:t>Max(200ms, 8 </a:t>
                      </a:r>
                      <a:r>
                        <a:rPr lang="fr-FR" sz="1200">
                          <a:effectLst/>
                          <a:sym typeface="Symbol" panose="05050102010706020507" pitchFamily="18" charset="2"/>
                        </a:rPr>
                        <a:t></a:t>
                      </a:r>
                      <a:r>
                        <a:rPr lang="fr-FR" sz="1200">
                          <a:effectLst/>
                        </a:rPr>
                        <a:t> Max(MGRP, SMTC period)) </a:t>
                      </a:r>
                      <a:r>
                        <a:rPr lang="fr-FR" sz="1200">
                          <a:effectLst/>
                          <a:sym typeface="Symbol" panose="05050102010706020507" pitchFamily="18" charset="2"/>
                        </a:rPr>
                        <a:t></a:t>
                      </a:r>
                      <a:r>
                        <a:rPr lang="fr-FR" sz="1200">
                          <a:effectLst/>
                        </a:rPr>
                        <a:t> CSSF</a:t>
                      </a:r>
                      <a:r>
                        <a:rPr lang="fr-FR" sz="1200" baseline="-25000">
                          <a:effectLst/>
                        </a:rPr>
                        <a:t>inter</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en-GB" sz="1200">
                          <a:effectLst/>
                        </a:rPr>
                        <a:t>max[120ms, [3] x max(MGRP, SMTC period)] </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4192708488"/>
                  </a:ext>
                </a:extLst>
              </a:tr>
              <a:tr h="0">
                <a:tc>
                  <a:txBody>
                    <a:bodyPr/>
                    <a:lstStyle/>
                    <a:p>
                      <a:pPr algn="ctr">
                        <a:spcAft>
                          <a:spcPts val="0"/>
                        </a:spcAft>
                      </a:pPr>
                      <a:r>
                        <a:rPr lang="en-GB" sz="1200" dirty="0">
                          <a:effectLst/>
                        </a:rPr>
                        <a:t>DRX cycle </a:t>
                      </a:r>
                      <a:r>
                        <a:rPr lang="en-US" sz="1200" dirty="0">
                          <a:solidFill>
                            <a:srgbClr val="FF0000"/>
                          </a:solidFill>
                          <a:effectLst/>
                        </a:rPr>
                        <a:t>≤</a:t>
                      </a:r>
                      <a:r>
                        <a:rPr lang="en-GB" sz="1200" dirty="0">
                          <a:solidFill>
                            <a:srgbClr val="FF0000"/>
                          </a:solidFill>
                          <a:effectLst/>
                        </a:rPr>
                        <a:t> </a:t>
                      </a:r>
                      <a:r>
                        <a:rPr lang="en-GB" sz="1200" dirty="0">
                          <a:effectLst/>
                        </a:rPr>
                        <a:t>320ms</a:t>
                      </a:r>
                      <a:endParaRPr lang="zh-CN" sz="12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en-GB" sz="1200">
                          <a:effectLst/>
                        </a:rPr>
                        <a:t>max[600ms, ceil([</a:t>
                      </a:r>
                      <a:r>
                        <a:rPr lang="en-GB" sz="1200" u="sng">
                          <a:effectLst/>
                        </a:rPr>
                        <a:t>8]</a:t>
                      </a:r>
                      <a:r>
                        <a:rPr lang="en-GB" sz="1200">
                          <a:effectLst/>
                        </a:rPr>
                        <a:t>Xm) x max(MGRP, SMTC period, DRX cycle)]</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fr-FR" sz="1200">
                          <a:effectLst/>
                        </a:rPr>
                        <a:t>Max(200ms, Ceil(8 </a:t>
                      </a:r>
                      <a:r>
                        <a:rPr lang="fr-FR" sz="1200">
                          <a:effectLst/>
                          <a:sym typeface="Symbol" panose="05050102010706020507" pitchFamily="18" charset="2"/>
                        </a:rPr>
                        <a:t></a:t>
                      </a:r>
                      <a:r>
                        <a:rPr lang="fr-FR" sz="1200">
                          <a:effectLst/>
                        </a:rPr>
                        <a:t> M) </a:t>
                      </a:r>
                      <a:r>
                        <a:rPr lang="fr-FR" sz="1200">
                          <a:effectLst/>
                          <a:sym typeface="Symbol" panose="05050102010706020507" pitchFamily="18" charset="2"/>
                        </a:rPr>
                        <a:t></a:t>
                      </a:r>
                      <a:r>
                        <a:rPr lang="fr-FR" sz="1200">
                          <a:effectLst/>
                        </a:rPr>
                        <a:t> Max(MGRP, SMTC period, DRX cycle)) </a:t>
                      </a:r>
                      <a:r>
                        <a:rPr lang="fr-FR" sz="1200">
                          <a:effectLst/>
                          <a:sym typeface="Symbol" panose="05050102010706020507" pitchFamily="18" charset="2"/>
                        </a:rPr>
                        <a:t></a:t>
                      </a:r>
                      <a:r>
                        <a:rPr lang="fr-FR" sz="1200">
                          <a:effectLst/>
                        </a:rPr>
                        <a:t> CSSF</a:t>
                      </a:r>
                      <a:r>
                        <a:rPr lang="fr-FR" sz="1200" baseline="-25000">
                          <a:effectLst/>
                        </a:rPr>
                        <a:t>inter</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en-GB" sz="1200">
                          <a:effectLst/>
                        </a:rPr>
                        <a:t>max[120ms, ceil([</a:t>
                      </a:r>
                      <a:r>
                        <a:rPr lang="en-GB" sz="1200" u="sng">
                          <a:effectLst/>
                        </a:rPr>
                        <a:t>3</a:t>
                      </a:r>
                      <a:r>
                        <a:rPr lang="en-GB" sz="1200">
                          <a:effectLst/>
                        </a:rPr>
                        <a:t>] x M) x max(MGRP, SMTC period, DRX cycle)] </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00846858"/>
                  </a:ext>
                </a:extLst>
              </a:tr>
              <a:tr h="0">
                <a:tc>
                  <a:txBody>
                    <a:bodyPr/>
                    <a:lstStyle/>
                    <a:p>
                      <a:pPr algn="ctr">
                        <a:spcAft>
                          <a:spcPts val="0"/>
                        </a:spcAft>
                      </a:pPr>
                      <a:r>
                        <a:rPr lang="en-GB" sz="1200" dirty="0">
                          <a:effectLst/>
                        </a:rPr>
                        <a:t>DRX cycle </a:t>
                      </a:r>
                      <a:r>
                        <a:rPr lang="en-GB" sz="1200" dirty="0">
                          <a:solidFill>
                            <a:srgbClr val="FF0000"/>
                          </a:solidFill>
                          <a:effectLst/>
                        </a:rPr>
                        <a:t>&gt;</a:t>
                      </a:r>
                      <a:r>
                        <a:rPr lang="en-GB" sz="1200" dirty="0">
                          <a:effectLst/>
                        </a:rPr>
                        <a:t> 320ms</a:t>
                      </a:r>
                      <a:endParaRPr lang="zh-CN" sz="12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en-GB" sz="1200">
                          <a:effectLst/>
                        </a:rPr>
                        <a:t>4Xm x DRX cycle </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fr-FR" sz="1200">
                          <a:effectLst/>
                        </a:rPr>
                        <a:t>4Xm </a:t>
                      </a:r>
                      <a:r>
                        <a:rPr lang="fr-FR" sz="1200">
                          <a:effectLst/>
                          <a:sym typeface="Symbol" panose="05050102010706020507" pitchFamily="18" charset="2"/>
                        </a:rPr>
                        <a:t></a:t>
                      </a:r>
                      <a:r>
                        <a:rPr lang="fr-FR" sz="1200">
                          <a:effectLst/>
                        </a:rPr>
                        <a:t> DRX cycle </a:t>
                      </a:r>
                      <a:r>
                        <a:rPr lang="fr-FR" sz="1200">
                          <a:effectLst/>
                          <a:sym typeface="Symbol" panose="05050102010706020507" pitchFamily="18" charset="2"/>
                        </a:rPr>
                        <a:t></a:t>
                      </a:r>
                      <a:r>
                        <a:rPr lang="fr-FR" sz="1200">
                          <a:effectLst/>
                        </a:rPr>
                        <a:t> CSSF</a:t>
                      </a:r>
                      <a:r>
                        <a:rPr lang="fr-FR" sz="1200" baseline="-25000">
                          <a:effectLst/>
                        </a:rPr>
                        <a:t>inter</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en-GB" sz="1200">
                          <a:effectLst/>
                        </a:rPr>
                        <a:t>[</a:t>
                      </a:r>
                      <a:r>
                        <a:rPr lang="en-GB" sz="1200" u="sng">
                          <a:effectLst/>
                        </a:rPr>
                        <a:t>3</a:t>
                      </a:r>
                      <a:r>
                        <a:rPr lang="en-GB" sz="1200">
                          <a:effectLst/>
                        </a:rPr>
                        <a:t>] x DRX cycle </a:t>
                      </a:r>
                      <a:endParaRPr lang="zh-CN" sz="1200">
                        <a:solidFill>
                          <a:schemeClr val="tx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800264244"/>
                  </a:ext>
                </a:extLst>
              </a:tr>
              <a:tr h="44450">
                <a:tc gridSpan="4">
                  <a:txBody>
                    <a:bodyPr/>
                    <a:lstStyle/>
                    <a:p>
                      <a:pPr marL="540385" indent="-540385">
                        <a:spcAft>
                          <a:spcPts val="0"/>
                        </a:spcAft>
                      </a:pPr>
                      <a:r>
                        <a:rPr lang="en-GB" sz="1200" dirty="0">
                          <a:effectLst/>
                        </a:rPr>
                        <a:t>NOTE 1: 	DRX or non DRX requirements apply according to the conditions described in clause 3.6.1</a:t>
                      </a:r>
                      <a:endParaRPr lang="zh-CN" sz="1200" dirty="0">
                        <a:effectLst/>
                      </a:endParaRPr>
                    </a:p>
                    <a:p>
                      <a:pPr marL="540385" indent="-540385">
                        <a:spcAft>
                          <a:spcPts val="0"/>
                        </a:spcAft>
                      </a:pPr>
                      <a:r>
                        <a:rPr lang="en-GB" sz="1200" dirty="0">
                          <a:effectLst/>
                        </a:rPr>
                        <a:t>NOTE 2: 	In EN-DC operation, the parameters, timers and scheduling requests referred to in clause 3.6.1 are for the secondary cell group. The DRX cycle is the DRX cycle of the secondary cell group.</a:t>
                      </a:r>
                      <a:endParaRPr lang="zh-CN" sz="1200" dirty="0">
                        <a:effectLst/>
                      </a:endParaRPr>
                    </a:p>
                    <a:p>
                      <a:pPr marL="540385" indent="-540385">
                        <a:spcAft>
                          <a:spcPts val="0"/>
                        </a:spcAft>
                      </a:pPr>
                      <a:r>
                        <a:rPr lang="en-GB" sz="1200" dirty="0">
                          <a:effectLst/>
                        </a:rPr>
                        <a:t>NOTE 3:   When SMTC &lt; =40ms, M=1; when SMTC &gt;40ms, M = 1.5</a:t>
                      </a:r>
                      <a:endParaRPr lang="zh-CN" sz="1200" dirty="0">
                        <a:solidFill>
                          <a:schemeClr val="tx1"/>
                        </a:solidFill>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47774906"/>
                  </a:ext>
                </a:extLst>
              </a:tr>
            </a:tbl>
          </a:graphicData>
        </a:graphic>
      </p:graphicFrame>
      <p:sp>
        <p:nvSpPr>
          <p:cNvPr id="7" name="内容占位符 2">
            <a:extLst>
              <a:ext uri="{FF2B5EF4-FFF2-40B4-BE49-F238E27FC236}">
                <a16:creationId xmlns:a16="http://schemas.microsoft.com/office/drawing/2014/main" id="{DA0D9586-89D1-4A20-B47B-456238648481}"/>
              </a:ext>
            </a:extLst>
          </p:cNvPr>
          <p:cNvSpPr txBox="1">
            <a:spLocks/>
          </p:cNvSpPr>
          <p:nvPr/>
        </p:nvSpPr>
        <p:spPr>
          <a:xfrm>
            <a:off x="667884" y="3933056"/>
            <a:ext cx="8229600" cy="4061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hangingPunct="0"/>
            <a:r>
              <a:rPr lang="en-US" altLang="zh-CN" sz="1600" dirty="0"/>
              <a:t>Option 2 (</a:t>
            </a:r>
            <a:r>
              <a:rPr lang="en-GB" altLang="zh-CN" sz="1600" dirty="0"/>
              <a:t>vivo</a:t>
            </a:r>
            <a:r>
              <a:rPr lang="en-US" altLang="zh-CN" sz="1600" dirty="0"/>
              <a:t>)</a:t>
            </a:r>
            <a:endParaRPr lang="zh-CN" altLang="zh-CN" sz="1600" dirty="0"/>
          </a:p>
        </p:txBody>
      </p:sp>
    </p:spTree>
    <p:extLst>
      <p:ext uri="{BB962C8B-B14F-4D97-AF65-F5344CB8AC3E}">
        <p14:creationId xmlns:p14="http://schemas.microsoft.com/office/powerpoint/2010/main" val="35406835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92B614-AA15-415A-A775-F0D5C47C27CD}"/>
              </a:ext>
            </a:extLst>
          </p:cNvPr>
          <p:cNvSpPr>
            <a:spLocks noGrp="1"/>
          </p:cNvSpPr>
          <p:nvPr>
            <p:ph type="title"/>
          </p:nvPr>
        </p:nvSpPr>
        <p:spPr/>
        <p:txBody>
          <a:bodyPr>
            <a:normAutofit/>
          </a:bodyPr>
          <a:lstStyle/>
          <a:p>
            <a:r>
              <a:rPr lang="en-US" altLang="zh-CN" dirty="0"/>
              <a:t>Inter-RAT measurement </a:t>
            </a:r>
            <a:endParaRPr lang="zh-CN" altLang="en-US" dirty="0"/>
          </a:p>
        </p:txBody>
      </p:sp>
      <p:sp>
        <p:nvSpPr>
          <p:cNvPr id="3" name="内容占位符 2">
            <a:extLst>
              <a:ext uri="{FF2B5EF4-FFF2-40B4-BE49-F238E27FC236}">
                <a16:creationId xmlns:a16="http://schemas.microsoft.com/office/drawing/2014/main" id="{9A7AA7E7-683E-403A-A1C7-B3E75635BB14}"/>
              </a:ext>
            </a:extLst>
          </p:cNvPr>
          <p:cNvSpPr>
            <a:spLocks noGrp="1"/>
          </p:cNvSpPr>
          <p:nvPr>
            <p:ph idx="1"/>
          </p:nvPr>
        </p:nvSpPr>
        <p:spPr>
          <a:xfrm>
            <a:off x="457200" y="1700808"/>
            <a:ext cx="8229600" cy="4137323"/>
          </a:xfrm>
        </p:spPr>
        <p:txBody>
          <a:bodyPr>
            <a:noAutofit/>
          </a:bodyPr>
          <a:lstStyle/>
          <a:p>
            <a:r>
              <a:rPr lang="en-US" altLang="zh-CN" sz="2400" dirty="0"/>
              <a:t>Capabilities and configuration for inter-RAT high speed requirements</a:t>
            </a:r>
            <a:endParaRPr lang="en-GB" altLang="zh-CN" sz="2400" dirty="0"/>
          </a:p>
          <a:p>
            <a:pPr lvl="1"/>
            <a:r>
              <a:rPr lang="en-GB" altLang="zh-CN" sz="2400" dirty="0"/>
              <a:t>Introduce new LTE signalling (UE capability and network flag) on LTE-NR inter-RAT measurement in 36.331 and 36.306.</a:t>
            </a:r>
            <a:endParaRPr lang="zh-CN" altLang="zh-CN" sz="2400" dirty="0"/>
          </a:p>
          <a:p>
            <a:pPr lvl="1"/>
            <a:r>
              <a:rPr lang="en-GB" altLang="zh-CN" sz="2400" dirty="0"/>
              <a:t>The NR-LTE inter-RAT measurement can be covered by the already agreed capabilities and network configuration (R4-1915855)</a:t>
            </a:r>
            <a:endParaRPr lang="zh-CN" altLang="zh-CN" sz="2400" dirty="0"/>
          </a:p>
          <a:p>
            <a:pPr lvl="1"/>
            <a:r>
              <a:rPr lang="en-US" altLang="zh-CN" sz="2400" dirty="0"/>
              <a:t>Introduce network flag in SIB to indicate whether enhanced inter-RAT measurement requirements are applied for LTE inter-RAT carrier and NR inter-RAT carrier </a:t>
            </a:r>
            <a:endParaRPr lang="zh-CN" altLang="en-US" sz="2400" dirty="0"/>
          </a:p>
        </p:txBody>
      </p:sp>
    </p:spTree>
    <p:extLst>
      <p:ext uri="{BB962C8B-B14F-4D97-AF65-F5344CB8AC3E}">
        <p14:creationId xmlns:p14="http://schemas.microsoft.com/office/powerpoint/2010/main" val="2571904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8618"/>
            <a:ext cx="8229600" cy="1143000"/>
          </a:xfrm>
        </p:spPr>
        <p:txBody>
          <a:bodyPr/>
          <a:lstStyle/>
          <a:p>
            <a:r>
              <a:rPr lang="en-US" altLang="zh-CN" dirty="0"/>
              <a:t>SS-SINR</a:t>
            </a:r>
            <a:endParaRPr lang="zh-CN" altLang="en-US" dirty="0"/>
          </a:p>
        </p:txBody>
      </p:sp>
      <p:sp>
        <p:nvSpPr>
          <p:cNvPr id="3" name="内容占位符 2"/>
          <p:cNvSpPr>
            <a:spLocks noGrp="1"/>
          </p:cNvSpPr>
          <p:nvPr>
            <p:ph idx="1"/>
          </p:nvPr>
        </p:nvSpPr>
        <p:spPr>
          <a:xfrm>
            <a:off x="683568" y="1340768"/>
            <a:ext cx="7776864" cy="5301208"/>
          </a:xfrm>
        </p:spPr>
        <p:txBody>
          <a:bodyPr>
            <a:noAutofit/>
          </a:bodyPr>
          <a:lstStyle/>
          <a:p>
            <a:r>
              <a:rPr lang="en-US" altLang="zh-CN" sz="2000" dirty="0"/>
              <a:t>Q1: whether to specify SS-SINR requirement</a:t>
            </a:r>
            <a:endParaRPr lang="zh-CN" altLang="zh-CN" sz="2000" dirty="0"/>
          </a:p>
          <a:p>
            <a:pPr lvl="1"/>
            <a:r>
              <a:rPr lang="en-US" altLang="zh-CN" sz="2000" dirty="0"/>
              <a:t>Option 1 (CMCC, Ericsson, DoCoMo, Nokia, QC): Specify SS-SINR requirement</a:t>
            </a:r>
            <a:endParaRPr lang="zh-CN" altLang="zh-CN" sz="2000" dirty="0"/>
          </a:p>
          <a:p>
            <a:pPr lvl="1"/>
            <a:r>
              <a:rPr lang="en-US" altLang="zh-CN" sz="2000" dirty="0"/>
              <a:t>Option 2 (vivo, MTK, Apple, Nokia): SINR accuracy requirement is not applicable to HST scenario</a:t>
            </a:r>
            <a:endParaRPr lang="zh-CN" altLang="zh-CN" sz="2000" dirty="0"/>
          </a:p>
          <a:p>
            <a:r>
              <a:rPr lang="en-US" altLang="zh-CN" sz="2000" dirty="0"/>
              <a:t>Q2: If the answer to Q1 is Yes (Option 1), how to specify the SS-SINR requirements</a:t>
            </a:r>
            <a:endParaRPr lang="zh-CN" altLang="zh-CN" sz="2000" dirty="0"/>
          </a:p>
          <a:p>
            <a:pPr lvl="1"/>
            <a:r>
              <a:rPr lang="en-US" altLang="zh-CN" sz="2000" dirty="0"/>
              <a:t>Option 1 (CMCC): Specify SS-SINR accuracy requirement for SNR &lt;= [11] dB</a:t>
            </a:r>
            <a:endParaRPr lang="zh-CN" altLang="zh-CN" sz="2000" dirty="0"/>
          </a:p>
          <a:p>
            <a:pPr lvl="1"/>
            <a:r>
              <a:rPr lang="en-US" altLang="zh-CN" sz="2000" dirty="0"/>
              <a:t>Option 2 (QC): SINR accuracy requirement is not applicable to HST scenario when SNR &gt; 5 dB</a:t>
            </a:r>
            <a:endParaRPr lang="zh-CN" altLang="zh-CN" sz="2000" dirty="0"/>
          </a:p>
          <a:p>
            <a:pPr lvl="1"/>
            <a:r>
              <a:rPr lang="en-US" altLang="zh-CN" sz="2000" dirty="0"/>
              <a:t>Option 3 (Nokia): Reusing Rel-15 intra-frequency SS-SINR accuracy requirements as a baseline for HST, where the lower bound SNR = [-3dB] and the upper bound of SNR = minimum of the absolute SNR value for SCS = 15 kHz and 30 kHz based on simulation results</a:t>
            </a:r>
            <a:endParaRPr lang="zh-CN" altLang="zh-CN" sz="2000" dirty="0"/>
          </a:p>
          <a:p>
            <a:pPr lvl="2" hangingPunct="0"/>
            <a:endParaRPr lang="en-US" altLang="zh-CN" sz="2000" dirty="0"/>
          </a:p>
          <a:p>
            <a:pPr lvl="2" hangingPunct="0"/>
            <a:endParaRPr lang="zh-CN" altLang="zh-CN" sz="2000" dirty="0"/>
          </a:p>
          <a:p>
            <a:pPr lvl="2" hangingPunct="0"/>
            <a:endParaRPr lang="zh-CN" altLang="zh-CN" sz="2000" dirty="0"/>
          </a:p>
          <a:p>
            <a:pPr marL="742950" lvl="2" indent="-342900">
              <a:buFont typeface="Wingdings" panose="05000000000000000000" pitchFamily="2" charset="2"/>
              <a:buChar char="ü"/>
            </a:pPr>
            <a:endParaRPr lang="en-US" altLang="zh-CN" sz="2000" dirty="0"/>
          </a:p>
        </p:txBody>
      </p:sp>
    </p:spTree>
    <p:extLst>
      <p:ext uri="{BB962C8B-B14F-4D97-AF65-F5344CB8AC3E}">
        <p14:creationId xmlns:p14="http://schemas.microsoft.com/office/powerpoint/2010/main" val="1379358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03D20C-2365-485C-A080-F87FE30BBB4E}"/>
              </a:ext>
            </a:extLst>
          </p:cNvPr>
          <p:cNvSpPr>
            <a:spLocks noGrp="1"/>
          </p:cNvSpPr>
          <p:nvPr>
            <p:ph type="title"/>
          </p:nvPr>
        </p:nvSpPr>
        <p:spPr/>
        <p:txBody>
          <a:bodyPr/>
          <a:lstStyle/>
          <a:p>
            <a:r>
              <a:rPr lang="en-GB" altLang="zh-CN" sz="4000" dirty="0"/>
              <a:t>Inter-frequency measurement</a:t>
            </a:r>
            <a:endParaRPr lang="zh-CN" altLang="en-US" sz="4000" dirty="0"/>
          </a:p>
        </p:txBody>
      </p:sp>
      <p:sp>
        <p:nvSpPr>
          <p:cNvPr id="3" name="内容占位符 2">
            <a:extLst>
              <a:ext uri="{FF2B5EF4-FFF2-40B4-BE49-F238E27FC236}">
                <a16:creationId xmlns:a16="http://schemas.microsoft.com/office/drawing/2014/main" id="{55D392A4-21AA-4DD4-A4F3-E6362E456266}"/>
              </a:ext>
            </a:extLst>
          </p:cNvPr>
          <p:cNvSpPr>
            <a:spLocks noGrp="1"/>
          </p:cNvSpPr>
          <p:nvPr>
            <p:ph idx="1"/>
          </p:nvPr>
        </p:nvSpPr>
        <p:spPr/>
        <p:txBody>
          <a:bodyPr/>
          <a:lstStyle/>
          <a:p>
            <a:r>
              <a:rPr lang="en-US" altLang="zh-CN" dirty="0"/>
              <a:t>The inter-frequency measurement enhancement for high speed scenario is not considered in Rel-16</a:t>
            </a:r>
            <a:endParaRPr lang="zh-CN" altLang="en-US" dirty="0"/>
          </a:p>
        </p:txBody>
      </p:sp>
    </p:spTree>
    <p:extLst>
      <p:ext uri="{BB962C8B-B14F-4D97-AF65-F5344CB8AC3E}">
        <p14:creationId xmlns:p14="http://schemas.microsoft.com/office/powerpoint/2010/main" val="2361070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56B4E7-F5B2-4EC4-96DE-D3E3FE82ADBE}"/>
              </a:ext>
            </a:extLst>
          </p:cNvPr>
          <p:cNvSpPr>
            <a:spLocks noGrp="1"/>
          </p:cNvSpPr>
          <p:nvPr>
            <p:ph type="title"/>
          </p:nvPr>
        </p:nvSpPr>
        <p:spPr/>
        <p:txBody>
          <a:bodyPr/>
          <a:lstStyle/>
          <a:p>
            <a:r>
              <a:rPr lang="en-US" altLang="zh-CN" dirty="0"/>
              <a:t>Background</a:t>
            </a:r>
            <a:endParaRPr lang="zh-CN" altLang="en-US" dirty="0"/>
          </a:p>
        </p:txBody>
      </p:sp>
      <p:sp>
        <p:nvSpPr>
          <p:cNvPr id="4" name="内容占位符 2">
            <a:extLst>
              <a:ext uri="{FF2B5EF4-FFF2-40B4-BE49-F238E27FC236}">
                <a16:creationId xmlns:a16="http://schemas.microsoft.com/office/drawing/2014/main" id="{58F4EF0B-6AEE-4084-8128-BA9EFD8E6A6B}"/>
              </a:ext>
            </a:extLst>
          </p:cNvPr>
          <p:cNvSpPr>
            <a:spLocks noGrp="1"/>
          </p:cNvSpPr>
          <p:nvPr>
            <p:ph idx="1"/>
          </p:nvPr>
        </p:nvSpPr>
        <p:spPr>
          <a:xfrm>
            <a:off x="467544" y="1700808"/>
            <a:ext cx="8435280" cy="4176464"/>
          </a:xfrm>
        </p:spPr>
        <p:txBody>
          <a:bodyPr>
            <a:noAutofit/>
          </a:bodyPr>
          <a:lstStyle/>
          <a:p>
            <a:r>
              <a:rPr lang="en-US" altLang="zh-CN" sz="2800" dirty="0"/>
              <a:t>The following WFs were approved:</a:t>
            </a:r>
          </a:p>
          <a:p>
            <a:pPr lvl="1"/>
            <a:r>
              <a:rPr lang="en-GB" altLang="zh-CN" dirty="0"/>
              <a:t>R4-1912781 </a:t>
            </a:r>
            <a:r>
              <a:rPr lang="en-US" altLang="zh-CN" dirty="0"/>
              <a:t> WF on RRM for NR HST, RAN4#92BIS</a:t>
            </a:r>
          </a:p>
          <a:p>
            <a:pPr lvl="1"/>
            <a:r>
              <a:rPr lang="en-GB" altLang="zh-CN" dirty="0"/>
              <a:t>R4-1915887 </a:t>
            </a:r>
            <a:r>
              <a:rPr lang="en-US" altLang="zh-CN" dirty="0"/>
              <a:t> WF on RRM for NR HST, RAN4#93</a:t>
            </a:r>
          </a:p>
          <a:p>
            <a:pPr lvl="1"/>
            <a:r>
              <a:rPr lang="en-GB" altLang="zh-CN" dirty="0"/>
              <a:t>R4-2002253 </a:t>
            </a:r>
            <a:r>
              <a:rPr lang="en-US" altLang="zh-CN" dirty="0"/>
              <a:t> WF on RRM for NR HST, RAN4#94-e</a:t>
            </a:r>
          </a:p>
          <a:p>
            <a:pPr lvl="1"/>
            <a:endParaRPr lang="en-US" altLang="zh-CN" dirty="0"/>
          </a:p>
          <a:p>
            <a:pPr lvl="1"/>
            <a:endParaRPr lang="en-US" altLang="zh-CN" dirty="0"/>
          </a:p>
          <a:p>
            <a:pPr marL="457200" lvl="1" indent="0">
              <a:buNone/>
            </a:pPr>
            <a:endParaRPr lang="en-US" altLang="zh-CN" dirty="0"/>
          </a:p>
          <a:p>
            <a:pPr lvl="2">
              <a:buNone/>
            </a:pPr>
            <a:endParaRPr lang="en-US" altLang="zh-CN" sz="2800" dirty="0"/>
          </a:p>
          <a:p>
            <a:pPr marL="342900" lvl="1" indent="-342900">
              <a:buFont typeface="Arial" pitchFamily="34" charset="0"/>
              <a:buChar char="•"/>
            </a:pPr>
            <a:endParaRPr lang="en-US" altLang="zh-CN" dirty="0"/>
          </a:p>
        </p:txBody>
      </p:sp>
    </p:spTree>
    <p:extLst>
      <p:ext uri="{BB962C8B-B14F-4D97-AF65-F5344CB8AC3E}">
        <p14:creationId xmlns:p14="http://schemas.microsoft.com/office/powerpoint/2010/main" val="3902167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0"/>
            <a:ext cx="8229600" cy="1143000"/>
          </a:xfrm>
        </p:spPr>
        <p:txBody>
          <a:bodyPr/>
          <a:lstStyle/>
          <a:p>
            <a:r>
              <a:rPr lang="en-US" altLang="zh-CN" dirty="0"/>
              <a:t>Cell re-selection requirements</a:t>
            </a:r>
            <a:endParaRPr lang="zh-CN" altLang="en-US" dirty="0"/>
          </a:p>
        </p:txBody>
      </p:sp>
      <p:sp>
        <p:nvSpPr>
          <p:cNvPr id="3" name="内容占位符 2"/>
          <p:cNvSpPr>
            <a:spLocks noGrp="1"/>
          </p:cNvSpPr>
          <p:nvPr>
            <p:ph idx="1"/>
          </p:nvPr>
        </p:nvSpPr>
        <p:spPr>
          <a:xfrm>
            <a:off x="539552" y="1412776"/>
            <a:ext cx="8229600" cy="5256584"/>
          </a:xfrm>
        </p:spPr>
        <p:txBody>
          <a:bodyPr>
            <a:noAutofit/>
          </a:bodyPr>
          <a:lstStyle/>
          <a:p>
            <a:pPr marL="457200" lvl="1" indent="-457200">
              <a:buFont typeface="Arial" panose="020B0604020202020204" pitchFamily="34" charset="0"/>
              <a:buChar char="•"/>
            </a:pPr>
            <a:r>
              <a:rPr lang="en-US" altLang="zh-CN" sz="2400" dirty="0"/>
              <a:t>For cell re-selection requirements for </a:t>
            </a:r>
            <a:r>
              <a:rPr lang="en-US" altLang="zh-CN" sz="2400" dirty="0" err="1"/>
              <a:t>neighbour</a:t>
            </a:r>
            <a:r>
              <a:rPr lang="en-US" altLang="zh-CN" sz="2400" dirty="0"/>
              <a:t> cell, when SMTC &lt; =40ms, remove M2, M3, M4; when SMTC &gt;40ms, M2 = 1.5, M3 = M4 = 2</a:t>
            </a:r>
          </a:p>
          <a:p>
            <a:pPr marL="857250" lvl="2" indent="-457200">
              <a:buFont typeface="Wingdings" panose="05000000000000000000" pitchFamily="2" charset="2"/>
              <a:buChar char="Ø"/>
            </a:pPr>
            <a:r>
              <a:rPr lang="en-US" altLang="zh-CN" dirty="0"/>
              <a:t>FFS whether additional note such as Note x: Operation with scaling factor M=1.5, M=2 may not be sufficient in all high speed deployments considered in this release of the specifications should be added in NR high speed specifications</a:t>
            </a:r>
          </a:p>
          <a:p>
            <a:pPr marL="1314450" lvl="3" indent="-457200"/>
            <a:r>
              <a:rPr lang="en-US" altLang="zh-CN" sz="2400" dirty="0"/>
              <a:t>Option 1 (CATT, QC, CMCC, </a:t>
            </a:r>
            <a:r>
              <a:rPr lang="en-GB" altLang="zh-CN" sz="2400" dirty="0"/>
              <a:t>HW, Apple, Intel, DCM, MTK, vivo</a:t>
            </a:r>
            <a:r>
              <a:rPr lang="en-US" altLang="zh-CN" sz="2400" dirty="0"/>
              <a:t>): No</a:t>
            </a:r>
          </a:p>
          <a:p>
            <a:pPr marL="1314450" lvl="3" indent="-457200"/>
            <a:r>
              <a:rPr lang="en-US" altLang="zh-CN" sz="2400" dirty="0"/>
              <a:t>Option 2 (MTK, Nokia</a:t>
            </a:r>
            <a:r>
              <a:rPr lang="en-GB" altLang="zh-CN" sz="2400" dirty="0"/>
              <a:t>, Ericsson</a:t>
            </a:r>
            <a:r>
              <a:rPr lang="en-US" altLang="zh-CN" sz="2400" dirty="0"/>
              <a:t>): Yes </a:t>
            </a:r>
          </a:p>
          <a:p>
            <a:pPr marL="457200" lvl="1" indent="-457200">
              <a:buFont typeface="Arial" panose="020B0604020202020204" pitchFamily="34" charset="0"/>
              <a:buChar char="•"/>
            </a:pPr>
            <a:endParaRPr lang="en-US" altLang="zh-CN" sz="2400" dirty="0"/>
          </a:p>
          <a:p>
            <a:pPr marL="457200" lvl="1" indent="-457200">
              <a:buFont typeface="Arial" panose="020B0604020202020204" pitchFamily="34" charset="0"/>
              <a:buChar char="•"/>
            </a:pPr>
            <a:endParaRPr lang="en-US" altLang="zh-CN" sz="2400" dirty="0"/>
          </a:p>
          <a:p>
            <a:pPr marL="0" lvl="1" indent="0">
              <a:buNone/>
            </a:pPr>
            <a:endParaRPr lang="en-US" altLang="zh-CN" sz="2400" dirty="0"/>
          </a:p>
          <a:p>
            <a:pPr lvl="1"/>
            <a:endParaRPr lang="en-US" altLang="zh-CN" sz="2400" dirty="0"/>
          </a:p>
          <a:p>
            <a:pPr marL="457200" lvl="1" indent="0">
              <a:buNone/>
            </a:pPr>
            <a:endParaRPr lang="zh-CN" altLang="zh-CN" sz="2400" dirty="0"/>
          </a:p>
          <a:p>
            <a:pPr marL="400050" lvl="2" indent="0">
              <a:buNone/>
            </a:pPr>
            <a:endParaRPr lang="en-US" altLang="zh-CN" dirty="0"/>
          </a:p>
          <a:p>
            <a:pPr marL="742950" lvl="2" indent="-342900">
              <a:buFont typeface="Wingdings" panose="05000000000000000000" pitchFamily="2" charset="2"/>
              <a:buChar char="ü"/>
            </a:pPr>
            <a:endParaRPr lang="en-US" altLang="zh-CN" dirty="0"/>
          </a:p>
          <a:p>
            <a:pPr marL="342900" lvl="1" indent="-342900">
              <a:buFont typeface="Arial" pitchFamily="34" charset="0"/>
              <a:buChar char="•"/>
            </a:pPr>
            <a:endParaRPr lang="en-US" altLang="zh-CN" sz="2400" dirty="0"/>
          </a:p>
        </p:txBody>
      </p:sp>
    </p:spTree>
    <p:extLst>
      <p:ext uri="{BB962C8B-B14F-4D97-AF65-F5344CB8AC3E}">
        <p14:creationId xmlns:p14="http://schemas.microsoft.com/office/powerpoint/2010/main" val="2787063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0"/>
            <a:ext cx="8229600" cy="1143000"/>
          </a:xfrm>
        </p:spPr>
        <p:txBody>
          <a:bodyPr/>
          <a:lstStyle/>
          <a:p>
            <a:r>
              <a:rPr lang="en-US" altLang="zh-CN" dirty="0"/>
              <a:t>Cell re-selection requirements</a:t>
            </a:r>
            <a:endParaRPr lang="zh-CN" altLang="en-US" dirty="0"/>
          </a:p>
        </p:txBody>
      </p:sp>
      <p:sp>
        <p:nvSpPr>
          <p:cNvPr id="3" name="内容占位符 2"/>
          <p:cNvSpPr>
            <a:spLocks noGrp="1"/>
          </p:cNvSpPr>
          <p:nvPr>
            <p:ph idx="1"/>
          </p:nvPr>
        </p:nvSpPr>
        <p:spPr>
          <a:xfrm>
            <a:off x="539552" y="1484784"/>
            <a:ext cx="8229600" cy="5184576"/>
          </a:xfrm>
        </p:spPr>
        <p:txBody>
          <a:bodyPr>
            <a:noAutofit/>
          </a:bodyPr>
          <a:lstStyle/>
          <a:p>
            <a:pPr marL="457200" lvl="1" indent="-457200">
              <a:buFont typeface="Arial" panose="020B0604020202020204" pitchFamily="34" charset="0"/>
              <a:buChar char="•"/>
            </a:pPr>
            <a:r>
              <a:rPr lang="en-GB" altLang="zh-CN" sz="2400" dirty="0"/>
              <a:t>FFS whether to align the serving cell measurement requirements with the proposal for intra-frequency neighbour cell measurement</a:t>
            </a:r>
          </a:p>
          <a:p>
            <a:pPr marL="857250" lvl="2" indent="-457200">
              <a:buFont typeface="Wingdings" panose="05000000000000000000" pitchFamily="2" charset="2"/>
              <a:buChar char="Ø"/>
            </a:pPr>
            <a:r>
              <a:rPr lang="en-GB" altLang="zh-CN" dirty="0"/>
              <a:t>Option 1 (Nokia, Ericsson): Yes, for the measurement requirements for serving cell, M1=2 if SMTC periodicity (T</a:t>
            </a:r>
            <a:r>
              <a:rPr lang="en-GB" altLang="zh-CN" baseline="-25000" dirty="0"/>
              <a:t>SMTC</a:t>
            </a:r>
            <a:r>
              <a:rPr lang="en-GB" altLang="zh-CN" dirty="0"/>
              <a:t>) &gt; 40 </a:t>
            </a:r>
            <a:r>
              <a:rPr lang="en-GB" altLang="zh-CN" dirty="0" err="1"/>
              <a:t>ms</a:t>
            </a:r>
            <a:r>
              <a:rPr lang="en-GB" altLang="zh-CN" dirty="0"/>
              <a:t> and DRX cycle </a:t>
            </a:r>
            <a:r>
              <a:rPr lang="zh-CN" altLang="zh-CN" dirty="0"/>
              <a:t>≤</a:t>
            </a:r>
            <a:r>
              <a:rPr lang="en-GB" altLang="zh-CN" dirty="0"/>
              <a:t> 0.64 second</a:t>
            </a:r>
            <a:endParaRPr lang="zh-CN" altLang="zh-CN" dirty="0"/>
          </a:p>
          <a:p>
            <a:pPr marL="857250" lvl="2" indent="-457200">
              <a:buFont typeface="Wingdings" panose="05000000000000000000" pitchFamily="2" charset="2"/>
              <a:buChar char="Ø"/>
            </a:pPr>
            <a:r>
              <a:rPr lang="en-GB" altLang="zh-CN" dirty="0"/>
              <a:t>Option 2 (CATT, MTK, QC, vivo, Intel, HW, apple): No</a:t>
            </a:r>
            <a:endParaRPr lang="zh-CN" altLang="zh-CN" dirty="0"/>
          </a:p>
          <a:p>
            <a:pPr marL="457200" lvl="1" indent="-457200">
              <a:buFont typeface="Arial" panose="020B0604020202020204" pitchFamily="34" charset="0"/>
              <a:buChar char="•"/>
            </a:pPr>
            <a:endParaRPr lang="en-US" altLang="zh-CN" sz="2400" dirty="0"/>
          </a:p>
          <a:p>
            <a:pPr marL="457200" lvl="1" indent="-457200">
              <a:buFont typeface="Arial" panose="020B0604020202020204" pitchFamily="34" charset="0"/>
              <a:buChar char="•"/>
            </a:pPr>
            <a:endParaRPr lang="en-US" altLang="zh-CN" sz="2400" dirty="0"/>
          </a:p>
          <a:p>
            <a:pPr marL="0" lvl="1" indent="0">
              <a:buNone/>
            </a:pPr>
            <a:endParaRPr lang="en-US" altLang="zh-CN" sz="2400" dirty="0"/>
          </a:p>
          <a:p>
            <a:pPr lvl="1"/>
            <a:endParaRPr lang="en-US" altLang="zh-CN" sz="2400" dirty="0"/>
          </a:p>
          <a:p>
            <a:pPr marL="457200" lvl="1" indent="0">
              <a:buNone/>
            </a:pPr>
            <a:endParaRPr lang="zh-CN" altLang="zh-CN" sz="2400" dirty="0"/>
          </a:p>
          <a:p>
            <a:pPr marL="400050" lvl="2" indent="0">
              <a:buNone/>
            </a:pPr>
            <a:endParaRPr lang="en-US" altLang="zh-CN" dirty="0"/>
          </a:p>
          <a:p>
            <a:pPr marL="742950" lvl="2" indent="-342900">
              <a:buFont typeface="Wingdings" panose="05000000000000000000" pitchFamily="2" charset="2"/>
              <a:buChar char="ü"/>
            </a:pPr>
            <a:endParaRPr lang="en-US" altLang="zh-CN" dirty="0"/>
          </a:p>
          <a:p>
            <a:pPr marL="342900" lvl="1" indent="-342900">
              <a:buFont typeface="Arial" pitchFamily="34" charset="0"/>
              <a:buChar char="•"/>
            </a:pPr>
            <a:endParaRPr lang="en-US" altLang="zh-CN" sz="2400" dirty="0"/>
          </a:p>
        </p:txBody>
      </p:sp>
    </p:spTree>
    <p:extLst>
      <p:ext uri="{BB962C8B-B14F-4D97-AF65-F5344CB8AC3E}">
        <p14:creationId xmlns:p14="http://schemas.microsoft.com/office/powerpoint/2010/main" val="700416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Cell identification delay requirements for DRX case in connected mode </a:t>
            </a:r>
            <a:endParaRPr lang="zh-CN" altLang="en-US" dirty="0"/>
          </a:p>
        </p:txBody>
      </p:sp>
      <p:sp>
        <p:nvSpPr>
          <p:cNvPr id="3" name="内容占位符 2"/>
          <p:cNvSpPr>
            <a:spLocks noGrp="1"/>
          </p:cNvSpPr>
          <p:nvPr>
            <p:ph idx="1"/>
          </p:nvPr>
        </p:nvSpPr>
        <p:spPr>
          <a:xfrm>
            <a:off x="467544" y="1772816"/>
            <a:ext cx="8229600" cy="4608512"/>
          </a:xfrm>
        </p:spPr>
        <p:txBody>
          <a:bodyPr>
            <a:noAutofit/>
          </a:bodyPr>
          <a:lstStyle/>
          <a:p>
            <a:pPr hangingPunct="0"/>
            <a:r>
              <a:rPr lang="en-GB" altLang="zh-CN" sz="2400" dirty="0"/>
              <a:t>Whether to keep the relaxation factor of 1.5 for DRX cycle &lt;= 0.32s</a:t>
            </a:r>
            <a:endParaRPr lang="zh-CN" altLang="zh-CN" sz="2400" dirty="0"/>
          </a:p>
          <a:p>
            <a:pPr lvl="1"/>
            <a:r>
              <a:rPr lang="en-US" altLang="zh-CN" sz="2400" dirty="0"/>
              <a:t>In connected mode, when SMTC &lt; =40ms, remove 1.5x scaling factor; when SMTC &gt; 40ms, keep the scaling factor.</a:t>
            </a:r>
          </a:p>
          <a:p>
            <a:pPr lvl="2"/>
            <a:r>
              <a:rPr lang="en-US" altLang="zh-CN" dirty="0"/>
              <a:t>FFS whether additional note such as Note x: Operation with scaling factor 1.5 may not be sufficient in all high speed deployments considered in this release of the specifications should be added in NR high speed specifications</a:t>
            </a:r>
          </a:p>
          <a:p>
            <a:pPr lvl="3"/>
            <a:r>
              <a:rPr lang="en-US" altLang="zh-CN" sz="2400" dirty="0"/>
              <a:t>Option 1 (</a:t>
            </a:r>
            <a:r>
              <a:rPr lang="en-GB" altLang="zh-CN" sz="2400" dirty="0"/>
              <a:t>CATT, QC, CMCC, Docomo, vivo, MTK, Nokia, Intel, HW, Apple</a:t>
            </a:r>
            <a:r>
              <a:rPr lang="en-US" altLang="zh-CN" sz="2400" dirty="0"/>
              <a:t>): No</a:t>
            </a:r>
          </a:p>
          <a:p>
            <a:pPr lvl="3"/>
            <a:r>
              <a:rPr lang="en-US" altLang="zh-CN" sz="2400" dirty="0"/>
              <a:t>Option 2 (Nokia, </a:t>
            </a:r>
            <a:r>
              <a:rPr lang="en-GB" altLang="zh-CN" sz="2400" dirty="0"/>
              <a:t>MTK , Ericsson</a:t>
            </a:r>
            <a:r>
              <a:rPr lang="en-US" altLang="zh-CN" sz="2400" dirty="0"/>
              <a:t>): Yes</a:t>
            </a:r>
          </a:p>
          <a:p>
            <a:pPr lvl="1"/>
            <a:endParaRPr lang="en-US" altLang="zh-CN" sz="2400" dirty="0"/>
          </a:p>
          <a:p>
            <a:pPr lvl="1"/>
            <a:endParaRPr lang="en-GB" altLang="zh-CN" sz="2400" dirty="0"/>
          </a:p>
          <a:p>
            <a:pPr lvl="1"/>
            <a:endParaRPr lang="en-US" altLang="zh-CN" sz="2400" dirty="0"/>
          </a:p>
        </p:txBody>
      </p:sp>
    </p:spTree>
    <p:extLst>
      <p:ext uri="{BB962C8B-B14F-4D97-AF65-F5344CB8AC3E}">
        <p14:creationId xmlns:p14="http://schemas.microsoft.com/office/powerpoint/2010/main" val="3935466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Measurement delay requirements for DRX case in connected mode </a:t>
            </a:r>
            <a:endParaRPr lang="zh-CN" altLang="en-US" dirty="0"/>
          </a:p>
        </p:txBody>
      </p:sp>
      <p:sp>
        <p:nvSpPr>
          <p:cNvPr id="3" name="内容占位符 2"/>
          <p:cNvSpPr>
            <a:spLocks noGrp="1"/>
          </p:cNvSpPr>
          <p:nvPr>
            <p:ph idx="1"/>
          </p:nvPr>
        </p:nvSpPr>
        <p:spPr>
          <a:xfrm>
            <a:off x="467544" y="1844824"/>
            <a:ext cx="8229600" cy="4738538"/>
          </a:xfrm>
        </p:spPr>
        <p:txBody>
          <a:bodyPr>
            <a:noAutofit/>
          </a:bodyPr>
          <a:lstStyle/>
          <a:p>
            <a:pPr hangingPunct="0"/>
            <a:r>
              <a:rPr lang="en-GB" altLang="zh-CN" sz="2000" dirty="0"/>
              <a:t>Measurement delay in connected mode:</a:t>
            </a:r>
            <a:endParaRPr lang="zh-CN" altLang="zh-CN" sz="2000" dirty="0"/>
          </a:p>
          <a:p>
            <a:pPr marL="742950" lvl="2" indent="-342900" hangingPunct="0">
              <a:buFont typeface="Wingdings" panose="05000000000000000000" pitchFamily="2" charset="2"/>
              <a:buChar char="ü"/>
            </a:pPr>
            <a:r>
              <a:rPr lang="en-US" altLang="zh-CN" sz="2000" dirty="0"/>
              <a:t>For DRX &lt;=160ms</a:t>
            </a:r>
          </a:p>
          <a:p>
            <a:pPr marL="1200150" lvl="3" indent="-342900" hangingPunct="0">
              <a:buFont typeface="Wingdings" panose="05000000000000000000" pitchFamily="2" charset="2"/>
              <a:buChar char="Ø"/>
            </a:pPr>
            <a:r>
              <a:rPr lang="en-US" altLang="zh-CN" dirty="0"/>
              <a:t>5 DRX cycles</a:t>
            </a:r>
          </a:p>
          <a:p>
            <a:pPr marL="1200150" lvl="3" indent="-342900" hangingPunct="0">
              <a:buFont typeface="Wingdings" panose="05000000000000000000" pitchFamily="2" charset="2"/>
              <a:buChar char="Ø"/>
            </a:pPr>
            <a:r>
              <a:rPr lang="en-US" altLang="zh-CN" dirty="0"/>
              <a:t>when SMTC &lt; =40ms, remove 1.5x scaling factor; when SMTC &gt; 40ms, keep the scaling factor</a:t>
            </a:r>
          </a:p>
          <a:p>
            <a:pPr marL="742950" lvl="2" indent="-342900" hangingPunct="0">
              <a:buFont typeface="Wingdings" panose="05000000000000000000" pitchFamily="2" charset="2"/>
              <a:buChar char="ü"/>
            </a:pPr>
            <a:r>
              <a:rPr lang="en-US" altLang="zh-CN" sz="2000" dirty="0"/>
              <a:t>For 160ms &lt; DRX&lt;=320ms</a:t>
            </a:r>
          </a:p>
          <a:p>
            <a:pPr marL="1200150" lvl="3" indent="-342900" hangingPunct="0">
              <a:buFont typeface="Wingdings" panose="05000000000000000000" pitchFamily="2" charset="2"/>
              <a:buChar char="Ø"/>
            </a:pPr>
            <a:r>
              <a:rPr lang="en-US" altLang="zh-CN" dirty="0"/>
              <a:t>4 DRX cycles</a:t>
            </a:r>
          </a:p>
          <a:p>
            <a:pPr marL="1200150" lvl="3" indent="-342900" hangingPunct="0">
              <a:buFont typeface="Wingdings" panose="05000000000000000000" pitchFamily="2" charset="2"/>
              <a:buChar char="Ø"/>
            </a:pPr>
            <a:r>
              <a:rPr lang="en-US" altLang="zh-CN" dirty="0"/>
              <a:t>when SMTC &lt; =40ms, remove 1.5x scaling factor; when SMTC &gt; 40ms, keep the scaling factor</a:t>
            </a:r>
          </a:p>
          <a:p>
            <a:pPr marL="742950" lvl="2" indent="-342900" hangingPunct="0">
              <a:buFont typeface="Wingdings" panose="05000000000000000000" pitchFamily="2" charset="2"/>
              <a:buChar char="ü"/>
            </a:pPr>
            <a:r>
              <a:rPr lang="en-US" altLang="zh-CN" sz="2000" dirty="0"/>
              <a:t>For DRX &gt; 320ms</a:t>
            </a:r>
          </a:p>
          <a:p>
            <a:pPr marL="1200150" lvl="3" indent="-342900" hangingPunct="0">
              <a:buFont typeface="Wingdings" panose="05000000000000000000" pitchFamily="2" charset="2"/>
              <a:buChar char="Ø"/>
            </a:pPr>
            <a:r>
              <a:rPr lang="en-US" altLang="zh-CN" dirty="0"/>
              <a:t>3 DRX cycles when SMTC &lt;= 40ms, 5 DRX cycles when SMTC &gt; 40ms</a:t>
            </a:r>
          </a:p>
        </p:txBody>
      </p:sp>
    </p:spTree>
    <p:extLst>
      <p:ext uri="{BB962C8B-B14F-4D97-AF65-F5344CB8AC3E}">
        <p14:creationId xmlns:p14="http://schemas.microsoft.com/office/powerpoint/2010/main" val="3942016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BEC585-670F-43C0-AECA-F65591457455}"/>
              </a:ext>
            </a:extLst>
          </p:cNvPr>
          <p:cNvSpPr>
            <a:spLocks noGrp="1"/>
          </p:cNvSpPr>
          <p:nvPr>
            <p:ph type="title"/>
          </p:nvPr>
        </p:nvSpPr>
        <p:spPr/>
        <p:txBody>
          <a:bodyPr>
            <a:normAutofit fontScale="90000"/>
          </a:bodyPr>
          <a:lstStyle/>
          <a:p>
            <a:r>
              <a:rPr lang="en-GB" altLang="zh-CN" sz="4000" dirty="0"/>
              <a:t>Applied DRX cycle in connected mode for HST</a:t>
            </a:r>
            <a:endParaRPr lang="zh-CN" altLang="en-US" sz="4000" dirty="0"/>
          </a:p>
        </p:txBody>
      </p:sp>
      <p:sp>
        <p:nvSpPr>
          <p:cNvPr id="3" name="内容占位符 2">
            <a:extLst>
              <a:ext uri="{FF2B5EF4-FFF2-40B4-BE49-F238E27FC236}">
                <a16:creationId xmlns:a16="http://schemas.microsoft.com/office/drawing/2014/main" id="{E343C778-FB83-4FD7-A07D-4CF96F5B0E06}"/>
              </a:ext>
            </a:extLst>
          </p:cNvPr>
          <p:cNvSpPr>
            <a:spLocks noGrp="1"/>
          </p:cNvSpPr>
          <p:nvPr>
            <p:ph idx="1"/>
          </p:nvPr>
        </p:nvSpPr>
        <p:spPr/>
        <p:txBody>
          <a:bodyPr>
            <a:normAutofit/>
          </a:bodyPr>
          <a:lstStyle/>
          <a:p>
            <a:r>
              <a:rPr lang="en-US" altLang="zh-CN" sz="2400" dirty="0"/>
              <a:t>For NR HST, enhanced requirements are applied for DRX cycle &lt;= 1.28s</a:t>
            </a:r>
            <a:endParaRPr lang="zh-CN" altLang="zh-CN" sz="2400" dirty="0"/>
          </a:p>
          <a:p>
            <a:pPr lvl="1" hangingPunct="0"/>
            <a:r>
              <a:rPr lang="en-US" altLang="zh-CN" sz="2400" dirty="0"/>
              <a:t>FFS whether additional note is added to the spec, such as “Requirements with 0.64s and 1.28s DRX cycle may not be sufficient in all high speed deployments considered in this release of the specifications” should be added in NR high speed specifications”</a:t>
            </a:r>
          </a:p>
          <a:p>
            <a:pPr lvl="2" hangingPunct="0">
              <a:buFont typeface="Wingdings" panose="05000000000000000000" pitchFamily="2" charset="2"/>
              <a:buChar char="Ø"/>
            </a:pPr>
            <a:r>
              <a:rPr lang="en-US" altLang="zh-CN" dirty="0"/>
              <a:t>Option 1 (</a:t>
            </a:r>
            <a:r>
              <a:rPr lang="en-GB" altLang="zh-CN" dirty="0"/>
              <a:t>DoCoMo, vivo, CATT, MTK, QC, Intel, CMCC, HW, Apple</a:t>
            </a:r>
            <a:r>
              <a:rPr lang="en-US" altLang="zh-CN" dirty="0"/>
              <a:t>): No</a:t>
            </a:r>
          </a:p>
          <a:p>
            <a:pPr lvl="2" hangingPunct="0">
              <a:buFont typeface="Wingdings" panose="05000000000000000000" pitchFamily="2" charset="2"/>
              <a:buChar char="Ø"/>
            </a:pPr>
            <a:r>
              <a:rPr lang="en-US" altLang="zh-CN" dirty="0"/>
              <a:t>Option 2 (Nokia</a:t>
            </a:r>
            <a:r>
              <a:rPr lang="en-GB" altLang="zh-CN" dirty="0"/>
              <a:t>, Ericsson</a:t>
            </a:r>
            <a:r>
              <a:rPr lang="en-US" altLang="zh-CN" dirty="0"/>
              <a:t>): Yes</a:t>
            </a:r>
            <a:endParaRPr lang="zh-CN" altLang="zh-CN" dirty="0"/>
          </a:p>
          <a:p>
            <a:endParaRPr lang="zh-CN" altLang="en-US" sz="2400" dirty="0"/>
          </a:p>
        </p:txBody>
      </p:sp>
    </p:spTree>
    <p:extLst>
      <p:ext uri="{BB962C8B-B14F-4D97-AF65-F5344CB8AC3E}">
        <p14:creationId xmlns:p14="http://schemas.microsoft.com/office/powerpoint/2010/main" val="1202004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RLM</a:t>
            </a:r>
            <a:endParaRPr lang="zh-CN" altLang="en-US" dirty="0"/>
          </a:p>
        </p:txBody>
      </p:sp>
      <p:sp>
        <p:nvSpPr>
          <p:cNvPr id="3" name="内容占位符 2"/>
          <p:cNvSpPr>
            <a:spLocks noGrp="1"/>
          </p:cNvSpPr>
          <p:nvPr>
            <p:ph idx="1"/>
          </p:nvPr>
        </p:nvSpPr>
        <p:spPr>
          <a:xfrm>
            <a:off x="457200" y="1600201"/>
            <a:ext cx="8229600" cy="2980928"/>
          </a:xfrm>
        </p:spPr>
        <p:txBody>
          <a:bodyPr>
            <a:noAutofit/>
          </a:bodyPr>
          <a:lstStyle/>
          <a:p>
            <a:r>
              <a:rPr lang="en-GB" altLang="zh-CN" sz="3000" dirty="0"/>
              <a:t>For SSB based RLM,</a:t>
            </a:r>
            <a:r>
              <a:rPr lang="en-US" altLang="zh-CN" dirty="0"/>
              <a:t> keep the 1.5x relaxation factor</a:t>
            </a:r>
            <a:endParaRPr lang="en-GB" altLang="zh-CN" sz="3000" dirty="0"/>
          </a:p>
          <a:p>
            <a:r>
              <a:rPr lang="en-GB" altLang="zh-CN" sz="3000" dirty="0"/>
              <a:t>For CSI-RS based RLM, </a:t>
            </a:r>
            <a:r>
              <a:rPr lang="en-US" altLang="zh-CN" dirty="0"/>
              <a:t>keep the 1.5x relaxation factor</a:t>
            </a:r>
            <a:endParaRPr lang="zh-CN" altLang="zh-CN" sz="3000" dirty="0"/>
          </a:p>
          <a:p>
            <a:endParaRPr lang="zh-CN" altLang="en-US" sz="2400" dirty="0"/>
          </a:p>
        </p:txBody>
      </p:sp>
    </p:spTree>
    <p:extLst>
      <p:ext uri="{BB962C8B-B14F-4D97-AF65-F5344CB8AC3E}">
        <p14:creationId xmlns:p14="http://schemas.microsoft.com/office/powerpoint/2010/main" val="3546377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Beam management</a:t>
            </a:r>
            <a:endParaRPr lang="zh-CN" altLang="en-US" dirty="0"/>
          </a:p>
        </p:txBody>
      </p:sp>
      <p:sp>
        <p:nvSpPr>
          <p:cNvPr id="3" name="内容占位符 2"/>
          <p:cNvSpPr>
            <a:spLocks noGrp="1"/>
          </p:cNvSpPr>
          <p:nvPr>
            <p:ph idx="1"/>
          </p:nvPr>
        </p:nvSpPr>
        <p:spPr/>
        <p:txBody>
          <a:bodyPr>
            <a:noAutofit/>
          </a:bodyPr>
          <a:lstStyle/>
          <a:p>
            <a:r>
              <a:rPr lang="en-GB" altLang="zh-CN" sz="2400" dirty="0"/>
              <a:t>For SSB/CSI-RS based BFD with DRX &lt;= 320ms, </a:t>
            </a:r>
            <a:r>
              <a:rPr lang="en-US" altLang="zh-CN" sz="2400" dirty="0"/>
              <a:t>keep the 1.5x relaxation factor</a:t>
            </a:r>
            <a:endParaRPr lang="en-GB" altLang="zh-CN" sz="2400" dirty="0"/>
          </a:p>
          <a:p>
            <a:r>
              <a:rPr lang="en-GB" altLang="zh-CN" sz="2400" dirty="0"/>
              <a:t>For SSB based L1-RSRP</a:t>
            </a:r>
          </a:p>
          <a:p>
            <a:pPr lvl="1"/>
            <a:r>
              <a:rPr lang="en-US" altLang="zh-CN" sz="2400" dirty="0"/>
              <a:t>1.5x relaxation factor is removed when T</a:t>
            </a:r>
            <a:r>
              <a:rPr lang="en-US" altLang="zh-CN" sz="2400" baseline="-25000" dirty="0"/>
              <a:t>SSB</a:t>
            </a:r>
            <a:r>
              <a:rPr lang="en-US" altLang="zh-CN" sz="2400" dirty="0"/>
              <a:t> &lt; =40, and 1.5x relaxation factor is kept when T</a:t>
            </a:r>
            <a:r>
              <a:rPr lang="en-US" altLang="zh-CN" sz="2400" baseline="-25000" dirty="0"/>
              <a:t>SSB</a:t>
            </a:r>
            <a:r>
              <a:rPr lang="en-US" altLang="zh-CN" sz="2400" dirty="0"/>
              <a:t> &gt;40</a:t>
            </a:r>
          </a:p>
          <a:p>
            <a:r>
              <a:rPr lang="en-GB" altLang="zh-CN" sz="2400" dirty="0"/>
              <a:t>For CSI-RS based L1-RSRP</a:t>
            </a:r>
          </a:p>
          <a:p>
            <a:pPr lvl="1"/>
            <a:r>
              <a:rPr lang="en-US" altLang="zh-CN" sz="2400" dirty="0"/>
              <a:t>1.5x relaxation factor is removed when T</a:t>
            </a:r>
            <a:r>
              <a:rPr lang="en-US" altLang="zh-CN" sz="2400" baseline="-25000" dirty="0"/>
              <a:t>CSI-RS</a:t>
            </a:r>
            <a:r>
              <a:rPr lang="en-US" altLang="zh-CN" sz="2400" dirty="0"/>
              <a:t> &lt; = 40ms, and 1.5x relaxation factor is kept when T</a:t>
            </a:r>
            <a:r>
              <a:rPr lang="en-US" altLang="zh-CN" sz="2400" baseline="-25000" dirty="0"/>
              <a:t>CSI-RS</a:t>
            </a:r>
            <a:r>
              <a:rPr lang="en-US" altLang="zh-CN" sz="2400" dirty="0"/>
              <a:t> &gt; 40ms</a:t>
            </a:r>
            <a:endParaRPr lang="en-GB" altLang="zh-CN" sz="2400" dirty="0"/>
          </a:p>
          <a:p>
            <a:pPr lvl="1"/>
            <a:endParaRPr lang="en-GB" altLang="zh-CN" sz="2400" dirty="0"/>
          </a:p>
          <a:p>
            <a:pPr marL="457200" lvl="1" indent="0">
              <a:buNone/>
            </a:pPr>
            <a:endParaRPr lang="zh-CN" altLang="zh-CN" sz="2400" dirty="0"/>
          </a:p>
          <a:p>
            <a:pPr lvl="1"/>
            <a:endParaRPr lang="en-US" altLang="zh-CN" sz="2400" dirty="0"/>
          </a:p>
          <a:p>
            <a:endParaRPr lang="zh-CN" altLang="en-US" sz="2400" dirty="0"/>
          </a:p>
        </p:txBody>
      </p:sp>
    </p:spTree>
    <p:extLst>
      <p:ext uri="{BB962C8B-B14F-4D97-AF65-F5344CB8AC3E}">
        <p14:creationId xmlns:p14="http://schemas.microsoft.com/office/powerpoint/2010/main" val="27883194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2f282d3b-eb4a-4b09-b61f-b9593442e28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4" ma:contentTypeDescription="Create a new document." ma:contentTypeScope="" ma:versionID="4657363b426412f99c90575c569fa0bf">
  <xsd:schema xmlns:xsd="http://www.w3.org/2001/XMLSchema" xmlns:xs="http://www.w3.org/2001/XMLSchema" xmlns:p="http://schemas.microsoft.com/office/2006/metadata/properties" xmlns:ns2="2f282d3b-eb4a-4b09-b61f-b9593442e286" xmlns:ns3="9b239327-9e80-40e4-b1b7-4394fed77a33" targetNamespace="http://schemas.microsoft.com/office/2006/metadata/properties" ma:root="true" ma:fieldsID="1d137aa175c9de76dc3e16bb87d534cf" ns2:_="" ns3:_="">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EB2BBC-A178-49B1-99ED-81B47E4069BB}">
  <ds:schemaRefs>
    <ds:schemaRef ds:uri="http://schemas.microsoft.com/office/2006/metadata/properties"/>
    <ds:schemaRef ds:uri="http://schemas.microsoft.com/office/infopath/2007/PartnerControls"/>
    <ds:schemaRef ds:uri="2f282d3b-eb4a-4b09-b61f-b9593442e286"/>
  </ds:schemaRefs>
</ds:datastoreItem>
</file>

<file path=customXml/itemProps2.xml><?xml version="1.0" encoding="utf-8"?>
<ds:datastoreItem xmlns:ds="http://schemas.openxmlformats.org/officeDocument/2006/customXml" ds:itemID="{4802469C-0D52-41DA-90DC-2E5045EE5EA3}">
  <ds:schemaRefs>
    <ds:schemaRef ds:uri="http://schemas.microsoft.com/sharepoint/v3/contenttype/forms"/>
  </ds:schemaRefs>
</ds:datastoreItem>
</file>

<file path=customXml/itemProps3.xml><?xml version="1.0" encoding="utf-8"?>
<ds:datastoreItem xmlns:ds="http://schemas.openxmlformats.org/officeDocument/2006/customXml" ds:itemID="{EB445FCC-1007-4681-AA7D-972E4F7E99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2483</TotalTime>
  <Words>2350</Words>
  <Application>Microsoft Office PowerPoint</Application>
  <PresentationFormat>全屏显示(4:3)</PresentationFormat>
  <Paragraphs>338</Paragraphs>
  <Slides>17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17</vt:i4>
      </vt:variant>
    </vt:vector>
  </HeadingPairs>
  <TitlesOfParts>
    <vt:vector size="23" baseType="lpstr">
      <vt:lpstr>Arial</vt:lpstr>
      <vt:lpstr>Calibri</vt:lpstr>
      <vt:lpstr>Symbol</vt:lpstr>
      <vt:lpstr>Times New Roman</vt:lpstr>
      <vt:lpstr>Wingdings</vt:lpstr>
      <vt:lpstr>Office 主题</vt:lpstr>
      <vt:lpstr>PowerPoint 演示文稿</vt:lpstr>
      <vt:lpstr>Background</vt:lpstr>
      <vt:lpstr>Cell re-selection requirements</vt:lpstr>
      <vt:lpstr>Cell re-selection requirements</vt:lpstr>
      <vt:lpstr>Cell identification delay requirements for DRX case in connected mode </vt:lpstr>
      <vt:lpstr>Measurement delay requirements for DRX case in connected mode </vt:lpstr>
      <vt:lpstr>Applied DRX cycle in connected mode for HST</vt:lpstr>
      <vt:lpstr>RLM</vt:lpstr>
      <vt:lpstr>Beam management</vt:lpstr>
      <vt:lpstr>Inter-RAT measurement </vt:lpstr>
      <vt:lpstr>Inter-RAT measurement </vt:lpstr>
      <vt:lpstr>Inter-RAT measurement </vt:lpstr>
      <vt:lpstr>Inter-RAT measurement </vt:lpstr>
      <vt:lpstr>Inter-RAT measurement </vt:lpstr>
      <vt:lpstr>Inter-RAT measurement </vt:lpstr>
      <vt:lpstr>SS-SINR</vt:lpstr>
      <vt:lpstr>Inter-frequency measurement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cmri</dc:creator>
  <cp:lastModifiedBy>jingjing chen</cp:lastModifiedBy>
  <cp:revision>278</cp:revision>
  <dcterms:created xsi:type="dcterms:W3CDTF">2018-01-09T09:10:37Z</dcterms:created>
  <dcterms:modified xsi:type="dcterms:W3CDTF">2020-04-29T21:39:12Z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D:\Project_3GPP\2020_02_RAN4_94\Pre-meeting Study\Rel-16 HST RRM\R4-200xxxx WF on RRM for NR HST_0304_v1.0_Nokia_CATT_CMCC.pptx</vt:lpwstr>
  </property>
  <property fmtid="{D5CDD505-2E9C-101B-9397-08002B2CF9AE}" pid="4" name="ContentTypeId">
    <vt:lpwstr>0x010100F3E9551B3FDDA24EBF0A209BAAD637CA</vt:lpwstr>
  </property>
</Properties>
</file>