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Autofit/>
          </a:bodyPr>
          <a:lstStyle/>
          <a:p>
            <a:r>
              <a:rPr lang="en-GB" sz="4000" dirty="0"/>
              <a:t>WF on Simulation Assumptions for the SI on 6.425-7.125GHz and 10.0-10.5GHz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Ericsson, ZTE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# 94-e-Bis</a:t>
            </a:r>
          </a:p>
          <a:p>
            <a:r>
              <a:rPr lang="en-GB" b="1" dirty="0"/>
              <a:t>Electronic Meeting, 20 – 30 April 2020</a:t>
            </a:r>
          </a:p>
          <a:p>
            <a:r>
              <a:rPr lang="en-US" b="1" dirty="0"/>
              <a:t>Agenda Item:	</a:t>
            </a:r>
            <a:r>
              <a:rPr lang="en-GB" b="1" dirty="0"/>
              <a:t>11.1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R4-2005174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Background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/>
              <a:t>Contributions on simulation assumptions for the SI on 6.425-7.125GHz and 10.0-10.5GHz in RAN4#94-e-Bis:</a:t>
            </a:r>
          </a:p>
          <a:p>
            <a:r>
              <a:rPr lang="en-GB" dirty="0"/>
              <a:t>[1]	R4-2003003-&gt;R4-2004951, “System level simulation methodology and assumptions for study on IMT parameters for frequency ranges 6.425-7.125GHz and 10.0-10.5GHz”, Nokia, Nokia Shanghai Bell.</a:t>
            </a:r>
          </a:p>
          <a:p>
            <a:r>
              <a:rPr lang="en-GB" dirty="0"/>
              <a:t>[2]	R4-2004128, “SI on IMT parameters - simulation assumptions”, Ericsson.</a:t>
            </a:r>
          </a:p>
          <a:p>
            <a:r>
              <a:rPr lang="en-GB" dirty="0"/>
              <a:t>[3]	R4-2004539, “IMT technology  - 6.425-7.025GHz and 7.025-7.125GHz simulation parameters”, Huawei.</a:t>
            </a:r>
          </a:p>
          <a:p>
            <a:r>
              <a:rPr lang="en-GB" dirty="0"/>
              <a:t>[4]	R4-2004540, “IMT technology 10-10.5 GHz simulation parameters”, Huawei.</a:t>
            </a:r>
          </a:p>
        </p:txBody>
      </p:sp>
    </p:spTree>
    <p:extLst>
      <p:ext uri="{BB962C8B-B14F-4D97-AF65-F5344CB8AC3E}">
        <p14:creationId xmlns:p14="http://schemas.microsoft.com/office/powerpoint/2010/main" val="94275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Simulation Assumptions (Agreed)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720518D-5A88-4CBB-967E-5A6531CFC8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786786"/>
              </p:ext>
            </p:extLst>
          </p:nvPr>
        </p:nvGraphicFramePr>
        <p:xfrm>
          <a:off x="949234" y="1882452"/>
          <a:ext cx="10319658" cy="4518339"/>
        </p:xfrm>
        <a:graphic>
          <a:graphicData uri="http://schemas.openxmlformats.org/drawingml/2006/table">
            <a:tbl>
              <a:tblPr firstRow="1" firstCol="1" bandRow="1"/>
              <a:tblGrid>
                <a:gridCol w="1825506">
                  <a:extLst>
                    <a:ext uri="{9D8B030D-6E8A-4147-A177-3AD203B41FA5}">
                      <a16:colId xmlns:a16="http://schemas.microsoft.com/office/drawing/2014/main" val="3286939664"/>
                    </a:ext>
                  </a:extLst>
                </a:gridCol>
                <a:gridCol w="4247076">
                  <a:extLst>
                    <a:ext uri="{9D8B030D-6E8A-4147-A177-3AD203B41FA5}">
                      <a16:colId xmlns:a16="http://schemas.microsoft.com/office/drawing/2014/main" val="1106666841"/>
                    </a:ext>
                  </a:extLst>
                </a:gridCol>
                <a:gridCol w="4247076">
                  <a:extLst>
                    <a:ext uri="{9D8B030D-6E8A-4147-A177-3AD203B41FA5}">
                      <a16:colId xmlns:a16="http://schemas.microsoft.com/office/drawing/2014/main" val="375217696"/>
                    </a:ext>
                  </a:extLst>
                </a:gridCol>
              </a:tblGrid>
              <a:tr h="215159">
                <a:tc grid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Deployment scenario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4337105"/>
                  </a:ext>
                </a:extLst>
              </a:tr>
              <a:tr h="215159">
                <a:tc row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Urban macro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Layout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TR 38.803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1892072"/>
                  </a:ext>
                </a:extLst>
              </a:tr>
              <a:tr h="21515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Multi-operators: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Coordinated and uncoordinated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4653453"/>
                  </a:ext>
                </a:extLst>
              </a:tr>
              <a:tr h="215159">
                <a:tc row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Dense Urban: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Layout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TR 38.803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4757514"/>
                  </a:ext>
                </a:extLst>
              </a:tr>
              <a:tr h="21515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Multi-operators: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coordinated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742769"/>
                  </a:ext>
                </a:extLst>
              </a:tr>
              <a:tr h="215159">
                <a:tc row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Indoor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Layout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TR 38.803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5036656"/>
                  </a:ext>
                </a:extLst>
              </a:tr>
              <a:tr h="21515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Multi-operators: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coordinated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162032"/>
                  </a:ext>
                </a:extLst>
              </a:tr>
              <a:tr h="215159">
                <a:tc grid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Channel Bandwidth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100 MHz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982007"/>
                  </a:ext>
                </a:extLst>
              </a:tr>
              <a:tr h="215159">
                <a:tc grid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Frequencies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 GHz, 10 GHz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522681"/>
                  </a:ext>
                </a:extLst>
              </a:tr>
              <a:tr h="215159">
                <a:tc rowSpan="3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Propagation model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Path Loss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TR 38.803 with UMa LOS formula from TR 38.901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7095594"/>
                  </a:ext>
                </a:extLst>
              </a:tr>
              <a:tr h="21515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LOS probability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TR 38.803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98737"/>
                  </a:ext>
                </a:extLst>
              </a:tr>
              <a:tr h="21515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O-to-I penetration loss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TR 38.803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573862"/>
                  </a:ext>
                </a:extLst>
              </a:tr>
              <a:tr h="215159">
                <a:tc grid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Tx power control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TR 38.803 (May be further adjusted to target 15 UL SINR)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104122"/>
                  </a:ext>
                </a:extLst>
              </a:tr>
              <a:tr h="215159">
                <a:tc grid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Received power model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TR 38.803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45501"/>
                  </a:ext>
                </a:extLst>
              </a:tr>
              <a:tr h="215159">
                <a:tc grid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ACLR and ACS modeling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TR 38.803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9282771"/>
                  </a:ext>
                </a:extLst>
              </a:tr>
              <a:tr h="215159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BS output power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Max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43 dBm (Urban macro)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1888281"/>
                  </a:ext>
                </a:extLst>
              </a:tr>
              <a:tr h="215159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UE power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Max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23 dBm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403037"/>
                  </a:ext>
                </a:extLst>
              </a:tr>
              <a:tr h="215159">
                <a:tc grid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UE Noise figure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9 dB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4728222"/>
                  </a:ext>
                </a:extLst>
              </a:tr>
              <a:tr h="215159">
                <a:tc grid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Handover margin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3 dB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3350854"/>
                  </a:ext>
                </a:extLst>
              </a:tr>
              <a:tr h="215159">
                <a:tc grid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UE antenna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Isotropic (0dBi)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483232"/>
                  </a:ext>
                </a:extLst>
              </a:tr>
              <a:tr h="215159">
                <a:tc grid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BS Antenna and beam forming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See antenna characteristics in R4-2005173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1303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8641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Simulation Assumptions (Agreed)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17AB40-47EF-4ED1-857B-4D43AE9B3C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076114"/>
              </p:ext>
            </p:extLst>
          </p:nvPr>
        </p:nvGraphicFramePr>
        <p:xfrm>
          <a:off x="940527" y="2020472"/>
          <a:ext cx="10319660" cy="4662684"/>
        </p:xfrm>
        <a:graphic>
          <a:graphicData uri="http://schemas.openxmlformats.org/drawingml/2006/table">
            <a:tbl>
              <a:tblPr firstRow="1" firstCol="1" bandRow="1"/>
              <a:tblGrid>
                <a:gridCol w="1119421">
                  <a:extLst>
                    <a:ext uri="{9D8B030D-6E8A-4147-A177-3AD203B41FA5}">
                      <a16:colId xmlns:a16="http://schemas.microsoft.com/office/drawing/2014/main" val="1230944412"/>
                    </a:ext>
                  </a:extLst>
                </a:gridCol>
                <a:gridCol w="1119421">
                  <a:extLst>
                    <a:ext uri="{9D8B030D-6E8A-4147-A177-3AD203B41FA5}">
                      <a16:colId xmlns:a16="http://schemas.microsoft.com/office/drawing/2014/main" val="3432479635"/>
                    </a:ext>
                  </a:extLst>
                </a:gridCol>
                <a:gridCol w="1119421">
                  <a:extLst>
                    <a:ext uri="{9D8B030D-6E8A-4147-A177-3AD203B41FA5}">
                      <a16:colId xmlns:a16="http://schemas.microsoft.com/office/drawing/2014/main" val="101507418"/>
                    </a:ext>
                  </a:extLst>
                </a:gridCol>
                <a:gridCol w="1119421">
                  <a:extLst>
                    <a:ext uri="{9D8B030D-6E8A-4147-A177-3AD203B41FA5}">
                      <a16:colId xmlns:a16="http://schemas.microsoft.com/office/drawing/2014/main" val="6311824"/>
                    </a:ext>
                  </a:extLst>
                </a:gridCol>
                <a:gridCol w="1119421">
                  <a:extLst>
                    <a:ext uri="{9D8B030D-6E8A-4147-A177-3AD203B41FA5}">
                      <a16:colId xmlns:a16="http://schemas.microsoft.com/office/drawing/2014/main" val="572675434"/>
                    </a:ext>
                  </a:extLst>
                </a:gridCol>
                <a:gridCol w="1119421">
                  <a:extLst>
                    <a:ext uri="{9D8B030D-6E8A-4147-A177-3AD203B41FA5}">
                      <a16:colId xmlns:a16="http://schemas.microsoft.com/office/drawing/2014/main" val="706131268"/>
                    </a:ext>
                  </a:extLst>
                </a:gridCol>
                <a:gridCol w="1119421">
                  <a:extLst>
                    <a:ext uri="{9D8B030D-6E8A-4147-A177-3AD203B41FA5}">
                      <a16:colId xmlns:a16="http://schemas.microsoft.com/office/drawing/2014/main" val="3856050597"/>
                    </a:ext>
                  </a:extLst>
                </a:gridCol>
                <a:gridCol w="2483713">
                  <a:extLst>
                    <a:ext uri="{9D8B030D-6E8A-4147-A177-3AD203B41FA5}">
                      <a16:colId xmlns:a16="http://schemas.microsoft.com/office/drawing/2014/main" val="1207501000"/>
                    </a:ext>
                  </a:extLst>
                </a:gridCol>
              </a:tblGrid>
              <a:tr h="147513">
                <a:tc grid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i="1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Huawei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Nokia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Ericsson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ZTE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Agreement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Remarks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7387419"/>
                  </a:ext>
                </a:extLst>
              </a:tr>
              <a:tr h="147513">
                <a:tc grid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Deployment scenario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endParaRPr lang="en-GB" alt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7049475"/>
                  </a:ext>
                </a:extLst>
              </a:tr>
              <a:tr h="305681">
                <a:tc row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Urban macro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ISD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500m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Urban: 450m</a:t>
                      </a:r>
                      <a:b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</a:b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Suburban : 900m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200m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500m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Urban: 450m</a:t>
                      </a:r>
                      <a:b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</a:b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Suburban : 900m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ITU-R M.2292 (Macro Urban between 3 to 6 GHz)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3154679"/>
                  </a:ext>
                </a:extLst>
              </a:tr>
              <a:tr h="41654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BS antenna height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Urban: 20m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Suburban: 25m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25m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25m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Urban</a:t>
                      </a: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: 20m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Suburban: 25m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ITU-R M.2292 (Macro Urban between 3 to 6 GHz)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21254"/>
                  </a:ext>
                </a:extLst>
              </a:tr>
              <a:tr h="463849">
                <a:tc rowSpan="3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Dense Urban: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Radius UE dropping 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&lt;65m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Cell radius: 300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&lt;28.9m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70m in 36.872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Down-prioritized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Dense Urban </a:t>
                      </a: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has the least demanding ACIR requirements among the three simulated scenarios in TR 38.803.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1474837"/>
                  </a:ext>
                </a:extLst>
              </a:tr>
              <a:tr h="46384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Radius UE dropping – suburban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&lt;130m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Cell radius: 600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endParaRPr lang="en-GB" alt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Down-prioritized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Dense Urban </a:t>
                      </a: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has the least demanding ACIR requirements among the three simulated scenarios in TR 38.803.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6124674"/>
                  </a:ext>
                </a:extLst>
              </a:tr>
              <a:tr h="46384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BS antenna height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6m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10m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10m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Down-prioritized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Dense Urban </a:t>
                      </a: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has the least demanding ACIR requirements among the three simulated scenarios in TR 38.803.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4709424"/>
                  </a:ext>
                </a:extLst>
              </a:tr>
              <a:tr h="463849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Indoor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Priority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Down-prioritized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endParaRPr lang="en-GB" alt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Down-prioritized Dense Urban scenario instead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Indoor scenario has the most demanding ACIR requirements among the three simulated scenarios in TR 38.803.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5082712"/>
                  </a:ext>
                </a:extLst>
              </a:tr>
              <a:tr h="416547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BS output power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Max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Dense urban: 33dBm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Indoor: 23 dBm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endParaRPr lang="en-GB" altLang="en-US" sz="1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nn-NO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24 dBm (Indoor)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ITU-R M.2292 (between 3 to 6 GHz)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103112"/>
                  </a:ext>
                </a:extLst>
              </a:tr>
              <a:tr h="305681">
                <a:tc gridSpan="2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BS Noise figure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 dB </a:t>
                      </a:r>
                      <a:r>
                        <a:rPr lang="it-IT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for macro base station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7dB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7 dB (Urban macro and dense urban)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7dB for macro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5 or 7dB (7GHz), 7dB(10GHz)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10GHz according to SI TR 38.820 on 7-24GHz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0848309"/>
                  </a:ext>
                </a:extLst>
              </a:tr>
              <a:tr h="305681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UE power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Min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-40dBm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-36 dBm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altLang="en-GB" sz="1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-33dBm for 100MHz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-33dBm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TS 38.101-1 (100MHz channel bandwidth), not dominant factor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3367044"/>
                  </a:ext>
                </a:extLst>
              </a:tr>
              <a:tr h="305681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 </a:t>
                      </a:r>
                      <a:endParaRPr lang="en-GB" sz="1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Max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Should we also consider 20dBm for the system simulations for 6.425-7.125GHz as proposed by Apple?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As optional case, </a:t>
                      </a:r>
                      <a:r>
                        <a:rPr lang="en-US" sz="10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CLx-ile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may need to be adjusted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4067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3177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2948</TotalTime>
  <Words>472</Words>
  <Application>Microsoft Office PowerPoint</Application>
  <PresentationFormat>Widescreen</PresentationFormat>
  <Paragraphs>148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WF on Simulation Assumptions for the SI on 6.425-7.125GHz and 10.0-10.5GHz</vt:lpstr>
      <vt:lpstr>Background</vt:lpstr>
      <vt:lpstr>Way forward on Simulation Assumptions (Agreed) </vt:lpstr>
      <vt:lpstr>Way forward on Simulation Assumptions (Agreed)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man_hung.ng@nokia.com</dc:creator>
  <cp:lastModifiedBy>Ng, Man Hung (Nokia - GB)</cp:lastModifiedBy>
  <cp:revision>316</cp:revision>
  <dcterms:created xsi:type="dcterms:W3CDTF">2016-11-16T01:29:09Z</dcterms:created>
  <dcterms:modified xsi:type="dcterms:W3CDTF">2020-04-29T17:22:23Z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