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9" r:id="rId5"/>
    <p:sldId id="260" r:id="rId6"/>
    <p:sldId id="262" r:id="rId7"/>
    <p:sldId id="261" r:id="rId8"/>
    <p:sldId id="263" r:id="rId9"/>
    <p:sldId id="264" r:id="rId10"/>
    <p:sldId id="265"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C1339FE-55D8-4A67-9DAD-E7A89F91D1E5}" v="13" dt="2020-04-10T23:03:12.46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89" autoAdjust="0"/>
    <p:restoredTop sz="94660"/>
  </p:normalViewPr>
  <p:slideViewPr>
    <p:cSldViewPr snapToGrid="0">
      <p:cViewPr varScale="1">
        <p:scale>
          <a:sx n="156" d="100"/>
          <a:sy n="156" d="100"/>
        </p:scale>
        <p:origin x="112" y="2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6"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2062B6-BADF-4D7F-8C8F-7F07059ACC0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79ACFE3-A7BA-4386-AD14-05679264C15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A90B88E-7417-4AD5-BE29-74E0CF6F8AA9}"/>
              </a:ext>
            </a:extLst>
          </p:cNvPr>
          <p:cNvSpPr>
            <a:spLocks noGrp="1"/>
          </p:cNvSpPr>
          <p:nvPr>
            <p:ph type="dt" sz="half" idx="10"/>
          </p:nvPr>
        </p:nvSpPr>
        <p:spPr/>
        <p:txBody>
          <a:bodyPr/>
          <a:lstStyle/>
          <a:p>
            <a:fld id="{D03D9187-6048-478D-9CF4-F78AF67F14DF}" type="datetimeFigureOut">
              <a:rPr lang="en-US" smtClean="0"/>
              <a:t>4/10/2020</a:t>
            </a:fld>
            <a:endParaRPr lang="en-US"/>
          </a:p>
        </p:txBody>
      </p:sp>
      <p:sp>
        <p:nvSpPr>
          <p:cNvPr id="5" name="Footer Placeholder 4">
            <a:extLst>
              <a:ext uri="{FF2B5EF4-FFF2-40B4-BE49-F238E27FC236}">
                <a16:creationId xmlns:a16="http://schemas.microsoft.com/office/drawing/2014/main" id="{1BFDE149-7EEE-4C84-BF61-D5ED8300C8F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B843E4A-2BAD-46AE-9520-F20ED3D3EDF6}"/>
              </a:ext>
            </a:extLst>
          </p:cNvPr>
          <p:cNvSpPr>
            <a:spLocks noGrp="1"/>
          </p:cNvSpPr>
          <p:nvPr>
            <p:ph type="sldNum" sz="quarter" idx="12"/>
          </p:nvPr>
        </p:nvSpPr>
        <p:spPr/>
        <p:txBody>
          <a:bodyPr/>
          <a:lstStyle/>
          <a:p>
            <a:fld id="{A48BF084-51AF-4246-A45F-9E20C74F73B2}" type="slidenum">
              <a:rPr lang="en-US" smtClean="0"/>
              <a:t>‹#›</a:t>
            </a:fld>
            <a:endParaRPr lang="en-US"/>
          </a:p>
        </p:txBody>
      </p:sp>
    </p:spTree>
    <p:extLst>
      <p:ext uri="{BB962C8B-B14F-4D97-AF65-F5344CB8AC3E}">
        <p14:creationId xmlns:p14="http://schemas.microsoft.com/office/powerpoint/2010/main" val="10375866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AD4377-F777-40FB-8FB8-ADDA2F80EDA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9561A4F-10A1-40F1-B62D-27C215AE3D0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D4EC757-E2B9-4FF7-83DF-393050EBA372}"/>
              </a:ext>
            </a:extLst>
          </p:cNvPr>
          <p:cNvSpPr>
            <a:spLocks noGrp="1"/>
          </p:cNvSpPr>
          <p:nvPr>
            <p:ph type="dt" sz="half" idx="10"/>
          </p:nvPr>
        </p:nvSpPr>
        <p:spPr/>
        <p:txBody>
          <a:bodyPr/>
          <a:lstStyle/>
          <a:p>
            <a:fld id="{D03D9187-6048-478D-9CF4-F78AF67F14DF}" type="datetimeFigureOut">
              <a:rPr lang="en-US" smtClean="0"/>
              <a:t>4/10/2020</a:t>
            </a:fld>
            <a:endParaRPr lang="en-US"/>
          </a:p>
        </p:txBody>
      </p:sp>
      <p:sp>
        <p:nvSpPr>
          <p:cNvPr id="5" name="Footer Placeholder 4">
            <a:extLst>
              <a:ext uri="{FF2B5EF4-FFF2-40B4-BE49-F238E27FC236}">
                <a16:creationId xmlns:a16="http://schemas.microsoft.com/office/drawing/2014/main" id="{5B541F17-CF1A-4AB3-ACC6-7154AECC71C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59FAFB2-0A40-4334-A25E-D1C9AE4A2309}"/>
              </a:ext>
            </a:extLst>
          </p:cNvPr>
          <p:cNvSpPr>
            <a:spLocks noGrp="1"/>
          </p:cNvSpPr>
          <p:nvPr>
            <p:ph type="sldNum" sz="quarter" idx="12"/>
          </p:nvPr>
        </p:nvSpPr>
        <p:spPr/>
        <p:txBody>
          <a:bodyPr/>
          <a:lstStyle/>
          <a:p>
            <a:fld id="{A48BF084-51AF-4246-A45F-9E20C74F73B2}" type="slidenum">
              <a:rPr lang="en-US" smtClean="0"/>
              <a:t>‹#›</a:t>
            </a:fld>
            <a:endParaRPr lang="en-US"/>
          </a:p>
        </p:txBody>
      </p:sp>
    </p:spTree>
    <p:extLst>
      <p:ext uri="{BB962C8B-B14F-4D97-AF65-F5344CB8AC3E}">
        <p14:creationId xmlns:p14="http://schemas.microsoft.com/office/powerpoint/2010/main" val="29450374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F8E8BF9-50B2-4F15-A142-55510692152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651152A-4166-43F9-8B6C-18217778787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0F4FA73-22B5-4123-B2E9-C3D6F37B890B}"/>
              </a:ext>
            </a:extLst>
          </p:cNvPr>
          <p:cNvSpPr>
            <a:spLocks noGrp="1"/>
          </p:cNvSpPr>
          <p:nvPr>
            <p:ph type="dt" sz="half" idx="10"/>
          </p:nvPr>
        </p:nvSpPr>
        <p:spPr/>
        <p:txBody>
          <a:bodyPr/>
          <a:lstStyle/>
          <a:p>
            <a:fld id="{D03D9187-6048-478D-9CF4-F78AF67F14DF}" type="datetimeFigureOut">
              <a:rPr lang="en-US" smtClean="0"/>
              <a:t>4/10/2020</a:t>
            </a:fld>
            <a:endParaRPr lang="en-US"/>
          </a:p>
        </p:txBody>
      </p:sp>
      <p:sp>
        <p:nvSpPr>
          <p:cNvPr id="5" name="Footer Placeholder 4">
            <a:extLst>
              <a:ext uri="{FF2B5EF4-FFF2-40B4-BE49-F238E27FC236}">
                <a16:creationId xmlns:a16="http://schemas.microsoft.com/office/drawing/2014/main" id="{EF265C79-E774-4499-B29E-C6F7A5E6559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D7BAA8D-54BE-460A-884A-4E7360E2086F}"/>
              </a:ext>
            </a:extLst>
          </p:cNvPr>
          <p:cNvSpPr>
            <a:spLocks noGrp="1"/>
          </p:cNvSpPr>
          <p:nvPr>
            <p:ph type="sldNum" sz="quarter" idx="12"/>
          </p:nvPr>
        </p:nvSpPr>
        <p:spPr/>
        <p:txBody>
          <a:bodyPr/>
          <a:lstStyle/>
          <a:p>
            <a:fld id="{A48BF084-51AF-4246-A45F-9E20C74F73B2}" type="slidenum">
              <a:rPr lang="en-US" smtClean="0"/>
              <a:t>‹#›</a:t>
            </a:fld>
            <a:endParaRPr lang="en-US"/>
          </a:p>
        </p:txBody>
      </p:sp>
    </p:spTree>
    <p:extLst>
      <p:ext uri="{BB962C8B-B14F-4D97-AF65-F5344CB8AC3E}">
        <p14:creationId xmlns:p14="http://schemas.microsoft.com/office/powerpoint/2010/main" val="22895615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AF6336-B2FA-4731-918B-42572FD6E8F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8B04E0F-ECE2-4477-9AED-7532A0E71FB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D41C856-7802-4998-95D3-05D2C37DFFBD}"/>
              </a:ext>
            </a:extLst>
          </p:cNvPr>
          <p:cNvSpPr>
            <a:spLocks noGrp="1"/>
          </p:cNvSpPr>
          <p:nvPr>
            <p:ph type="dt" sz="half" idx="10"/>
          </p:nvPr>
        </p:nvSpPr>
        <p:spPr/>
        <p:txBody>
          <a:bodyPr/>
          <a:lstStyle/>
          <a:p>
            <a:fld id="{D03D9187-6048-478D-9CF4-F78AF67F14DF}" type="datetimeFigureOut">
              <a:rPr lang="en-US" smtClean="0"/>
              <a:t>4/10/2020</a:t>
            </a:fld>
            <a:endParaRPr lang="en-US"/>
          </a:p>
        </p:txBody>
      </p:sp>
      <p:sp>
        <p:nvSpPr>
          <p:cNvPr id="5" name="Footer Placeholder 4">
            <a:extLst>
              <a:ext uri="{FF2B5EF4-FFF2-40B4-BE49-F238E27FC236}">
                <a16:creationId xmlns:a16="http://schemas.microsoft.com/office/drawing/2014/main" id="{98BDD116-F8AA-477C-B2FB-CD5761503E2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4F4DFC8-96D6-475C-A889-3068D719BF16}"/>
              </a:ext>
            </a:extLst>
          </p:cNvPr>
          <p:cNvSpPr>
            <a:spLocks noGrp="1"/>
          </p:cNvSpPr>
          <p:nvPr>
            <p:ph type="sldNum" sz="quarter" idx="12"/>
          </p:nvPr>
        </p:nvSpPr>
        <p:spPr/>
        <p:txBody>
          <a:bodyPr/>
          <a:lstStyle/>
          <a:p>
            <a:fld id="{A48BF084-51AF-4246-A45F-9E20C74F73B2}" type="slidenum">
              <a:rPr lang="en-US" smtClean="0"/>
              <a:t>‹#›</a:t>
            </a:fld>
            <a:endParaRPr lang="en-US"/>
          </a:p>
        </p:txBody>
      </p:sp>
    </p:spTree>
    <p:extLst>
      <p:ext uri="{BB962C8B-B14F-4D97-AF65-F5344CB8AC3E}">
        <p14:creationId xmlns:p14="http://schemas.microsoft.com/office/powerpoint/2010/main" val="25745443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701B0A-C371-4EF2-9E9E-7E8EE90FC2D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B5C3DA6-CD2F-4B45-8C62-01DF3520E43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0AFC954-E535-4F8E-86CF-30DDC05FA934}"/>
              </a:ext>
            </a:extLst>
          </p:cNvPr>
          <p:cNvSpPr>
            <a:spLocks noGrp="1"/>
          </p:cNvSpPr>
          <p:nvPr>
            <p:ph type="dt" sz="half" idx="10"/>
          </p:nvPr>
        </p:nvSpPr>
        <p:spPr/>
        <p:txBody>
          <a:bodyPr/>
          <a:lstStyle/>
          <a:p>
            <a:fld id="{D03D9187-6048-478D-9CF4-F78AF67F14DF}" type="datetimeFigureOut">
              <a:rPr lang="en-US" smtClean="0"/>
              <a:t>4/10/2020</a:t>
            </a:fld>
            <a:endParaRPr lang="en-US"/>
          </a:p>
        </p:txBody>
      </p:sp>
      <p:sp>
        <p:nvSpPr>
          <p:cNvPr id="5" name="Footer Placeholder 4">
            <a:extLst>
              <a:ext uri="{FF2B5EF4-FFF2-40B4-BE49-F238E27FC236}">
                <a16:creationId xmlns:a16="http://schemas.microsoft.com/office/drawing/2014/main" id="{92D43040-5A86-4E0D-8EF4-32FA69DC1A7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07E7E98-12F3-4DEB-846A-834BAAEC2D57}"/>
              </a:ext>
            </a:extLst>
          </p:cNvPr>
          <p:cNvSpPr>
            <a:spLocks noGrp="1"/>
          </p:cNvSpPr>
          <p:nvPr>
            <p:ph type="sldNum" sz="quarter" idx="12"/>
          </p:nvPr>
        </p:nvSpPr>
        <p:spPr/>
        <p:txBody>
          <a:bodyPr/>
          <a:lstStyle/>
          <a:p>
            <a:fld id="{A48BF084-51AF-4246-A45F-9E20C74F73B2}" type="slidenum">
              <a:rPr lang="en-US" smtClean="0"/>
              <a:t>‹#›</a:t>
            </a:fld>
            <a:endParaRPr lang="en-US"/>
          </a:p>
        </p:txBody>
      </p:sp>
    </p:spTree>
    <p:extLst>
      <p:ext uri="{BB962C8B-B14F-4D97-AF65-F5344CB8AC3E}">
        <p14:creationId xmlns:p14="http://schemas.microsoft.com/office/powerpoint/2010/main" val="24732573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F35EAB-28BA-4305-A819-9CB626D4293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E54F8D2-7D4B-4769-8360-B5105649897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CAC2997-EA0E-4025-93C0-1938E98042A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93AAD95-C78B-4492-837A-F479371B3EB1}"/>
              </a:ext>
            </a:extLst>
          </p:cNvPr>
          <p:cNvSpPr>
            <a:spLocks noGrp="1"/>
          </p:cNvSpPr>
          <p:nvPr>
            <p:ph type="dt" sz="half" idx="10"/>
          </p:nvPr>
        </p:nvSpPr>
        <p:spPr/>
        <p:txBody>
          <a:bodyPr/>
          <a:lstStyle/>
          <a:p>
            <a:fld id="{D03D9187-6048-478D-9CF4-F78AF67F14DF}" type="datetimeFigureOut">
              <a:rPr lang="en-US" smtClean="0"/>
              <a:t>4/10/2020</a:t>
            </a:fld>
            <a:endParaRPr lang="en-US"/>
          </a:p>
        </p:txBody>
      </p:sp>
      <p:sp>
        <p:nvSpPr>
          <p:cNvPr id="6" name="Footer Placeholder 5">
            <a:extLst>
              <a:ext uri="{FF2B5EF4-FFF2-40B4-BE49-F238E27FC236}">
                <a16:creationId xmlns:a16="http://schemas.microsoft.com/office/drawing/2014/main" id="{6CEA9A20-6637-4AAB-9C60-CEAEABE3C47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5F30371-1567-4524-9F3A-4B1A412DF87E}"/>
              </a:ext>
            </a:extLst>
          </p:cNvPr>
          <p:cNvSpPr>
            <a:spLocks noGrp="1"/>
          </p:cNvSpPr>
          <p:nvPr>
            <p:ph type="sldNum" sz="quarter" idx="12"/>
          </p:nvPr>
        </p:nvSpPr>
        <p:spPr/>
        <p:txBody>
          <a:bodyPr/>
          <a:lstStyle/>
          <a:p>
            <a:fld id="{A48BF084-51AF-4246-A45F-9E20C74F73B2}" type="slidenum">
              <a:rPr lang="en-US" smtClean="0"/>
              <a:t>‹#›</a:t>
            </a:fld>
            <a:endParaRPr lang="en-US"/>
          </a:p>
        </p:txBody>
      </p:sp>
    </p:spTree>
    <p:extLst>
      <p:ext uri="{BB962C8B-B14F-4D97-AF65-F5344CB8AC3E}">
        <p14:creationId xmlns:p14="http://schemas.microsoft.com/office/powerpoint/2010/main" val="15861039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344CFD-074A-4ECA-A9C4-9B10B51A9A6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9E0885C-87A5-4BF6-8A88-72D8D45C96A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FABFD8A-1713-491E-A6DA-885912FD378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304A290-4B1C-4175-8D61-13E499C9B8B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4F1BB52-E232-4F67-AD32-9D12F9B061E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51A4EF8-4940-4F7B-B505-6CE3AA6E35E6}"/>
              </a:ext>
            </a:extLst>
          </p:cNvPr>
          <p:cNvSpPr>
            <a:spLocks noGrp="1"/>
          </p:cNvSpPr>
          <p:nvPr>
            <p:ph type="dt" sz="half" idx="10"/>
          </p:nvPr>
        </p:nvSpPr>
        <p:spPr/>
        <p:txBody>
          <a:bodyPr/>
          <a:lstStyle/>
          <a:p>
            <a:fld id="{D03D9187-6048-478D-9CF4-F78AF67F14DF}" type="datetimeFigureOut">
              <a:rPr lang="en-US" smtClean="0"/>
              <a:t>4/10/2020</a:t>
            </a:fld>
            <a:endParaRPr lang="en-US"/>
          </a:p>
        </p:txBody>
      </p:sp>
      <p:sp>
        <p:nvSpPr>
          <p:cNvPr id="8" name="Footer Placeholder 7">
            <a:extLst>
              <a:ext uri="{FF2B5EF4-FFF2-40B4-BE49-F238E27FC236}">
                <a16:creationId xmlns:a16="http://schemas.microsoft.com/office/drawing/2014/main" id="{26F6C5C5-81E3-4DD1-8D86-1F7E2CD1EC7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4198546-DD27-4CBF-B077-D048B581E067}"/>
              </a:ext>
            </a:extLst>
          </p:cNvPr>
          <p:cNvSpPr>
            <a:spLocks noGrp="1"/>
          </p:cNvSpPr>
          <p:nvPr>
            <p:ph type="sldNum" sz="quarter" idx="12"/>
          </p:nvPr>
        </p:nvSpPr>
        <p:spPr/>
        <p:txBody>
          <a:bodyPr/>
          <a:lstStyle/>
          <a:p>
            <a:fld id="{A48BF084-51AF-4246-A45F-9E20C74F73B2}" type="slidenum">
              <a:rPr lang="en-US" smtClean="0"/>
              <a:t>‹#›</a:t>
            </a:fld>
            <a:endParaRPr lang="en-US"/>
          </a:p>
        </p:txBody>
      </p:sp>
    </p:spTree>
    <p:extLst>
      <p:ext uri="{BB962C8B-B14F-4D97-AF65-F5344CB8AC3E}">
        <p14:creationId xmlns:p14="http://schemas.microsoft.com/office/powerpoint/2010/main" val="26139785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87DEF3-3225-407F-93BF-EA526878B52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DE258C5-BC36-47A6-B2E9-336881BBA200}"/>
              </a:ext>
            </a:extLst>
          </p:cNvPr>
          <p:cNvSpPr>
            <a:spLocks noGrp="1"/>
          </p:cNvSpPr>
          <p:nvPr>
            <p:ph type="dt" sz="half" idx="10"/>
          </p:nvPr>
        </p:nvSpPr>
        <p:spPr/>
        <p:txBody>
          <a:bodyPr/>
          <a:lstStyle/>
          <a:p>
            <a:fld id="{D03D9187-6048-478D-9CF4-F78AF67F14DF}" type="datetimeFigureOut">
              <a:rPr lang="en-US" smtClean="0"/>
              <a:t>4/10/2020</a:t>
            </a:fld>
            <a:endParaRPr lang="en-US"/>
          </a:p>
        </p:txBody>
      </p:sp>
      <p:sp>
        <p:nvSpPr>
          <p:cNvPr id="4" name="Footer Placeholder 3">
            <a:extLst>
              <a:ext uri="{FF2B5EF4-FFF2-40B4-BE49-F238E27FC236}">
                <a16:creationId xmlns:a16="http://schemas.microsoft.com/office/drawing/2014/main" id="{0966896A-A913-45CC-8C5D-E0C1374B7AA3}"/>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1D9499F-7B7F-4087-99D7-6DEDE3849CC0}"/>
              </a:ext>
            </a:extLst>
          </p:cNvPr>
          <p:cNvSpPr>
            <a:spLocks noGrp="1"/>
          </p:cNvSpPr>
          <p:nvPr>
            <p:ph type="sldNum" sz="quarter" idx="12"/>
          </p:nvPr>
        </p:nvSpPr>
        <p:spPr/>
        <p:txBody>
          <a:bodyPr/>
          <a:lstStyle/>
          <a:p>
            <a:fld id="{A48BF084-51AF-4246-A45F-9E20C74F73B2}" type="slidenum">
              <a:rPr lang="en-US" smtClean="0"/>
              <a:t>‹#›</a:t>
            </a:fld>
            <a:endParaRPr lang="en-US"/>
          </a:p>
        </p:txBody>
      </p:sp>
    </p:spTree>
    <p:extLst>
      <p:ext uri="{BB962C8B-B14F-4D97-AF65-F5344CB8AC3E}">
        <p14:creationId xmlns:p14="http://schemas.microsoft.com/office/powerpoint/2010/main" val="28299842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C4EC2A-A1E0-401C-960D-CEBAEA9B0775}"/>
              </a:ext>
            </a:extLst>
          </p:cNvPr>
          <p:cNvSpPr>
            <a:spLocks noGrp="1"/>
          </p:cNvSpPr>
          <p:nvPr>
            <p:ph type="dt" sz="half" idx="10"/>
          </p:nvPr>
        </p:nvSpPr>
        <p:spPr/>
        <p:txBody>
          <a:bodyPr/>
          <a:lstStyle/>
          <a:p>
            <a:fld id="{D03D9187-6048-478D-9CF4-F78AF67F14DF}" type="datetimeFigureOut">
              <a:rPr lang="en-US" smtClean="0"/>
              <a:t>4/10/2020</a:t>
            </a:fld>
            <a:endParaRPr lang="en-US"/>
          </a:p>
        </p:txBody>
      </p:sp>
      <p:sp>
        <p:nvSpPr>
          <p:cNvPr id="3" name="Footer Placeholder 2">
            <a:extLst>
              <a:ext uri="{FF2B5EF4-FFF2-40B4-BE49-F238E27FC236}">
                <a16:creationId xmlns:a16="http://schemas.microsoft.com/office/drawing/2014/main" id="{C6A10715-E43D-4FCE-9280-1C31792DAAD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99EA3FC-DCB5-457F-B6A8-65194C4AB177}"/>
              </a:ext>
            </a:extLst>
          </p:cNvPr>
          <p:cNvSpPr>
            <a:spLocks noGrp="1"/>
          </p:cNvSpPr>
          <p:nvPr>
            <p:ph type="sldNum" sz="quarter" idx="12"/>
          </p:nvPr>
        </p:nvSpPr>
        <p:spPr/>
        <p:txBody>
          <a:bodyPr/>
          <a:lstStyle/>
          <a:p>
            <a:fld id="{A48BF084-51AF-4246-A45F-9E20C74F73B2}" type="slidenum">
              <a:rPr lang="en-US" smtClean="0"/>
              <a:t>‹#›</a:t>
            </a:fld>
            <a:endParaRPr lang="en-US"/>
          </a:p>
        </p:txBody>
      </p:sp>
    </p:spTree>
    <p:extLst>
      <p:ext uri="{BB962C8B-B14F-4D97-AF65-F5344CB8AC3E}">
        <p14:creationId xmlns:p14="http://schemas.microsoft.com/office/powerpoint/2010/main" val="27683913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5A807E-47D0-47E3-96B6-2069146D1B9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A9EC942-265A-40BF-8A00-7F6551DCDCD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98438FD-1DAB-4813-8B13-243B8739ED0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E565F83-3C95-492A-809B-193F2F67D775}"/>
              </a:ext>
            </a:extLst>
          </p:cNvPr>
          <p:cNvSpPr>
            <a:spLocks noGrp="1"/>
          </p:cNvSpPr>
          <p:nvPr>
            <p:ph type="dt" sz="half" idx="10"/>
          </p:nvPr>
        </p:nvSpPr>
        <p:spPr/>
        <p:txBody>
          <a:bodyPr/>
          <a:lstStyle/>
          <a:p>
            <a:fld id="{D03D9187-6048-478D-9CF4-F78AF67F14DF}" type="datetimeFigureOut">
              <a:rPr lang="en-US" smtClean="0"/>
              <a:t>4/10/2020</a:t>
            </a:fld>
            <a:endParaRPr lang="en-US"/>
          </a:p>
        </p:txBody>
      </p:sp>
      <p:sp>
        <p:nvSpPr>
          <p:cNvPr id="6" name="Footer Placeholder 5">
            <a:extLst>
              <a:ext uri="{FF2B5EF4-FFF2-40B4-BE49-F238E27FC236}">
                <a16:creationId xmlns:a16="http://schemas.microsoft.com/office/drawing/2014/main" id="{495A6156-A92B-44F6-88AD-7A948CC44EA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BCCCCF4-7264-4EB4-96F8-E5B218666A77}"/>
              </a:ext>
            </a:extLst>
          </p:cNvPr>
          <p:cNvSpPr>
            <a:spLocks noGrp="1"/>
          </p:cNvSpPr>
          <p:nvPr>
            <p:ph type="sldNum" sz="quarter" idx="12"/>
          </p:nvPr>
        </p:nvSpPr>
        <p:spPr/>
        <p:txBody>
          <a:bodyPr/>
          <a:lstStyle/>
          <a:p>
            <a:fld id="{A48BF084-51AF-4246-A45F-9E20C74F73B2}" type="slidenum">
              <a:rPr lang="en-US" smtClean="0"/>
              <a:t>‹#›</a:t>
            </a:fld>
            <a:endParaRPr lang="en-US"/>
          </a:p>
        </p:txBody>
      </p:sp>
    </p:spTree>
    <p:extLst>
      <p:ext uri="{BB962C8B-B14F-4D97-AF65-F5344CB8AC3E}">
        <p14:creationId xmlns:p14="http://schemas.microsoft.com/office/powerpoint/2010/main" val="15345740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63A847-443C-4AFC-8CA2-E6E2C3CD07C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D9CE49F-3746-4397-8A8B-5125275ED61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FF39270-950D-48BF-B45F-F124177C4E6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1576804-6086-4FC9-995E-5A7AED69FBFF}"/>
              </a:ext>
            </a:extLst>
          </p:cNvPr>
          <p:cNvSpPr>
            <a:spLocks noGrp="1"/>
          </p:cNvSpPr>
          <p:nvPr>
            <p:ph type="dt" sz="half" idx="10"/>
          </p:nvPr>
        </p:nvSpPr>
        <p:spPr/>
        <p:txBody>
          <a:bodyPr/>
          <a:lstStyle/>
          <a:p>
            <a:fld id="{D03D9187-6048-478D-9CF4-F78AF67F14DF}" type="datetimeFigureOut">
              <a:rPr lang="en-US" smtClean="0"/>
              <a:t>4/10/2020</a:t>
            </a:fld>
            <a:endParaRPr lang="en-US"/>
          </a:p>
        </p:txBody>
      </p:sp>
      <p:sp>
        <p:nvSpPr>
          <p:cNvPr id="6" name="Footer Placeholder 5">
            <a:extLst>
              <a:ext uri="{FF2B5EF4-FFF2-40B4-BE49-F238E27FC236}">
                <a16:creationId xmlns:a16="http://schemas.microsoft.com/office/drawing/2014/main" id="{D946F389-33CB-4B7A-AB7D-4487428E2B5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5A0D177-CC79-42BB-95DE-7FFA90E83BE7}"/>
              </a:ext>
            </a:extLst>
          </p:cNvPr>
          <p:cNvSpPr>
            <a:spLocks noGrp="1"/>
          </p:cNvSpPr>
          <p:nvPr>
            <p:ph type="sldNum" sz="quarter" idx="12"/>
          </p:nvPr>
        </p:nvSpPr>
        <p:spPr/>
        <p:txBody>
          <a:bodyPr/>
          <a:lstStyle/>
          <a:p>
            <a:fld id="{A48BF084-51AF-4246-A45F-9E20C74F73B2}" type="slidenum">
              <a:rPr lang="en-US" smtClean="0"/>
              <a:t>‹#›</a:t>
            </a:fld>
            <a:endParaRPr lang="en-US"/>
          </a:p>
        </p:txBody>
      </p:sp>
    </p:spTree>
    <p:extLst>
      <p:ext uri="{BB962C8B-B14F-4D97-AF65-F5344CB8AC3E}">
        <p14:creationId xmlns:p14="http://schemas.microsoft.com/office/powerpoint/2010/main" val="20394935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B636D12-7D6C-44F3-8028-AD34E02AA00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CD74E44-4480-4402-8F18-EA2D29024ED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748C976-11AF-4838-A42E-F541666BBCD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03D9187-6048-478D-9CF4-F78AF67F14DF}" type="datetimeFigureOut">
              <a:rPr lang="en-US" smtClean="0"/>
              <a:t>4/10/2020</a:t>
            </a:fld>
            <a:endParaRPr lang="en-US"/>
          </a:p>
        </p:txBody>
      </p:sp>
      <p:sp>
        <p:nvSpPr>
          <p:cNvPr id="5" name="Footer Placeholder 4">
            <a:extLst>
              <a:ext uri="{FF2B5EF4-FFF2-40B4-BE49-F238E27FC236}">
                <a16:creationId xmlns:a16="http://schemas.microsoft.com/office/drawing/2014/main" id="{BB808408-7A72-46BA-8363-7A5E8BF5B00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3939560-F09E-485E-837C-4BB531629C7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48BF084-51AF-4246-A45F-9E20C74F73B2}" type="slidenum">
              <a:rPr lang="en-US" smtClean="0"/>
              <a:t>‹#›</a:t>
            </a:fld>
            <a:endParaRPr lang="en-US"/>
          </a:p>
        </p:txBody>
      </p:sp>
    </p:spTree>
    <p:extLst>
      <p:ext uri="{BB962C8B-B14F-4D97-AF65-F5344CB8AC3E}">
        <p14:creationId xmlns:p14="http://schemas.microsoft.com/office/powerpoint/2010/main" val="307317071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54EC4-6CD1-417C-8157-4F3CFE21E6ED}"/>
              </a:ext>
            </a:extLst>
          </p:cNvPr>
          <p:cNvSpPr>
            <a:spLocks noGrp="1"/>
          </p:cNvSpPr>
          <p:nvPr>
            <p:ph type="ctrTitle"/>
          </p:nvPr>
        </p:nvSpPr>
        <p:spPr>
          <a:xfrm>
            <a:off x="888521" y="1860567"/>
            <a:ext cx="10737012" cy="2387600"/>
          </a:xfrm>
        </p:spPr>
        <p:txBody>
          <a:bodyPr>
            <a:normAutofit/>
          </a:bodyPr>
          <a:lstStyle/>
          <a:p>
            <a:r>
              <a:rPr lang="en-US" dirty="0"/>
              <a:t>Summary of issues related to power class ambiguities and </a:t>
            </a:r>
            <a:r>
              <a:rPr lang="en-US" dirty="0" err="1"/>
              <a:t>tx</a:t>
            </a:r>
            <a:r>
              <a:rPr lang="en-US" dirty="0"/>
              <a:t> div</a:t>
            </a:r>
          </a:p>
        </p:txBody>
      </p:sp>
      <p:sp>
        <p:nvSpPr>
          <p:cNvPr id="3" name="Subtitle 2">
            <a:extLst>
              <a:ext uri="{FF2B5EF4-FFF2-40B4-BE49-F238E27FC236}">
                <a16:creationId xmlns:a16="http://schemas.microsoft.com/office/drawing/2014/main" id="{D1229C53-FE3A-4D06-8F7A-173BE00F1799}"/>
              </a:ext>
            </a:extLst>
          </p:cNvPr>
          <p:cNvSpPr>
            <a:spLocks noGrp="1"/>
          </p:cNvSpPr>
          <p:nvPr>
            <p:ph type="subTitle" idx="1"/>
          </p:nvPr>
        </p:nvSpPr>
        <p:spPr>
          <a:xfrm>
            <a:off x="1524000" y="4477108"/>
            <a:ext cx="9144000" cy="780691"/>
          </a:xfrm>
        </p:spPr>
        <p:txBody>
          <a:bodyPr/>
          <a:lstStyle/>
          <a:p>
            <a:r>
              <a:rPr lang="en-US" dirty="0"/>
              <a:t>Qualcomm Incorporated</a:t>
            </a:r>
          </a:p>
        </p:txBody>
      </p:sp>
      <p:sp>
        <p:nvSpPr>
          <p:cNvPr id="4" name="TextBox 3">
            <a:extLst>
              <a:ext uri="{FF2B5EF4-FFF2-40B4-BE49-F238E27FC236}">
                <a16:creationId xmlns:a16="http://schemas.microsoft.com/office/drawing/2014/main" id="{0597AC52-917E-4417-8613-2D51A55EE222}"/>
              </a:ext>
            </a:extLst>
          </p:cNvPr>
          <p:cNvSpPr txBox="1"/>
          <p:nvPr/>
        </p:nvSpPr>
        <p:spPr>
          <a:xfrm>
            <a:off x="9937630" y="522328"/>
            <a:ext cx="1321196" cy="369332"/>
          </a:xfrm>
          <a:prstGeom prst="rect">
            <a:avLst/>
          </a:prstGeom>
          <a:noFill/>
        </p:spPr>
        <p:txBody>
          <a:bodyPr wrap="none" rtlCol="0">
            <a:spAutoFit/>
          </a:bodyPr>
          <a:lstStyle/>
          <a:p>
            <a:r>
              <a:rPr lang="en-US" b="1" dirty="0"/>
              <a:t>R4-2004821</a:t>
            </a:r>
            <a:endParaRPr lang="en-US" dirty="0"/>
          </a:p>
        </p:txBody>
      </p:sp>
      <p:sp>
        <p:nvSpPr>
          <p:cNvPr id="5" name="TextBox 4">
            <a:extLst>
              <a:ext uri="{FF2B5EF4-FFF2-40B4-BE49-F238E27FC236}">
                <a16:creationId xmlns:a16="http://schemas.microsoft.com/office/drawing/2014/main" id="{67744677-36C6-45D2-B50E-1EE3C8FB0392}"/>
              </a:ext>
            </a:extLst>
          </p:cNvPr>
          <p:cNvSpPr txBox="1"/>
          <p:nvPr/>
        </p:nvSpPr>
        <p:spPr>
          <a:xfrm>
            <a:off x="664233" y="337662"/>
            <a:ext cx="3054041" cy="646331"/>
          </a:xfrm>
          <a:prstGeom prst="rect">
            <a:avLst/>
          </a:prstGeom>
          <a:noFill/>
        </p:spPr>
        <p:txBody>
          <a:bodyPr wrap="none" rtlCol="0">
            <a:spAutoFit/>
          </a:bodyPr>
          <a:lstStyle/>
          <a:p>
            <a:r>
              <a:rPr lang="en-US" b="1" dirty="0"/>
              <a:t>3GPP TSG-RAN4 #92Bis-e </a:t>
            </a:r>
          </a:p>
          <a:p>
            <a:r>
              <a:rPr lang="en-US" b="1" dirty="0"/>
              <a:t>Online, 20th – 30th April 2020</a:t>
            </a:r>
            <a:endParaRPr lang="en-US" b="1" i="1" dirty="0"/>
          </a:p>
        </p:txBody>
      </p:sp>
    </p:spTree>
    <p:extLst>
      <p:ext uri="{BB962C8B-B14F-4D97-AF65-F5344CB8AC3E}">
        <p14:creationId xmlns:p14="http://schemas.microsoft.com/office/powerpoint/2010/main" val="1718815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D8D4EC-6819-43BF-83F0-E4025CF11E4C}"/>
              </a:ext>
            </a:extLst>
          </p:cNvPr>
          <p:cNvSpPr>
            <a:spLocks noGrp="1"/>
          </p:cNvSpPr>
          <p:nvPr>
            <p:ph type="title"/>
          </p:nvPr>
        </p:nvSpPr>
        <p:spPr/>
        <p:txBody>
          <a:bodyPr/>
          <a:lstStyle/>
          <a:p>
            <a:r>
              <a:rPr lang="en-US" dirty="0"/>
              <a:t>Background</a:t>
            </a:r>
          </a:p>
        </p:txBody>
      </p:sp>
      <p:sp>
        <p:nvSpPr>
          <p:cNvPr id="3" name="Content Placeholder 2">
            <a:extLst>
              <a:ext uri="{FF2B5EF4-FFF2-40B4-BE49-F238E27FC236}">
                <a16:creationId xmlns:a16="http://schemas.microsoft.com/office/drawing/2014/main" id="{08F4DCD5-9CC2-4E9C-9939-EE8E086FD979}"/>
              </a:ext>
            </a:extLst>
          </p:cNvPr>
          <p:cNvSpPr>
            <a:spLocks noGrp="1"/>
          </p:cNvSpPr>
          <p:nvPr>
            <p:ph idx="1"/>
          </p:nvPr>
        </p:nvSpPr>
        <p:spPr/>
        <p:txBody>
          <a:bodyPr/>
          <a:lstStyle/>
          <a:p>
            <a:r>
              <a:rPr lang="en-US" dirty="0"/>
              <a:t>RAN1 allowed specification transparent </a:t>
            </a:r>
            <a:r>
              <a:rPr lang="en-US" dirty="0" err="1"/>
              <a:t>tx</a:t>
            </a:r>
            <a:r>
              <a:rPr lang="en-US" dirty="0"/>
              <a:t> diversity 2017</a:t>
            </a:r>
          </a:p>
          <a:p>
            <a:pPr lvl="1"/>
            <a:r>
              <a:rPr lang="en-US" dirty="0"/>
              <a:t>Intention was not to specify what kind of signal processing techniques UE should use</a:t>
            </a:r>
          </a:p>
          <a:p>
            <a:r>
              <a:rPr lang="en-US" dirty="0"/>
              <a:t>Some companies interpret that as also spec transparent in RAN4</a:t>
            </a:r>
          </a:p>
          <a:p>
            <a:r>
              <a:rPr lang="en-US" dirty="0"/>
              <a:t>When CR to enable transparent </a:t>
            </a:r>
            <a:r>
              <a:rPr lang="en-US" dirty="0" err="1"/>
              <a:t>tx</a:t>
            </a:r>
            <a:r>
              <a:rPr lang="en-US" dirty="0"/>
              <a:t> diversity was proposed, TE vendors expressed their concerns on enabling such feature since it requires TE to detect automatically if UE use </a:t>
            </a:r>
            <a:r>
              <a:rPr lang="en-US" dirty="0" err="1"/>
              <a:t>tx</a:t>
            </a:r>
            <a:r>
              <a:rPr lang="en-US" dirty="0"/>
              <a:t> diversity or not   </a:t>
            </a:r>
          </a:p>
          <a:p>
            <a:r>
              <a:rPr lang="en-US" dirty="0"/>
              <a:t>Other issue is that the LTE always assumed that for 2-tx-port device, the power per </a:t>
            </a:r>
            <a:r>
              <a:rPr lang="en-US" dirty="0" err="1"/>
              <a:t>tx</a:t>
            </a:r>
            <a:r>
              <a:rPr lang="en-US" dirty="0"/>
              <a:t> chain is backed of 3 dB from its maximum power thus emissions will always be also 3 dB lower</a:t>
            </a:r>
          </a:p>
        </p:txBody>
      </p:sp>
    </p:spTree>
    <p:extLst>
      <p:ext uri="{BB962C8B-B14F-4D97-AF65-F5344CB8AC3E}">
        <p14:creationId xmlns:p14="http://schemas.microsoft.com/office/powerpoint/2010/main" val="35191683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2F19FC-B02C-43DF-A92C-4B2C60A0ED41}"/>
              </a:ext>
            </a:extLst>
          </p:cNvPr>
          <p:cNvSpPr>
            <a:spLocks noGrp="1"/>
          </p:cNvSpPr>
          <p:nvPr>
            <p:ph type="title"/>
          </p:nvPr>
        </p:nvSpPr>
        <p:spPr/>
        <p:txBody>
          <a:bodyPr/>
          <a:lstStyle/>
          <a:p>
            <a:r>
              <a:rPr lang="en-US" dirty="0"/>
              <a:t>Terminology</a:t>
            </a:r>
          </a:p>
        </p:txBody>
      </p:sp>
      <p:sp>
        <p:nvSpPr>
          <p:cNvPr id="3" name="Content Placeholder 2">
            <a:extLst>
              <a:ext uri="{FF2B5EF4-FFF2-40B4-BE49-F238E27FC236}">
                <a16:creationId xmlns:a16="http://schemas.microsoft.com/office/drawing/2014/main" id="{0ECBEB9E-45C9-451B-AD27-960CB4E21E16}"/>
              </a:ext>
            </a:extLst>
          </p:cNvPr>
          <p:cNvSpPr>
            <a:spLocks noGrp="1"/>
          </p:cNvSpPr>
          <p:nvPr>
            <p:ph idx="1"/>
          </p:nvPr>
        </p:nvSpPr>
        <p:spPr/>
        <p:txBody>
          <a:bodyPr>
            <a:normAutofit lnSpcReduction="10000"/>
          </a:bodyPr>
          <a:lstStyle/>
          <a:p>
            <a:r>
              <a:rPr lang="en-US" dirty="0"/>
              <a:t>23+23 dBm device = UE which intends to declare PC2 but does not have 26 dBm PA</a:t>
            </a:r>
          </a:p>
          <a:p>
            <a:r>
              <a:rPr lang="en-US" dirty="0"/>
              <a:t>Tx diversity = using more than one antenna for </a:t>
            </a:r>
            <a:r>
              <a:rPr lang="en-US" dirty="0" err="1"/>
              <a:t>tx</a:t>
            </a:r>
            <a:endParaRPr lang="en-US" dirty="0"/>
          </a:p>
          <a:p>
            <a:r>
              <a:rPr lang="en-US" dirty="0"/>
              <a:t>Antenna port = Logical port name, originates from RAN1. UL MIMO uses two logical ports</a:t>
            </a:r>
          </a:p>
          <a:p>
            <a:r>
              <a:rPr lang="en-US" dirty="0"/>
              <a:t>Antenna connector = physical antenna connector in UE. RAN4 term. LTE mapping of logical port = antenna connector</a:t>
            </a:r>
          </a:p>
          <a:p>
            <a:r>
              <a:rPr lang="en-US" dirty="0"/>
              <a:t>TAV = (Logical) Transmit Antenna Port Virtualization. A scheme what UE uses to map single logical antenna ports to two or more antenna connectors</a:t>
            </a:r>
          </a:p>
        </p:txBody>
      </p:sp>
    </p:spTree>
    <p:extLst>
      <p:ext uri="{BB962C8B-B14F-4D97-AF65-F5344CB8AC3E}">
        <p14:creationId xmlns:p14="http://schemas.microsoft.com/office/powerpoint/2010/main" val="21966817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95BCA8-2F10-4D79-AD63-06A0D3E3E8C9}"/>
              </a:ext>
            </a:extLst>
          </p:cNvPr>
          <p:cNvSpPr>
            <a:spLocks noGrp="1"/>
          </p:cNvSpPr>
          <p:nvPr>
            <p:ph type="title"/>
          </p:nvPr>
        </p:nvSpPr>
        <p:spPr>
          <a:xfrm>
            <a:off x="838200" y="365125"/>
            <a:ext cx="11100758" cy="1325563"/>
          </a:xfrm>
        </p:spPr>
        <p:txBody>
          <a:bodyPr/>
          <a:lstStyle/>
          <a:p>
            <a:r>
              <a:rPr lang="en-US" dirty="0"/>
              <a:t>Tx diversity / Transmit Antenna Port virtualization</a:t>
            </a:r>
          </a:p>
        </p:txBody>
      </p:sp>
      <p:sp>
        <p:nvSpPr>
          <p:cNvPr id="3" name="Content Placeholder 2">
            <a:extLst>
              <a:ext uri="{FF2B5EF4-FFF2-40B4-BE49-F238E27FC236}">
                <a16:creationId xmlns:a16="http://schemas.microsoft.com/office/drawing/2014/main" id="{8E1847AE-AB5A-46E5-A795-65A0E9F82A50}"/>
              </a:ext>
            </a:extLst>
          </p:cNvPr>
          <p:cNvSpPr>
            <a:spLocks noGrp="1"/>
          </p:cNvSpPr>
          <p:nvPr>
            <p:ph idx="1"/>
          </p:nvPr>
        </p:nvSpPr>
        <p:spPr/>
        <p:txBody>
          <a:bodyPr>
            <a:normAutofit fontScale="92500" lnSpcReduction="20000"/>
          </a:bodyPr>
          <a:lstStyle/>
          <a:p>
            <a:r>
              <a:rPr lang="en-US" dirty="0"/>
              <a:t>UE is allowed to implement or not implement and transmit with two </a:t>
            </a:r>
            <a:r>
              <a:rPr lang="en-US" dirty="0" err="1"/>
              <a:t>tx</a:t>
            </a:r>
            <a:r>
              <a:rPr lang="en-US" dirty="0"/>
              <a:t> chains even if network configures UE for single logical antenna port</a:t>
            </a:r>
          </a:p>
          <a:p>
            <a:r>
              <a:rPr lang="en-US" dirty="0"/>
              <a:t>Currently RAN4 specifications and therefore RAN5 test specification assume logical port = antenna connector mapping</a:t>
            </a:r>
          </a:p>
          <a:p>
            <a:r>
              <a:rPr lang="en-US" dirty="0"/>
              <a:t>To change this, RAN4 needs to change general terminology so that “power and emissions are summed” </a:t>
            </a:r>
          </a:p>
          <a:p>
            <a:pPr lvl="1"/>
            <a:r>
              <a:rPr lang="en-US" dirty="0"/>
              <a:t>Testing maybe done per port but requirements must apply to sum of transmissions from each port</a:t>
            </a:r>
          </a:p>
          <a:p>
            <a:r>
              <a:rPr lang="en-US" dirty="0"/>
              <a:t>Controversies</a:t>
            </a:r>
          </a:p>
          <a:p>
            <a:pPr lvl="1"/>
            <a:r>
              <a:rPr lang="en-US" dirty="0"/>
              <a:t>TE thinks this is major change in ran5 and Rel-15</a:t>
            </a:r>
          </a:p>
          <a:p>
            <a:pPr lvl="1"/>
            <a:r>
              <a:rPr lang="en-US" dirty="0"/>
              <a:t>Some companies think TAV is part of UL MIMO</a:t>
            </a:r>
          </a:p>
          <a:p>
            <a:r>
              <a:rPr lang="en-US" dirty="0"/>
              <a:t>There are numerous agreement not to specify </a:t>
            </a:r>
            <a:r>
              <a:rPr lang="en-US" dirty="0" err="1"/>
              <a:t>tx</a:t>
            </a:r>
            <a:r>
              <a:rPr lang="en-US" dirty="0"/>
              <a:t> diversity</a:t>
            </a:r>
          </a:p>
          <a:p>
            <a:endParaRPr lang="en-US" dirty="0"/>
          </a:p>
        </p:txBody>
      </p:sp>
    </p:spTree>
    <p:extLst>
      <p:ext uri="{BB962C8B-B14F-4D97-AF65-F5344CB8AC3E}">
        <p14:creationId xmlns:p14="http://schemas.microsoft.com/office/powerpoint/2010/main" val="1530750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C344D0-28EA-49DF-A404-3C1E9C294F3B}"/>
              </a:ext>
            </a:extLst>
          </p:cNvPr>
          <p:cNvSpPr>
            <a:spLocks noGrp="1"/>
          </p:cNvSpPr>
          <p:nvPr>
            <p:ph type="title"/>
          </p:nvPr>
        </p:nvSpPr>
        <p:spPr/>
        <p:txBody>
          <a:bodyPr/>
          <a:lstStyle/>
          <a:p>
            <a:r>
              <a:rPr lang="en-US" dirty="0"/>
              <a:t>UL MIMO emissions</a:t>
            </a:r>
          </a:p>
        </p:txBody>
      </p:sp>
      <p:sp>
        <p:nvSpPr>
          <p:cNvPr id="3" name="Content Placeholder 2">
            <a:extLst>
              <a:ext uri="{FF2B5EF4-FFF2-40B4-BE49-F238E27FC236}">
                <a16:creationId xmlns:a16="http://schemas.microsoft.com/office/drawing/2014/main" id="{6CE03F88-4C16-4E7D-B59E-1A8444FC981A}"/>
              </a:ext>
            </a:extLst>
          </p:cNvPr>
          <p:cNvSpPr>
            <a:spLocks noGrp="1"/>
          </p:cNvSpPr>
          <p:nvPr>
            <p:ph idx="1"/>
          </p:nvPr>
        </p:nvSpPr>
        <p:spPr/>
        <p:txBody>
          <a:bodyPr/>
          <a:lstStyle/>
          <a:p>
            <a:r>
              <a:rPr lang="en-US" dirty="0"/>
              <a:t>Because of LTE antenna port to antenna connector mapping, specification said emissions are valid for each connector thus enabling UE to exceed emissions by 3 dB when summed</a:t>
            </a:r>
          </a:p>
          <a:p>
            <a:r>
              <a:rPr lang="en-US" dirty="0"/>
              <a:t>Regulation is applicable to UE level</a:t>
            </a:r>
          </a:p>
          <a:p>
            <a:r>
              <a:rPr lang="en-US" dirty="0"/>
              <a:t>Controversy is that NR UL MIMO specification has been like this until today and correcting this would be tightening against previous 3GPP specification</a:t>
            </a:r>
          </a:p>
          <a:p>
            <a:pPr lvl="1"/>
            <a:r>
              <a:rPr lang="en-US" dirty="0"/>
              <a:t>But UE still has to meet regulatory emissions so it is unclear why this is problem  </a:t>
            </a:r>
          </a:p>
        </p:txBody>
      </p:sp>
    </p:spTree>
    <p:extLst>
      <p:ext uri="{BB962C8B-B14F-4D97-AF65-F5344CB8AC3E}">
        <p14:creationId xmlns:p14="http://schemas.microsoft.com/office/powerpoint/2010/main" val="4054198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7348FC-0A5F-42F1-AFCA-047DD95B70D2}"/>
              </a:ext>
            </a:extLst>
          </p:cNvPr>
          <p:cNvSpPr>
            <a:spLocks noGrp="1"/>
          </p:cNvSpPr>
          <p:nvPr>
            <p:ph type="title"/>
          </p:nvPr>
        </p:nvSpPr>
        <p:spPr/>
        <p:txBody>
          <a:bodyPr/>
          <a:lstStyle/>
          <a:p>
            <a:r>
              <a:rPr lang="en-US" dirty="0"/>
              <a:t>UL MIMO power class ambiguity</a:t>
            </a:r>
          </a:p>
        </p:txBody>
      </p:sp>
      <p:sp>
        <p:nvSpPr>
          <p:cNvPr id="3" name="Content Placeholder 2">
            <a:extLst>
              <a:ext uri="{FF2B5EF4-FFF2-40B4-BE49-F238E27FC236}">
                <a16:creationId xmlns:a16="http://schemas.microsoft.com/office/drawing/2014/main" id="{0D78CC55-F23A-4566-8471-87F74297965F}"/>
              </a:ext>
            </a:extLst>
          </p:cNvPr>
          <p:cNvSpPr>
            <a:spLocks noGrp="1"/>
          </p:cNvSpPr>
          <p:nvPr>
            <p:ph idx="1"/>
          </p:nvPr>
        </p:nvSpPr>
        <p:spPr/>
        <p:txBody>
          <a:bodyPr>
            <a:normAutofit fontScale="85000" lnSpcReduction="20000"/>
          </a:bodyPr>
          <a:lstStyle/>
          <a:p>
            <a:r>
              <a:rPr lang="en-US" dirty="0"/>
              <a:t>There was an early agreement that 23 + 23 dBm device is PC2 UL MIMO</a:t>
            </a:r>
          </a:p>
          <a:p>
            <a:r>
              <a:rPr lang="en-US" dirty="0"/>
              <a:t>Unfortunately fall back to single port operation behavior was not properly discussed </a:t>
            </a:r>
          </a:p>
          <a:p>
            <a:r>
              <a:rPr lang="en-US" dirty="0"/>
              <a:t>In order for this type of UE to produce 26 dBm when configured to single logical port, UE needs to implement TAV </a:t>
            </a:r>
          </a:p>
          <a:p>
            <a:r>
              <a:rPr lang="en-US" dirty="0"/>
              <a:t>UE shares power class declaration between single port and UL MIMO</a:t>
            </a:r>
          </a:p>
          <a:p>
            <a:r>
              <a:rPr lang="en-US" dirty="0"/>
              <a:t>Controversy is that </a:t>
            </a:r>
          </a:p>
          <a:p>
            <a:pPr lvl="1"/>
            <a:r>
              <a:rPr lang="en-US" dirty="0"/>
              <a:t>Some companies think that this kind of UE is PC2  UE and it is allowed to fall back to PC3 operation when configured to single port</a:t>
            </a:r>
          </a:p>
          <a:p>
            <a:pPr lvl="1"/>
            <a:r>
              <a:rPr lang="en-US" dirty="0"/>
              <a:t>Other companies think that this is PC3 UE that behaves as PC2 when configured for two logical ports</a:t>
            </a:r>
          </a:p>
          <a:p>
            <a:r>
              <a:rPr lang="en-US" dirty="0"/>
              <a:t>If principle that PC2 UE has to be able to produce 26 dBm regardless of how many ports it is configured is agreed, and no TAV is specified, this is not an issue anymore</a:t>
            </a:r>
          </a:p>
        </p:txBody>
      </p:sp>
    </p:spTree>
    <p:extLst>
      <p:ext uri="{BB962C8B-B14F-4D97-AF65-F5344CB8AC3E}">
        <p14:creationId xmlns:p14="http://schemas.microsoft.com/office/powerpoint/2010/main" val="30682507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C16CC9-3B1E-4B8D-867C-56CA4DE9D715}"/>
              </a:ext>
            </a:extLst>
          </p:cNvPr>
          <p:cNvSpPr>
            <a:spLocks noGrp="1"/>
          </p:cNvSpPr>
          <p:nvPr>
            <p:ph type="title"/>
          </p:nvPr>
        </p:nvSpPr>
        <p:spPr/>
        <p:txBody>
          <a:bodyPr/>
          <a:lstStyle/>
          <a:p>
            <a:r>
              <a:rPr lang="en-US" dirty="0"/>
              <a:t>EN-DC power class ambiguity</a:t>
            </a:r>
          </a:p>
        </p:txBody>
      </p:sp>
      <p:sp>
        <p:nvSpPr>
          <p:cNvPr id="3" name="Content Placeholder 2">
            <a:extLst>
              <a:ext uri="{FF2B5EF4-FFF2-40B4-BE49-F238E27FC236}">
                <a16:creationId xmlns:a16="http://schemas.microsoft.com/office/drawing/2014/main" id="{52582FC7-FB60-4BF6-975D-0146E4DD10EF}"/>
              </a:ext>
            </a:extLst>
          </p:cNvPr>
          <p:cNvSpPr>
            <a:spLocks noGrp="1"/>
          </p:cNvSpPr>
          <p:nvPr>
            <p:ph idx="1"/>
          </p:nvPr>
        </p:nvSpPr>
        <p:spPr/>
        <p:txBody>
          <a:bodyPr>
            <a:normAutofit fontScale="92500" lnSpcReduction="20000"/>
          </a:bodyPr>
          <a:lstStyle/>
          <a:p>
            <a:r>
              <a:rPr lang="en-US" dirty="0"/>
              <a:t>When 23+23 dBm UE that implement TAV is configured for EN-DC for intra-band, it re-purposes the other TX chain and PA for LTE</a:t>
            </a:r>
          </a:p>
          <a:p>
            <a:r>
              <a:rPr lang="en-US" dirty="0"/>
              <a:t>In UE declares PC2 for EN-DC and also PC2 for NR SA, and PC3 for LTE, network will assume UE can do 23 dBm in LTE, 26 dBm in NR up to 26 dBm combined</a:t>
            </a:r>
          </a:p>
          <a:p>
            <a:r>
              <a:rPr lang="en-US" dirty="0"/>
              <a:t>In practice, since NR 26 dBm was achieved by means of TAV, UE can do only up to 23 dBm in NR</a:t>
            </a:r>
          </a:p>
          <a:p>
            <a:r>
              <a:rPr lang="en-US" dirty="0"/>
              <a:t>Controversy is that </a:t>
            </a:r>
          </a:p>
          <a:p>
            <a:pPr lvl="1"/>
            <a:r>
              <a:rPr lang="en-US" dirty="0"/>
              <a:t>some companies think this drop in power class should be allowed by specification</a:t>
            </a:r>
          </a:p>
          <a:p>
            <a:pPr lvl="1"/>
            <a:r>
              <a:rPr lang="en-US" dirty="0"/>
              <a:t>others think this kind of UE is not PC2 for EN-DC</a:t>
            </a:r>
          </a:p>
          <a:p>
            <a:r>
              <a:rPr lang="en-US" dirty="0"/>
              <a:t>Additionally, if RAN4 specifications do not acknowledge TAV, this should not be discussed</a:t>
            </a:r>
          </a:p>
        </p:txBody>
      </p:sp>
    </p:spTree>
    <p:extLst>
      <p:ext uri="{BB962C8B-B14F-4D97-AF65-F5344CB8AC3E}">
        <p14:creationId xmlns:p14="http://schemas.microsoft.com/office/powerpoint/2010/main" val="35697845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4257954231A76C44B0D04C9AEE4292A8" ma:contentTypeVersion="13" ma:contentTypeDescription="Create a new document." ma:contentTypeScope="" ma:versionID="30d23b972ac081601c9da7d5e44f9b58">
  <xsd:schema xmlns:xsd="http://www.w3.org/2001/XMLSchema" xmlns:xs="http://www.w3.org/2001/XMLSchema" xmlns:p="http://schemas.microsoft.com/office/2006/metadata/properties" xmlns:ns3="bcc01d59-85de-4ef9-881e-76d8b6a6f841" xmlns:ns4="4b1de6fe-44aa-4e13-b7e7-ab260d1ea5f8" targetNamespace="http://schemas.microsoft.com/office/2006/metadata/properties" ma:root="true" ma:fieldsID="4ad1f5db12dadbc37ad55adf489f7fa7" ns3:_="" ns4:_="">
    <xsd:import namespace="bcc01d59-85de-4ef9-881e-76d8b6a6f841"/>
    <xsd:import namespace="4b1de6fe-44aa-4e13-b7e7-ab260d1ea5f8"/>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GenerationTime" minOccurs="0"/>
                <xsd:element ref="ns3:MediaServiceEventHashCode" minOccurs="0"/>
                <xsd:element ref="ns4:SharedWithUsers" minOccurs="0"/>
                <xsd:element ref="ns4:SharedWithDetails" minOccurs="0"/>
                <xsd:element ref="ns4:SharingHintHash"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cc01d59-85de-4ef9-881e-76d8b6a6f841"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DateTaken" ma:index="10" nillable="true" ma:displayName="MediaServiceDateTaken" ma:descriptio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4b1de6fe-44aa-4e13-b7e7-ab260d1ea5f8"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SharingHintHash" ma:index="18"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8F241A2-69A6-4F4C-8A52-D324CBDE1A95}">
  <ds:schemaRefs>
    <ds:schemaRef ds:uri="http://schemas.microsoft.com/sharepoint/v3/contenttype/forms"/>
  </ds:schemaRefs>
</ds:datastoreItem>
</file>

<file path=customXml/itemProps2.xml><?xml version="1.0" encoding="utf-8"?>
<ds:datastoreItem xmlns:ds="http://schemas.openxmlformats.org/officeDocument/2006/customXml" ds:itemID="{30B611C6-DC08-41C4-A93C-474ED39E2C06}">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213739F9-8371-41CE-9ABB-1510A1E22D3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cc01d59-85de-4ef9-881e-76d8b6a6f841"/>
    <ds:schemaRef ds:uri="4b1de6fe-44aa-4e13-b7e7-ab260d1ea5f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133</TotalTime>
  <Words>686</Words>
  <Application>Microsoft Office PowerPoint</Application>
  <PresentationFormat>Widescreen</PresentationFormat>
  <Paragraphs>48</Paragraphs>
  <Slides>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Arial</vt:lpstr>
      <vt:lpstr>Calibri</vt:lpstr>
      <vt:lpstr>Calibri Light</vt:lpstr>
      <vt:lpstr>Office Theme</vt:lpstr>
      <vt:lpstr>Summary of issues related to power class ambiguities and tx div</vt:lpstr>
      <vt:lpstr>Background</vt:lpstr>
      <vt:lpstr>Terminology</vt:lpstr>
      <vt:lpstr>Tx diversity / Transmit Antenna Port virtualization</vt:lpstr>
      <vt:lpstr>UL MIMO emissions</vt:lpstr>
      <vt:lpstr>UL MIMO power class ambiguity</vt:lpstr>
      <vt:lpstr>EN-DC power class ambiguity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Qualcomm User</dc:creator>
  <cp:lastModifiedBy>Qualcomm User</cp:lastModifiedBy>
  <cp:revision>6</cp:revision>
  <dcterms:created xsi:type="dcterms:W3CDTF">2020-04-09T23:17:33Z</dcterms:created>
  <dcterms:modified xsi:type="dcterms:W3CDTF">2020-04-11T00:13:16Z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0x0101004257954231A76C44B0D04C9AEE4292A8</vt:lpwstr>
  </property>
</Properties>
</file>