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82" r:id="rId3"/>
    <p:sldId id="263" r:id="rId4"/>
    <p:sldId id="273" r:id="rId5"/>
    <p:sldId id="265" r:id="rId6"/>
    <p:sldId id="274" r:id="rId7"/>
    <p:sldId id="275" r:id="rId8"/>
    <p:sldId id="278" r:id="rId9"/>
    <p:sldId id="277" r:id="rId10"/>
    <p:sldId id="279" r:id="rId11"/>
    <p:sldId id="280" r:id="rId12"/>
    <p:sldId id="284" r:id="rId13"/>
    <p:sldId id="283" r:id="rId14"/>
    <p:sldId id="281" r:id="rId1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09" autoAdjust="0"/>
    <p:restoredTop sz="94830" autoAdjust="0"/>
  </p:normalViewPr>
  <p:slideViewPr>
    <p:cSldViewPr>
      <p:cViewPr varScale="1">
        <p:scale>
          <a:sx n="156" d="100"/>
          <a:sy n="156" d="100"/>
        </p:scale>
        <p:origin x="1104" y="168"/>
      </p:cViewPr>
      <p:guideLst>
        <p:guide orient="horz" pos="1620"/>
        <p:guide pos="2880"/>
      </p:guideLst>
    </p:cSldViewPr>
  </p:slideViewPr>
  <p:notesTextViewPr>
    <p:cViewPr>
      <p:scale>
        <a:sx n="100" d="100"/>
        <a:sy n="100" d="100"/>
      </p:scale>
      <p:origin x="0" y="0"/>
    </p:cViewPr>
  </p:notesTextViewPr>
  <p:notesViewPr>
    <p:cSldViewPr>
      <p:cViewPr varScale="1">
        <p:scale>
          <a:sx n="97" d="100"/>
          <a:sy n="97" d="100"/>
        </p:scale>
        <p:origin x="64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2020/3/4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extLst>
      <p:ext uri="{BB962C8B-B14F-4D97-AF65-F5344CB8AC3E}">
        <p14:creationId xmlns:p14="http://schemas.microsoft.com/office/powerpoint/2010/main" val="4206560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3</a:t>
            </a:fld>
            <a:endParaRPr lang="zh-CN" altLang="en-US"/>
          </a:p>
        </p:txBody>
      </p:sp>
    </p:spTree>
    <p:extLst>
      <p:ext uri="{BB962C8B-B14F-4D97-AF65-F5344CB8AC3E}">
        <p14:creationId xmlns:p14="http://schemas.microsoft.com/office/powerpoint/2010/main" val="51888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4</a:t>
            </a:fld>
            <a:endParaRPr lang="zh-CN" altLang="en-US"/>
          </a:p>
        </p:txBody>
      </p:sp>
    </p:spTree>
    <p:extLst>
      <p:ext uri="{BB962C8B-B14F-4D97-AF65-F5344CB8AC3E}">
        <p14:creationId xmlns:p14="http://schemas.microsoft.com/office/powerpoint/2010/main" val="3027222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8</a:t>
            </a:fld>
            <a:endParaRPr lang="zh-CN" altLang="en-US"/>
          </a:p>
        </p:txBody>
      </p:sp>
    </p:spTree>
    <p:extLst>
      <p:ext uri="{BB962C8B-B14F-4D97-AF65-F5344CB8AC3E}">
        <p14:creationId xmlns:p14="http://schemas.microsoft.com/office/powerpoint/2010/main" val="63584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12</a:t>
            </a:fld>
            <a:endParaRPr lang="zh-CN" altLang="en-US"/>
          </a:p>
        </p:txBody>
      </p:sp>
    </p:spTree>
    <p:extLst>
      <p:ext uri="{BB962C8B-B14F-4D97-AF65-F5344CB8AC3E}">
        <p14:creationId xmlns:p14="http://schemas.microsoft.com/office/powerpoint/2010/main" val="1155948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2020/3/4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42590" y="2086883"/>
            <a:ext cx="8424936" cy="1102519"/>
          </a:xfrm>
        </p:spPr>
        <p:txBody>
          <a:bodyPr>
            <a:noAutofit/>
          </a:bodyPr>
          <a:lstStyle/>
          <a:p>
            <a:r>
              <a:rPr lang="en-US" altLang="zh-CN" sz="2800" dirty="0"/>
              <a:t>Way forward on multiple </a:t>
            </a:r>
            <a:r>
              <a:rPr lang="en-US" altLang="zh-CN" sz="2800" dirty="0" err="1"/>
              <a:t>SCell</a:t>
            </a:r>
            <a:r>
              <a:rPr lang="en-US" altLang="zh-CN" sz="2800" dirty="0"/>
              <a:t> activation and UE-specific CBW switching </a:t>
            </a:r>
            <a:endParaRPr lang="zh-CN" altLang="en-US" sz="2800" dirty="0"/>
          </a:p>
        </p:txBody>
      </p:sp>
      <p:sp>
        <p:nvSpPr>
          <p:cNvPr id="3" name="副标题 2"/>
          <p:cNvSpPr>
            <a:spLocks noGrp="1"/>
          </p:cNvSpPr>
          <p:nvPr>
            <p:ph type="subTitle" idx="1"/>
          </p:nvPr>
        </p:nvSpPr>
        <p:spPr>
          <a:xfrm>
            <a:off x="1335596" y="3540426"/>
            <a:ext cx="6400800" cy="1314450"/>
          </a:xfrm>
        </p:spPr>
        <p:txBody>
          <a:bodyPr>
            <a:normAutofit/>
          </a:bodyPr>
          <a:lstStyle/>
          <a:p>
            <a:r>
              <a:rPr lang="en-US" altLang="zh-CN" sz="2400" dirty="0"/>
              <a:t>Apple, …</a:t>
            </a:r>
            <a:endParaRPr lang="zh-CN" altLang="en-US" sz="2400" dirty="0"/>
          </a:p>
        </p:txBody>
      </p:sp>
      <p:sp>
        <p:nvSpPr>
          <p:cNvPr id="4" name="矩形 3"/>
          <p:cNvSpPr/>
          <p:nvPr/>
        </p:nvSpPr>
        <p:spPr>
          <a:xfrm>
            <a:off x="7308304" y="292973"/>
            <a:ext cx="2031325" cy="400110"/>
          </a:xfrm>
          <a:prstGeom prst="rect">
            <a:avLst/>
          </a:prstGeom>
        </p:spPr>
        <p:txBody>
          <a:bodyPr wrap="none">
            <a:spAutoFit/>
          </a:bodyPr>
          <a:lstStyle/>
          <a:p>
            <a:r>
              <a:rPr lang="en-US" altLang="zh-CN" sz="2000" b="1" dirty="0"/>
              <a:t>R4-20xxxxx	</a:t>
            </a:r>
            <a:endParaRPr lang="zh-CN" altLang="en-US" sz="2000" b="1" dirty="0"/>
          </a:p>
        </p:txBody>
      </p:sp>
      <p:sp>
        <p:nvSpPr>
          <p:cNvPr id="12289" name="Rectangle 1"/>
          <p:cNvSpPr>
            <a:spLocks noChangeArrowheads="1"/>
          </p:cNvSpPr>
          <p:nvPr/>
        </p:nvSpPr>
        <p:spPr bwMode="auto">
          <a:xfrm>
            <a:off x="285720" y="341783"/>
            <a:ext cx="4297330"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1371600" algn="l"/>
              </a:tabLst>
            </a:pPr>
            <a:r>
              <a:rPr lang="en-GB" b="1" dirty="0"/>
              <a:t>3GPP TSG-RAN WG4 Meeting #94-e</a:t>
            </a:r>
            <a:r>
              <a:rPr lang="en-US" sz="1600" dirty="0"/>
              <a:t> </a:t>
            </a:r>
          </a:p>
          <a:p>
            <a:r>
              <a:rPr lang="en-GB" b="1" dirty="0"/>
              <a:t>Electronic Meeting, Feb.24</a:t>
            </a:r>
            <a:r>
              <a:rPr lang="en-GB" b="1" baseline="30000" dirty="0"/>
              <a:t>th</a:t>
            </a:r>
            <a:r>
              <a:rPr lang="en-GB" b="1" dirty="0"/>
              <a:t> – Mar.6</a:t>
            </a:r>
            <a:r>
              <a:rPr lang="en-GB" b="1" baseline="30000" dirty="0"/>
              <a:t>th</a:t>
            </a:r>
            <a:r>
              <a:rPr lang="en-GB" b="1" dirty="0"/>
              <a:t> 2020</a:t>
            </a:r>
            <a:endParaRPr lang="en-US" dirty="0"/>
          </a:p>
        </p:txBody>
      </p:sp>
      <p:sp>
        <p:nvSpPr>
          <p:cNvPr id="5" name="Rectangle 4">
            <a:extLst>
              <a:ext uri="{FF2B5EF4-FFF2-40B4-BE49-F238E27FC236}">
                <a16:creationId xmlns:a16="http://schemas.microsoft.com/office/drawing/2014/main" id="{01B51DA9-80B3-3F45-A398-88F8500FEA86}"/>
              </a:ext>
            </a:extLst>
          </p:cNvPr>
          <p:cNvSpPr/>
          <p:nvPr/>
        </p:nvSpPr>
        <p:spPr>
          <a:xfrm>
            <a:off x="298574" y="1012584"/>
            <a:ext cx="8568952" cy="723275"/>
          </a:xfrm>
          <a:prstGeom prst="rect">
            <a:avLst/>
          </a:prstGeom>
        </p:spPr>
        <p:txBody>
          <a:bodyPr wrap="square">
            <a:spAutoFit/>
          </a:bodyPr>
          <a:lstStyle/>
          <a:p>
            <a:pPr marL="1260475" marR="0" indent="-1260475">
              <a:spcBef>
                <a:spcPts val="0"/>
              </a:spcBef>
              <a:spcAft>
                <a:spcPts val="600"/>
              </a:spcAft>
              <a:tabLst>
                <a:tab pos="180340" algn="l"/>
                <a:tab pos="360680" algn="l"/>
                <a:tab pos="541020" algn="l"/>
                <a:tab pos="721360" algn="l"/>
                <a:tab pos="901700" algn="l"/>
                <a:tab pos="1082040" algn="l"/>
                <a:tab pos="1262380" algn="l"/>
                <a:tab pos="2676525" algn="l"/>
              </a:tabLst>
            </a:pPr>
            <a:r>
              <a:rPr lang="pt-BR" b="1" dirty="0"/>
              <a:t>Agenda item: </a:t>
            </a:r>
            <a:r>
              <a:rPr lang="en-GB" b="1" dirty="0"/>
              <a:t>8.15</a:t>
            </a:r>
            <a:endParaRPr lang="en-US" b="1" dirty="0"/>
          </a:p>
          <a:p>
            <a:pPr marL="1260475" marR="0" indent="-1260475">
              <a:spcBef>
                <a:spcPts val="0"/>
              </a:spcBef>
              <a:spcAft>
                <a:spcPts val="600"/>
              </a:spcAft>
            </a:pPr>
            <a:r>
              <a:rPr lang="en-GB" b="1" dirty="0"/>
              <a:t>Document for: Approval</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800" dirty="0"/>
              <a:t>Multiple </a:t>
            </a:r>
            <a:r>
              <a:rPr lang="en-US" sz="2800" dirty="0" err="1"/>
              <a:t>SCell</a:t>
            </a:r>
            <a:r>
              <a:rPr lang="en-US" sz="2800" dirty="0"/>
              <a:t> activation requirement for per-FR MG capable UE (sub-topic 1-9 in R4-2002187)</a:t>
            </a:r>
            <a:endParaRPr lang="zh-CN" altLang="en-US" sz="2800" dirty="0"/>
          </a:p>
        </p:txBody>
      </p:sp>
      <p:sp>
        <p:nvSpPr>
          <p:cNvPr id="3" name="内容占位符 2"/>
          <p:cNvSpPr>
            <a:spLocks noGrp="1"/>
          </p:cNvSpPr>
          <p:nvPr>
            <p:ph idx="1"/>
          </p:nvPr>
        </p:nvSpPr>
        <p:spPr>
          <a:xfrm>
            <a:off x="539552" y="1121097"/>
            <a:ext cx="8229600" cy="3816424"/>
          </a:xfrm>
        </p:spPr>
        <p:txBody>
          <a:bodyPr>
            <a:normAutofit/>
          </a:bodyPr>
          <a:lstStyle/>
          <a:p>
            <a:pPr lvl="0"/>
            <a:r>
              <a:rPr lang="en-US" sz="2400" dirty="0"/>
              <a:t>Agreements in RAN4 #94e:</a:t>
            </a:r>
          </a:p>
          <a:p>
            <a:pPr lvl="1"/>
            <a:r>
              <a:rPr lang="en-CA" sz="1700" dirty="0"/>
              <a:t>If UE has per-FR gap capability, the existing interruption applicability shall still apply, i.e., interruption from FR1 CC will not impact CCs in FR2 and vice versa, but this UE still needs to consider the time extension caused by other to-be-activated </a:t>
            </a:r>
            <a:r>
              <a:rPr lang="en-CA" sz="1700" dirty="0" err="1"/>
              <a:t>SCells</a:t>
            </a:r>
            <a:r>
              <a:rPr lang="en-CA" sz="1700" dirty="0"/>
              <a:t> in the same frequency range as the target </a:t>
            </a:r>
            <a:r>
              <a:rPr lang="en-CA" sz="1700" dirty="0" err="1"/>
              <a:t>SCell</a:t>
            </a:r>
            <a:r>
              <a:rPr lang="en-CA" sz="1700" dirty="0"/>
              <a:t> and the searcher limitation.</a:t>
            </a:r>
          </a:p>
          <a:p>
            <a:pPr marL="914400" lvl="2" indent="0">
              <a:buNone/>
            </a:pPr>
            <a:endParaRPr lang="en-CA" sz="1300" dirty="0"/>
          </a:p>
        </p:txBody>
      </p:sp>
    </p:spTree>
    <p:extLst>
      <p:ext uri="{BB962C8B-B14F-4D97-AF65-F5344CB8AC3E}">
        <p14:creationId xmlns:p14="http://schemas.microsoft.com/office/powerpoint/2010/main" val="25151658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800" dirty="0"/>
              <a:t>Delay extension of multiple </a:t>
            </a:r>
            <a:r>
              <a:rPr lang="en-US" sz="2800" dirty="0" err="1"/>
              <a:t>SCells</a:t>
            </a:r>
            <a:r>
              <a:rPr lang="en-US" sz="2800" dirty="0"/>
              <a:t> activation for inter-band FR2 CA (sub-topic 1-10 in R4-2002187)</a:t>
            </a:r>
            <a:endParaRPr lang="zh-CN" altLang="en-US" sz="2800" dirty="0"/>
          </a:p>
        </p:txBody>
      </p:sp>
      <p:sp>
        <p:nvSpPr>
          <p:cNvPr id="3" name="内容占位符 2"/>
          <p:cNvSpPr>
            <a:spLocks noGrp="1"/>
          </p:cNvSpPr>
          <p:nvPr>
            <p:ph idx="1"/>
          </p:nvPr>
        </p:nvSpPr>
        <p:spPr>
          <a:xfrm>
            <a:off x="539552" y="1121097"/>
            <a:ext cx="8229600" cy="3816424"/>
          </a:xfrm>
        </p:spPr>
        <p:txBody>
          <a:bodyPr>
            <a:normAutofit/>
          </a:bodyPr>
          <a:lstStyle/>
          <a:p>
            <a:pPr lvl="0"/>
            <a:r>
              <a:rPr lang="en-US" sz="2400" dirty="0"/>
              <a:t>Agreements in RAN4 #94e:</a:t>
            </a:r>
          </a:p>
          <a:p>
            <a:pPr lvl="1"/>
            <a:r>
              <a:rPr lang="en-US" sz="2000" dirty="0"/>
              <a:t>Postpone the discussion for multiple </a:t>
            </a:r>
            <a:r>
              <a:rPr lang="en-US" sz="2000" dirty="0" err="1"/>
              <a:t>SCell</a:t>
            </a:r>
            <a:r>
              <a:rPr lang="en-US" sz="2000" dirty="0"/>
              <a:t> activation in inter-band FR2 CA to next RAN4 meeting. </a:t>
            </a:r>
            <a:endParaRPr lang="en-CA" sz="1400" dirty="0"/>
          </a:p>
          <a:p>
            <a:pPr marL="914400" lvl="2" indent="0">
              <a:buNone/>
            </a:pPr>
            <a:endParaRPr lang="en-CA" sz="1300" dirty="0"/>
          </a:p>
        </p:txBody>
      </p:sp>
    </p:spTree>
    <p:extLst>
      <p:ext uri="{BB962C8B-B14F-4D97-AF65-F5344CB8AC3E}">
        <p14:creationId xmlns:p14="http://schemas.microsoft.com/office/powerpoint/2010/main" val="814250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Simplification on requirement scope of multiple </a:t>
            </a:r>
            <a:r>
              <a:rPr lang="en-US" sz="2400" dirty="0" err="1"/>
              <a:t>SCell</a:t>
            </a:r>
            <a:r>
              <a:rPr lang="en-US" sz="2400" dirty="0"/>
              <a:t> activation</a:t>
            </a:r>
            <a:endParaRPr lang="zh-CN" altLang="en-US" sz="2400" dirty="0"/>
          </a:p>
        </p:txBody>
      </p:sp>
      <p:sp>
        <p:nvSpPr>
          <p:cNvPr id="3" name="内容占位符 2"/>
          <p:cNvSpPr>
            <a:spLocks noGrp="1"/>
          </p:cNvSpPr>
          <p:nvPr>
            <p:ph idx="1"/>
          </p:nvPr>
        </p:nvSpPr>
        <p:spPr>
          <a:xfrm>
            <a:off x="457200" y="987574"/>
            <a:ext cx="8229600" cy="4032448"/>
          </a:xfrm>
        </p:spPr>
        <p:txBody>
          <a:bodyPr>
            <a:normAutofit fontScale="92500" lnSpcReduction="10000"/>
          </a:bodyPr>
          <a:lstStyle/>
          <a:p>
            <a:r>
              <a:rPr lang="en-US" sz="2000" dirty="0"/>
              <a:t>Companies are invited to provide analyses on suitable requirement scope to next RAN4 meeting:</a:t>
            </a:r>
          </a:p>
          <a:p>
            <a:r>
              <a:rPr lang="en-US" sz="2000" dirty="0"/>
              <a:t>Following bullets are for information</a:t>
            </a:r>
          </a:p>
          <a:p>
            <a:pPr lvl="1"/>
            <a:r>
              <a:rPr lang="en-US" sz="1600" dirty="0"/>
              <a:t>FFS: whether or not to consider interruption of LTE </a:t>
            </a:r>
            <a:r>
              <a:rPr lang="en-US" sz="1600" dirty="0" err="1"/>
              <a:t>SCell</a:t>
            </a:r>
            <a:r>
              <a:rPr lang="en-US" sz="1600" dirty="0"/>
              <a:t> activation to NR </a:t>
            </a:r>
            <a:r>
              <a:rPr lang="en-US" sz="1600" dirty="0" err="1"/>
              <a:t>SCell</a:t>
            </a:r>
            <a:r>
              <a:rPr lang="en-US" sz="1600" dirty="0"/>
              <a:t> activation in EN-DC and NE-DC cases </a:t>
            </a:r>
          </a:p>
          <a:p>
            <a:pPr lvl="1"/>
            <a:r>
              <a:rPr lang="en-US" sz="1600" dirty="0"/>
              <a:t>FFS: whether or not to define requirement of multiple </a:t>
            </a:r>
            <a:r>
              <a:rPr lang="en-US" sz="1600" dirty="0" err="1"/>
              <a:t>SCell</a:t>
            </a:r>
            <a:r>
              <a:rPr lang="en-US" sz="1600" dirty="0"/>
              <a:t> activations in different CGs for UE without per-FR MG capability in NR-DC</a:t>
            </a:r>
          </a:p>
          <a:p>
            <a:pPr lvl="2"/>
            <a:r>
              <a:rPr lang="en-US" sz="1600" dirty="0"/>
              <a:t>If requirement shall be defined for this case, FFS if the delay extension due to interruption could be decided by the largest time component in victim </a:t>
            </a:r>
            <a:r>
              <a:rPr lang="en-US" sz="1600" dirty="0" err="1"/>
              <a:t>SCell</a:t>
            </a:r>
            <a:r>
              <a:rPr lang="en-US" sz="1600" dirty="0"/>
              <a:t> activation</a:t>
            </a:r>
          </a:p>
          <a:p>
            <a:pPr lvl="1"/>
            <a:r>
              <a:rPr lang="en-US" sz="1600" dirty="0"/>
              <a:t>FFS: whether or not to define requirement of multiple </a:t>
            </a:r>
            <a:r>
              <a:rPr lang="en-US" sz="1600" dirty="0" err="1"/>
              <a:t>SCell</a:t>
            </a:r>
            <a:r>
              <a:rPr lang="en-US" sz="1600" dirty="0"/>
              <a:t> activations of if to-be-activated </a:t>
            </a:r>
            <a:r>
              <a:rPr lang="en-US" sz="1600" dirty="0" err="1"/>
              <a:t>SCells</a:t>
            </a:r>
            <a:r>
              <a:rPr lang="en-US" sz="1600" dirty="0"/>
              <a:t> includes FR1 unknown and FR1 known </a:t>
            </a:r>
            <a:r>
              <a:rPr lang="en-US" sz="1600" dirty="0" err="1"/>
              <a:t>SCells</a:t>
            </a:r>
            <a:r>
              <a:rPr lang="en-US" sz="1600" dirty="0"/>
              <a:t> on the same band</a:t>
            </a:r>
          </a:p>
          <a:p>
            <a:pPr lvl="1"/>
            <a:r>
              <a:rPr lang="en-US" sz="1600" dirty="0"/>
              <a:t>FFS: whether or not to define requirement  of multiple </a:t>
            </a:r>
            <a:r>
              <a:rPr lang="en-US" sz="1600" dirty="0" err="1"/>
              <a:t>SCell</a:t>
            </a:r>
            <a:r>
              <a:rPr lang="en-US" sz="1600" dirty="0"/>
              <a:t> activations if to-be-activated </a:t>
            </a:r>
            <a:r>
              <a:rPr lang="en-US" sz="1600" dirty="0" err="1"/>
              <a:t>SCells</a:t>
            </a:r>
            <a:r>
              <a:rPr lang="en-US" sz="1600" dirty="0"/>
              <a:t> includes FR1 known </a:t>
            </a:r>
            <a:r>
              <a:rPr lang="en-US" sz="1600" dirty="0" err="1"/>
              <a:t>SCells</a:t>
            </a:r>
            <a:r>
              <a:rPr lang="en-US" sz="1600" dirty="0"/>
              <a:t> with 160ms </a:t>
            </a:r>
            <a:r>
              <a:rPr lang="en-US" sz="1600" dirty="0" err="1"/>
              <a:t>SCell</a:t>
            </a:r>
            <a:r>
              <a:rPr lang="en-US" sz="1600" dirty="0"/>
              <a:t> measurement cycle(s) and &gt;160ms </a:t>
            </a:r>
            <a:r>
              <a:rPr lang="en-US" sz="1600" dirty="0" err="1"/>
              <a:t>SCell</a:t>
            </a:r>
            <a:r>
              <a:rPr lang="en-US" sz="1600" dirty="0"/>
              <a:t> measurement cycle(s) on the same band </a:t>
            </a:r>
          </a:p>
          <a:p>
            <a:pPr lvl="1"/>
            <a:r>
              <a:rPr lang="en-US" sz="1600" dirty="0"/>
              <a:t>FFS: whether or not to design delay requirement of multiple </a:t>
            </a:r>
            <a:r>
              <a:rPr lang="en-US" sz="1600" dirty="0" err="1"/>
              <a:t>SCell</a:t>
            </a:r>
            <a:r>
              <a:rPr lang="en-US" sz="1600" dirty="0"/>
              <a:t> activation based on at most one interruption during the target </a:t>
            </a:r>
            <a:r>
              <a:rPr lang="en-US" sz="1600" dirty="0" err="1"/>
              <a:t>SCell</a:t>
            </a:r>
            <a:r>
              <a:rPr lang="en-US" sz="1600" dirty="0"/>
              <a:t> activation </a:t>
            </a:r>
          </a:p>
        </p:txBody>
      </p:sp>
    </p:spTree>
    <p:extLst>
      <p:ext uri="{BB962C8B-B14F-4D97-AF65-F5344CB8AC3E}">
        <p14:creationId xmlns:p14="http://schemas.microsoft.com/office/powerpoint/2010/main" val="33905367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42590" y="2086883"/>
            <a:ext cx="8424936" cy="1102519"/>
          </a:xfrm>
        </p:spPr>
        <p:txBody>
          <a:bodyPr>
            <a:noAutofit/>
          </a:bodyPr>
          <a:lstStyle/>
          <a:p>
            <a:r>
              <a:rPr lang="en-US" altLang="zh-CN" sz="2800" dirty="0"/>
              <a:t>Part 2: Way forward on UE-specific CBW switching</a:t>
            </a:r>
            <a:endParaRPr lang="zh-CN" altLang="en-US" sz="2800" dirty="0"/>
          </a:p>
        </p:txBody>
      </p:sp>
    </p:spTree>
    <p:extLst>
      <p:ext uri="{BB962C8B-B14F-4D97-AF65-F5344CB8AC3E}">
        <p14:creationId xmlns:p14="http://schemas.microsoft.com/office/powerpoint/2010/main" val="1845616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800" dirty="0"/>
              <a:t>UE-specific CBW change (sub-topic 3-1 in R4-2002187)</a:t>
            </a:r>
            <a:endParaRPr lang="zh-CN" altLang="en-US" sz="2800" dirty="0"/>
          </a:p>
        </p:txBody>
      </p:sp>
      <p:sp>
        <p:nvSpPr>
          <p:cNvPr id="3" name="内容占位符 2"/>
          <p:cNvSpPr>
            <a:spLocks noGrp="1"/>
          </p:cNvSpPr>
          <p:nvPr>
            <p:ph idx="1"/>
          </p:nvPr>
        </p:nvSpPr>
        <p:spPr>
          <a:xfrm>
            <a:off x="539552" y="1121097"/>
            <a:ext cx="8229600" cy="3816424"/>
          </a:xfrm>
        </p:spPr>
        <p:txBody>
          <a:bodyPr>
            <a:normAutofit/>
          </a:bodyPr>
          <a:lstStyle/>
          <a:p>
            <a:pPr lvl="0"/>
            <a:r>
              <a:rPr lang="en-US" sz="2400" dirty="0"/>
              <a:t>Agreements in RAN4 #94e:</a:t>
            </a:r>
          </a:p>
          <a:p>
            <a:pPr lvl="1"/>
            <a:r>
              <a:rPr lang="en-US" sz="1600" dirty="0"/>
              <a:t>Clarification on UE-specific CBW change</a:t>
            </a:r>
          </a:p>
          <a:p>
            <a:pPr lvl="2"/>
            <a:r>
              <a:rPr lang="en-US" sz="1600" dirty="0"/>
              <a:t>the requirement of UE-specific CBW change applies for the reconfiguration of </a:t>
            </a:r>
            <a:r>
              <a:rPr lang="en-US" sz="1600" i="1" dirty="0" err="1"/>
              <a:t>offsetToCarrier</a:t>
            </a:r>
            <a:r>
              <a:rPr lang="en-US" sz="1600" dirty="0"/>
              <a:t> or </a:t>
            </a:r>
            <a:r>
              <a:rPr lang="en-US" sz="1600" i="1" dirty="0" err="1"/>
              <a:t>carrierBandwidth</a:t>
            </a:r>
            <a:r>
              <a:rPr lang="en-US" sz="1600" dirty="0"/>
              <a:t> to target UE.</a:t>
            </a:r>
            <a:endParaRPr lang="en-CA" sz="1600" dirty="0"/>
          </a:p>
          <a:p>
            <a:pPr lvl="1"/>
            <a:r>
              <a:rPr lang="en-US" sz="1600" dirty="0"/>
              <a:t>Delay requirement on UE-specific CBW change</a:t>
            </a:r>
          </a:p>
          <a:p>
            <a:pPr lvl="2"/>
            <a:r>
              <a:rPr lang="en-GB" sz="1600" dirty="0" err="1"/>
              <a:t>T</a:t>
            </a:r>
            <a:r>
              <a:rPr lang="en-GB" sz="1600" baseline="-25000" dirty="0" err="1"/>
              <a:t>ChannelBWSwitch</a:t>
            </a:r>
            <a:r>
              <a:rPr lang="en-GB" sz="1600" dirty="0"/>
              <a:t> = T</a:t>
            </a:r>
            <a:r>
              <a:rPr lang="en-GB" sz="1600" baseline="-25000" dirty="0"/>
              <a:t>RRC Processing</a:t>
            </a:r>
            <a:r>
              <a:rPr lang="en-GB" sz="1600" dirty="0"/>
              <a:t> + T</a:t>
            </a:r>
            <a:r>
              <a:rPr lang="en-GB" sz="1600" baseline="-25000" dirty="0"/>
              <a:t>UE processing</a:t>
            </a:r>
            <a:r>
              <a:rPr lang="en-GB" sz="1600" dirty="0"/>
              <a:t> </a:t>
            </a:r>
          </a:p>
          <a:p>
            <a:pPr lvl="3"/>
            <a:r>
              <a:rPr lang="en-GB" sz="1600" dirty="0"/>
              <a:t>FFS on UE processing time for UE specific channel BW switch (T</a:t>
            </a:r>
            <a:r>
              <a:rPr lang="en-GB" sz="1600" baseline="-25000" dirty="0"/>
              <a:t>UE processing</a:t>
            </a:r>
            <a:r>
              <a:rPr lang="en-GB" sz="1600" dirty="0"/>
              <a:t> ). </a:t>
            </a:r>
          </a:p>
          <a:p>
            <a:pPr lvl="3"/>
            <a:r>
              <a:rPr lang="en-GB" sz="1600" dirty="0"/>
              <a:t>T</a:t>
            </a:r>
            <a:r>
              <a:rPr lang="en-GB" sz="1600" baseline="-25000" dirty="0"/>
              <a:t>RRC Processing</a:t>
            </a:r>
            <a:r>
              <a:rPr lang="en-GB" sz="1600" dirty="0"/>
              <a:t> is same as </a:t>
            </a:r>
            <a:r>
              <a:rPr lang="en-GB" sz="1600" dirty="0" err="1"/>
              <a:t>T</a:t>
            </a:r>
            <a:r>
              <a:rPr lang="en-GB" sz="1600" baseline="-25000" dirty="0" err="1"/>
              <a:t>RRCprocessingDelay</a:t>
            </a:r>
            <a:r>
              <a:rPr lang="en-GB" sz="1600" dirty="0"/>
              <a:t> defined in RRC-based BWP switch requirement.</a:t>
            </a:r>
            <a:endParaRPr lang="en-US" sz="1600" dirty="0"/>
          </a:p>
          <a:p>
            <a:pPr lvl="1"/>
            <a:r>
              <a:rPr lang="en-CA" sz="1600" dirty="0"/>
              <a:t>FFS: Interruption requirement on UE-specific CBW change</a:t>
            </a:r>
          </a:p>
          <a:p>
            <a:pPr lvl="2"/>
            <a:r>
              <a:rPr lang="en-US" sz="1600" dirty="0"/>
              <a:t>Option 1: same as interruption requirement for RRC-based BWP switch </a:t>
            </a:r>
          </a:p>
          <a:p>
            <a:pPr lvl="2"/>
            <a:r>
              <a:rPr lang="en-US" sz="1600" dirty="0"/>
              <a:t>Other option is not precluded.</a:t>
            </a:r>
            <a:endParaRPr lang="en-CA" sz="1600" dirty="0"/>
          </a:p>
          <a:p>
            <a:pPr marL="914400" lvl="2" indent="0">
              <a:buNone/>
            </a:pPr>
            <a:endParaRPr lang="en-CA" sz="1300" dirty="0"/>
          </a:p>
        </p:txBody>
      </p:sp>
    </p:spTree>
    <p:extLst>
      <p:ext uri="{BB962C8B-B14F-4D97-AF65-F5344CB8AC3E}">
        <p14:creationId xmlns:p14="http://schemas.microsoft.com/office/powerpoint/2010/main" val="679701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42590" y="2086883"/>
            <a:ext cx="8424936" cy="1102519"/>
          </a:xfrm>
        </p:spPr>
        <p:txBody>
          <a:bodyPr>
            <a:noAutofit/>
          </a:bodyPr>
          <a:lstStyle/>
          <a:p>
            <a:r>
              <a:rPr lang="en-US" altLang="zh-CN" sz="2800" dirty="0"/>
              <a:t>Part 1: Way forward on multiple </a:t>
            </a:r>
            <a:r>
              <a:rPr lang="en-US" altLang="zh-CN" sz="2800" dirty="0" err="1"/>
              <a:t>SCell</a:t>
            </a:r>
            <a:r>
              <a:rPr lang="en-US" altLang="zh-CN" sz="2800" dirty="0"/>
              <a:t> activation</a:t>
            </a:r>
            <a:endParaRPr lang="zh-CN" altLang="en-US" sz="2800" dirty="0"/>
          </a:p>
        </p:txBody>
      </p:sp>
    </p:spTree>
    <p:extLst>
      <p:ext uri="{BB962C8B-B14F-4D97-AF65-F5344CB8AC3E}">
        <p14:creationId xmlns:p14="http://schemas.microsoft.com/office/powerpoint/2010/main" val="1571053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Requirement scope of multiple </a:t>
            </a:r>
            <a:r>
              <a:rPr lang="en-US" sz="2400" dirty="0" err="1"/>
              <a:t>SCell</a:t>
            </a:r>
            <a:r>
              <a:rPr lang="en-US" sz="2400" dirty="0"/>
              <a:t> activation (sub-topic 1-1 in R4-2002187)</a:t>
            </a:r>
            <a:endParaRPr lang="zh-CN" altLang="en-US" sz="2400" dirty="0"/>
          </a:p>
        </p:txBody>
      </p:sp>
      <p:sp>
        <p:nvSpPr>
          <p:cNvPr id="3" name="内容占位符 2"/>
          <p:cNvSpPr>
            <a:spLocks noGrp="1"/>
          </p:cNvSpPr>
          <p:nvPr>
            <p:ph idx="1"/>
          </p:nvPr>
        </p:nvSpPr>
        <p:spPr>
          <a:xfrm>
            <a:off x="457200" y="987574"/>
            <a:ext cx="8229600" cy="3394472"/>
          </a:xfrm>
        </p:spPr>
        <p:txBody>
          <a:bodyPr>
            <a:normAutofit/>
          </a:bodyPr>
          <a:lstStyle/>
          <a:p>
            <a:pPr lvl="0"/>
            <a:r>
              <a:rPr lang="en-US" sz="2000" dirty="0"/>
              <a:t>Agreement in RAN4 #94e:</a:t>
            </a:r>
          </a:p>
          <a:p>
            <a:pPr lvl="1"/>
            <a:r>
              <a:rPr lang="en-US" sz="2000" dirty="0"/>
              <a:t>In EN-DC, NE-DC, NR SA, RAN4 will define requirements only for the case where a single MAC command is used to activate multiple </a:t>
            </a:r>
            <a:r>
              <a:rPr lang="en-US" sz="2000" dirty="0" err="1"/>
              <a:t>SCells</a:t>
            </a:r>
            <a:r>
              <a:rPr lang="en-US" sz="2000" dirty="0"/>
              <a:t>; while in NR-DC RAN4 will define requirements for the case where one MAC command per CG is used.</a:t>
            </a:r>
          </a:p>
          <a:p>
            <a:pPr lvl="2"/>
            <a:r>
              <a:rPr lang="en-US" sz="2100" dirty="0"/>
              <a:t>In one single CG, there are no other NR </a:t>
            </a:r>
            <a:r>
              <a:rPr lang="en-US" sz="2100" dirty="0" err="1"/>
              <a:t>SCell</a:t>
            </a:r>
            <a:r>
              <a:rPr lang="en-US" sz="2100" dirty="0"/>
              <a:t> activation, deactivation, addition or release before activation is completed for all the </a:t>
            </a:r>
            <a:r>
              <a:rPr lang="en-US" sz="2100" dirty="0" err="1"/>
              <a:t>SCells</a:t>
            </a:r>
            <a:r>
              <a:rPr lang="en-US" sz="2100" dirty="0"/>
              <a:t> activated by the single MAC CE</a:t>
            </a:r>
          </a:p>
          <a:p>
            <a:pPr marL="457200" lvl="1" indent="0">
              <a:buNone/>
            </a:pPr>
            <a:endParaRPr lang="en-US" sz="3600" dirty="0"/>
          </a:p>
        </p:txBody>
      </p:sp>
    </p:spTree>
    <p:extLst>
      <p:ext uri="{BB962C8B-B14F-4D97-AF65-F5344CB8AC3E}">
        <p14:creationId xmlns:p14="http://schemas.microsoft.com/office/powerpoint/2010/main" val="3035829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800" dirty="0"/>
              <a:t>MAC PDU and MAC CE processing delay (sub-topic 1-2 &amp; 1-3 in R4-2002187)</a:t>
            </a:r>
            <a:endParaRPr lang="zh-CN" altLang="en-US" sz="2800" dirty="0"/>
          </a:p>
        </p:txBody>
      </p:sp>
      <p:sp>
        <p:nvSpPr>
          <p:cNvPr id="3" name="内容占位符 2"/>
          <p:cNvSpPr>
            <a:spLocks noGrp="1"/>
          </p:cNvSpPr>
          <p:nvPr>
            <p:ph idx="1"/>
          </p:nvPr>
        </p:nvSpPr>
        <p:spPr>
          <a:xfrm>
            <a:off x="457200" y="1063229"/>
            <a:ext cx="8229600" cy="3394472"/>
          </a:xfrm>
        </p:spPr>
        <p:txBody>
          <a:bodyPr>
            <a:normAutofit lnSpcReduction="10000"/>
          </a:bodyPr>
          <a:lstStyle/>
          <a:p>
            <a:pPr lvl="0"/>
            <a:r>
              <a:rPr lang="en-US" sz="2000" dirty="0"/>
              <a:t>Agreement in RAN4 #94e:</a:t>
            </a:r>
          </a:p>
          <a:p>
            <a:pPr lvl="1"/>
            <a:r>
              <a:rPr lang="en-US" sz="2000" dirty="0"/>
              <a:t>MAC CE processing time:</a:t>
            </a:r>
          </a:p>
          <a:p>
            <a:pPr lvl="2"/>
            <a:r>
              <a:rPr lang="en-US" sz="1600" dirty="0"/>
              <a:t>For NR-CA, EN-DC, and NE-DC, the MAC processing and application time shall be 3ms.</a:t>
            </a:r>
          </a:p>
          <a:p>
            <a:pPr lvl="2"/>
            <a:r>
              <a:rPr lang="en-US" sz="1600" dirty="0"/>
              <a:t>FFS: In NR-DC scenario, if two MAC PDUs on dual NR CGs are received within 3ms, the MAC processing and application time shall be</a:t>
            </a:r>
          </a:p>
          <a:p>
            <a:pPr lvl="3"/>
            <a:r>
              <a:rPr lang="en-US" sz="1200" dirty="0"/>
              <a:t>Option 1: 3ms;</a:t>
            </a:r>
          </a:p>
          <a:p>
            <a:pPr lvl="3"/>
            <a:r>
              <a:rPr lang="en-US" sz="1200" dirty="0"/>
              <a:t>Option 2: 6ms.</a:t>
            </a:r>
          </a:p>
          <a:p>
            <a:pPr lvl="1"/>
            <a:r>
              <a:rPr lang="en-US" sz="2000" dirty="0"/>
              <a:t>MAC PDU processing time:</a:t>
            </a:r>
            <a:endParaRPr lang="en-US" sz="1600" dirty="0"/>
          </a:p>
          <a:p>
            <a:pPr lvl="2"/>
            <a:r>
              <a:rPr lang="en-CA" sz="1600" dirty="0"/>
              <a:t>If the single MAC PDU contains MAC commands for </a:t>
            </a:r>
            <a:r>
              <a:rPr lang="en-CA" sz="1600" dirty="0" err="1"/>
              <a:t>SCell</a:t>
            </a:r>
            <a:r>
              <a:rPr lang="en-CA" sz="1600" dirty="0"/>
              <a:t> activation (multiple cells), TCI state activation for PDCCH (for </a:t>
            </a:r>
            <a:r>
              <a:rPr lang="en-CA" sz="1600" dirty="0" err="1"/>
              <a:t>SCell</a:t>
            </a:r>
            <a:r>
              <a:rPr lang="en-CA" sz="1600" dirty="0"/>
              <a:t> group), TCI state activation for PDSCH (for </a:t>
            </a:r>
            <a:r>
              <a:rPr lang="en-CA" sz="1600" dirty="0" err="1"/>
              <a:t>SCell</a:t>
            </a:r>
            <a:r>
              <a:rPr lang="en-CA" sz="1600" dirty="0"/>
              <a:t> group) and SP CSI-RS activation (for </a:t>
            </a:r>
            <a:r>
              <a:rPr lang="en-CA" sz="1600" dirty="0" err="1"/>
              <a:t>SCell</a:t>
            </a:r>
            <a:r>
              <a:rPr lang="en-CA" sz="1600" dirty="0"/>
              <a:t> group) then the MAC processing and application time should be 3ms.</a:t>
            </a:r>
            <a:endParaRPr lang="en-US" sz="1600" dirty="0"/>
          </a:p>
          <a:p>
            <a:pPr marL="457200" lvl="1" indent="0">
              <a:buNone/>
            </a:pPr>
            <a:endParaRPr lang="en-US" sz="3600" dirty="0"/>
          </a:p>
        </p:txBody>
      </p:sp>
    </p:spTree>
    <p:extLst>
      <p:ext uri="{BB962C8B-B14F-4D97-AF65-F5344CB8AC3E}">
        <p14:creationId xmlns:p14="http://schemas.microsoft.com/office/powerpoint/2010/main" val="18378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800" dirty="0"/>
              <a:t>Delay extension due to interruption on L1-RSRP measurement resource(sub-topic 1-4 in R4-2002187)</a:t>
            </a:r>
            <a:endParaRPr lang="zh-CN" altLang="en-US" sz="2800" dirty="0"/>
          </a:p>
        </p:txBody>
      </p:sp>
      <p:sp>
        <p:nvSpPr>
          <p:cNvPr id="3" name="内容占位符 2"/>
          <p:cNvSpPr>
            <a:spLocks noGrp="1"/>
          </p:cNvSpPr>
          <p:nvPr>
            <p:ph idx="1"/>
          </p:nvPr>
        </p:nvSpPr>
        <p:spPr>
          <a:xfrm>
            <a:off x="539552" y="1121097"/>
            <a:ext cx="8229600" cy="3816424"/>
          </a:xfrm>
        </p:spPr>
        <p:txBody>
          <a:bodyPr>
            <a:normAutofit/>
          </a:bodyPr>
          <a:lstStyle/>
          <a:p>
            <a:pPr lvl="0"/>
            <a:r>
              <a:rPr lang="en-US" sz="1400" dirty="0"/>
              <a:t>Agreements in RAN4 #94e:</a:t>
            </a:r>
            <a:endParaRPr lang="en-CA" sz="1200" dirty="0"/>
          </a:p>
          <a:p>
            <a:pPr lvl="1"/>
            <a:r>
              <a:rPr lang="en-CA" sz="1200" dirty="0"/>
              <a:t>FFS on the necessity of the delay extension due to interruption on L1-RSRP measurement resource</a:t>
            </a:r>
          </a:p>
          <a:p>
            <a:pPr lvl="2"/>
            <a:r>
              <a:rPr lang="en-CA" sz="1050" dirty="0"/>
              <a:t>Option 1: In NR CA, there is no additional interruption on the L1-RSRP reporting resource of the target to-be-activated </a:t>
            </a:r>
            <a:r>
              <a:rPr lang="en-CA" sz="1050" dirty="0" err="1"/>
              <a:t>SCell</a:t>
            </a:r>
            <a:r>
              <a:rPr lang="en-CA" sz="1050" dirty="0"/>
              <a:t> and no additional delay extension is needed. In NR DC, EN-DC, NE-DC, only 1 extra L1-RSRP RS periodicity is needed when interruption occurs on the L1-RSRP reporting resource of the target to-be-activated </a:t>
            </a:r>
            <a:r>
              <a:rPr lang="en-CA" sz="1050" dirty="0" err="1"/>
              <a:t>SCell</a:t>
            </a:r>
            <a:r>
              <a:rPr lang="en-CA" sz="1050" dirty="0"/>
              <a:t>. </a:t>
            </a:r>
          </a:p>
          <a:p>
            <a:pPr lvl="2"/>
            <a:r>
              <a:rPr lang="en-CA" sz="1050" dirty="0"/>
              <a:t>Option 2: no need to consider whether delay extension is needed or not when a SSB that would have been used for L1-RSRP measurement is interrupted. The interruptions relating to other </a:t>
            </a:r>
            <a:r>
              <a:rPr lang="en-CA" sz="1050" dirty="0" err="1"/>
              <a:t>SCells</a:t>
            </a:r>
            <a:r>
              <a:rPr lang="en-CA" sz="1050" dirty="0"/>
              <a:t> have already occurred when the UE starts the L1-RSRP measurement. </a:t>
            </a:r>
          </a:p>
          <a:p>
            <a:pPr lvl="2"/>
            <a:r>
              <a:rPr lang="en-CA" sz="1050" dirty="0"/>
              <a:t>Option 3: </a:t>
            </a:r>
          </a:p>
          <a:p>
            <a:pPr lvl="3"/>
            <a:r>
              <a:rPr lang="en-CA" sz="700" dirty="0"/>
              <a:t>For per-FR MG capable UE, there is no additional interruption on the L1-RSRP reporting resource of the target to-be-activated </a:t>
            </a:r>
            <a:r>
              <a:rPr lang="en-CA" sz="700" dirty="0" err="1"/>
              <a:t>SCell</a:t>
            </a:r>
            <a:r>
              <a:rPr lang="en-CA" sz="700" dirty="0"/>
              <a:t> and no additional delay extension is needed. </a:t>
            </a:r>
          </a:p>
          <a:p>
            <a:pPr lvl="3"/>
            <a:r>
              <a:rPr lang="en-CA" sz="700" dirty="0"/>
              <a:t>For per-UE MG capable UE in NR CA, FFS.</a:t>
            </a:r>
          </a:p>
          <a:p>
            <a:pPr lvl="3"/>
            <a:r>
              <a:rPr lang="en-CA" sz="700" dirty="0"/>
              <a:t>For per-UE MG capable UE in NR DC, FFS.</a:t>
            </a:r>
          </a:p>
          <a:p>
            <a:pPr lvl="3"/>
            <a:r>
              <a:rPr lang="en-CA" sz="700" dirty="0"/>
              <a:t>For per-UE MG capable UE in EN-DC and NE-DC, FFS.</a:t>
            </a:r>
          </a:p>
          <a:p>
            <a:pPr lvl="1"/>
            <a:r>
              <a:rPr lang="en-CA" sz="1200" dirty="0"/>
              <a:t>If delay extension due to interruption on L1-RSRP measurement resource is needed, FFS on following options:</a:t>
            </a:r>
          </a:p>
          <a:p>
            <a:pPr lvl="2"/>
            <a:r>
              <a:rPr lang="en-US" sz="1050" dirty="0"/>
              <a:t>Option 1: if interruption occurs on L1-RSRP resource for measurement, then total delay should be extended by X extra L1-RSRP RS periodicity. X is number of L1-RSRP resource for measurement being interrupted </a:t>
            </a:r>
          </a:p>
          <a:p>
            <a:pPr lvl="2"/>
            <a:r>
              <a:rPr lang="en-US" sz="1050" dirty="0"/>
              <a:t>Option 2: </a:t>
            </a:r>
            <a:r>
              <a:rPr lang="en-CA" sz="1050" dirty="0"/>
              <a:t>In NR CA, there is no additional interruption on the L1-RSRP reporting resource of the target to-be-activated </a:t>
            </a:r>
            <a:r>
              <a:rPr lang="en-CA" sz="1050" dirty="0" err="1"/>
              <a:t>SCell</a:t>
            </a:r>
            <a:r>
              <a:rPr lang="en-CA" sz="1050" dirty="0"/>
              <a:t> and no additional delay extension is needed. In NR DC, EN-DC, NE-DC, only 1 extra L1-RSRP RS periodicity is needed when interruption occurs on the L1-RSRP reporting resource of the target to-be-activated </a:t>
            </a:r>
            <a:r>
              <a:rPr lang="en-CA" sz="1050" dirty="0" err="1"/>
              <a:t>SCell</a:t>
            </a:r>
            <a:r>
              <a:rPr lang="en-CA" sz="1050" dirty="0"/>
              <a:t>.</a:t>
            </a:r>
            <a:r>
              <a:rPr lang="en-US" sz="1400" dirty="0"/>
              <a:t> </a:t>
            </a:r>
          </a:p>
        </p:txBody>
      </p:sp>
    </p:spTree>
    <p:extLst>
      <p:ext uri="{BB962C8B-B14F-4D97-AF65-F5344CB8AC3E}">
        <p14:creationId xmlns:p14="http://schemas.microsoft.com/office/powerpoint/2010/main" val="640123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800" dirty="0"/>
              <a:t>scaling factor for cell detection time of target being-activated </a:t>
            </a:r>
            <a:r>
              <a:rPr lang="en-US" sz="2800" dirty="0" err="1"/>
              <a:t>SCell</a:t>
            </a:r>
            <a:r>
              <a:rPr lang="en-US" sz="2800" dirty="0"/>
              <a:t>(sub-topic 1-5 in R4-2002187)</a:t>
            </a:r>
            <a:endParaRPr lang="zh-CN" altLang="en-US" sz="2800" dirty="0"/>
          </a:p>
        </p:txBody>
      </p:sp>
      <p:sp>
        <p:nvSpPr>
          <p:cNvPr id="3" name="内容占位符 2"/>
          <p:cNvSpPr>
            <a:spLocks noGrp="1"/>
          </p:cNvSpPr>
          <p:nvPr>
            <p:ph idx="1"/>
          </p:nvPr>
        </p:nvSpPr>
        <p:spPr>
          <a:xfrm>
            <a:off x="539552" y="1121097"/>
            <a:ext cx="8229600" cy="3816424"/>
          </a:xfrm>
        </p:spPr>
        <p:txBody>
          <a:bodyPr>
            <a:normAutofit fontScale="92500" lnSpcReduction="20000"/>
          </a:bodyPr>
          <a:lstStyle/>
          <a:p>
            <a:pPr lvl="0"/>
            <a:r>
              <a:rPr lang="en-US" sz="2400" dirty="0"/>
              <a:t>Agreements in RAN4 #94e:</a:t>
            </a:r>
            <a:endParaRPr lang="en-CA" sz="2100" dirty="0"/>
          </a:p>
          <a:p>
            <a:pPr lvl="1"/>
            <a:r>
              <a:rPr lang="en-CA" sz="2100" dirty="0"/>
              <a:t>When more than 1 unknown </a:t>
            </a:r>
            <a:r>
              <a:rPr lang="en-CA" sz="2100" dirty="0" err="1"/>
              <a:t>SCells</a:t>
            </a:r>
            <a:r>
              <a:rPr lang="en-CA" sz="2100" dirty="0"/>
              <a:t> are activated, the cell detection time for each </a:t>
            </a:r>
            <a:r>
              <a:rPr lang="en-CA" sz="2100" dirty="0" err="1"/>
              <a:t>SCell</a:t>
            </a:r>
            <a:r>
              <a:rPr lang="en-CA" sz="2100" dirty="0"/>
              <a:t> is scaled by N. N shall be the sum of the number of all unknown FR1 </a:t>
            </a:r>
            <a:r>
              <a:rPr lang="en-CA" sz="2100" dirty="0" err="1"/>
              <a:t>SCells</a:t>
            </a:r>
            <a:r>
              <a:rPr lang="en-CA" sz="2100" dirty="0"/>
              <a:t> being activated and the number of FR2 bands with unknown </a:t>
            </a:r>
            <a:r>
              <a:rPr lang="en-CA" sz="2100" dirty="0" err="1"/>
              <a:t>SCells</a:t>
            </a:r>
            <a:r>
              <a:rPr lang="en-CA" sz="2100" dirty="0"/>
              <a:t> being activated.</a:t>
            </a:r>
          </a:p>
          <a:p>
            <a:pPr lvl="2"/>
            <a:r>
              <a:rPr lang="en-CA" sz="1600" dirty="0"/>
              <a:t>FFS: whether or not FR1 Unknown </a:t>
            </a:r>
            <a:r>
              <a:rPr lang="en-CA" sz="1600" dirty="0" err="1"/>
              <a:t>SCells</a:t>
            </a:r>
            <a:r>
              <a:rPr lang="en-CA" sz="1600" dirty="0"/>
              <a:t> that are contiguous to FR1 known cell or FR1 active serving cell can be accounted for in N and can be scaled by N.</a:t>
            </a:r>
          </a:p>
          <a:p>
            <a:pPr lvl="2"/>
            <a:r>
              <a:rPr lang="en-CA" sz="1600" dirty="0"/>
              <a:t>FR2 - Unknown </a:t>
            </a:r>
            <a:r>
              <a:rPr lang="en-CA" sz="1600" dirty="0" err="1"/>
              <a:t>SCells</a:t>
            </a:r>
            <a:r>
              <a:rPr lang="en-CA" sz="1600" dirty="0"/>
              <a:t> that are in the same band as known cell or active serving cell (FR2), are not accounted for in N and are not scaled by N.</a:t>
            </a:r>
          </a:p>
          <a:p>
            <a:pPr lvl="2"/>
            <a:r>
              <a:rPr lang="en-CA" sz="1700" dirty="0"/>
              <a:t>the cell identification and RRM measurement for other SCCs is not assumed during the longest cell detection time among unknown </a:t>
            </a:r>
            <a:r>
              <a:rPr lang="en-CA" sz="1700" dirty="0" err="1"/>
              <a:t>SCells</a:t>
            </a:r>
            <a:r>
              <a:rPr lang="en-CA" sz="1700" dirty="0"/>
              <a:t> being activated in multiple </a:t>
            </a:r>
            <a:r>
              <a:rPr lang="en-CA" sz="1700" dirty="0" err="1"/>
              <a:t>SCell</a:t>
            </a:r>
            <a:r>
              <a:rPr lang="en-CA" sz="1700" dirty="0"/>
              <a:t> activation requirement design</a:t>
            </a:r>
          </a:p>
          <a:p>
            <a:pPr lvl="2"/>
            <a:r>
              <a:rPr lang="en-CA" sz="1700" dirty="0"/>
              <a:t>FFS: definition of “cell detection time” </a:t>
            </a:r>
          </a:p>
          <a:p>
            <a:pPr lvl="3"/>
            <a:r>
              <a:rPr lang="en-CA" sz="1300" dirty="0"/>
              <a:t>Option 1: means the time of cell synchronization and AGC settling for unknown case, i.e., “T</a:t>
            </a:r>
            <a:r>
              <a:rPr lang="en-US" sz="1300" baseline="-25000" dirty="0" err="1"/>
              <a:t>FirstSSB_MAX</a:t>
            </a:r>
            <a:r>
              <a:rPr lang="en-US" sz="1300" baseline="-25000" dirty="0"/>
              <a:t> </a:t>
            </a:r>
            <a:r>
              <a:rPr lang="en-US" sz="1300" dirty="0"/>
              <a:t>+ T</a:t>
            </a:r>
            <a:r>
              <a:rPr lang="en-US" sz="1300" baseline="-25000" dirty="0"/>
              <a:t>SMTC_MAX</a:t>
            </a:r>
            <a:r>
              <a:rPr lang="en-US" sz="1300" dirty="0"/>
              <a:t>+T</a:t>
            </a:r>
            <a:r>
              <a:rPr lang="en-US" sz="1300" baseline="-25000" dirty="0"/>
              <a:t>RS</a:t>
            </a:r>
            <a:r>
              <a:rPr lang="en-US" sz="1300" dirty="0"/>
              <a:t>” in FR1 unknown case, “24*</a:t>
            </a:r>
            <a:r>
              <a:rPr lang="en-US" sz="1300" dirty="0" err="1"/>
              <a:t>T</a:t>
            </a:r>
            <a:r>
              <a:rPr lang="en-US" sz="1300" baseline="-25000" dirty="0" err="1"/>
              <a:t>rs</a:t>
            </a:r>
            <a:r>
              <a:rPr lang="en-US" sz="1300" dirty="0"/>
              <a:t>” in FR2 unknown case without existing active serving cell on same band</a:t>
            </a:r>
          </a:p>
          <a:p>
            <a:pPr marL="1371600" lvl="3" indent="0">
              <a:buNone/>
            </a:pPr>
            <a:endParaRPr lang="en-CA" sz="1300" dirty="0">
              <a:highlight>
                <a:srgbClr val="FFFF00"/>
              </a:highlight>
            </a:endParaRPr>
          </a:p>
          <a:p>
            <a:pPr lvl="2"/>
            <a:endParaRPr lang="en-US" sz="1700" dirty="0">
              <a:solidFill>
                <a:srgbClr val="FF0000"/>
              </a:solidFill>
            </a:endParaRPr>
          </a:p>
        </p:txBody>
      </p:sp>
    </p:spTree>
    <p:extLst>
      <p:ext uri="{BB962C8B-B14F-4D97-AF65-F5344CB8AC3E}">
        <p14:creationId xmlns:p14="http://schemas.microsoft.com/office/powerpoint/2010/main" val="1257286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800" dirty="0"/>
              <a:t>Interruption(s) on other serving cells when multiple </a:t>
            </a:r>
            <a:r>
              <a:rPr lang="en-US" sz="2800" dirty="0" err="1"/>
              <a:t>SCells</a:t>
            </a:r>
            <a:r>
              <a:rPr lang="en-US" sz="2800" dirty="0"/>
              <a:t> are being activated(sub-topic 1-6 in R4-2002187)</a:t>
            </a:r>
            <a:endParaRPr lang="zh-CN" altLang="en-US" sz="2800" dirty="0"/>
          </a:p>
        </p:txBody>
      </p:sp>
      <p:sp>
        <p:nvSpPr>
          <p:cNvPr id="3" name="内容占位符 2"/>
          <p:cNvSpPr>
            <a:spLocks noGrp="1"/>
          </p:cNvSpPr>
          <p:nvPr>
            <p:ph idx="1"/>
          </p:nvPr>
        </p:nvSpPr>
        <p:spPr>
          <a:xfrm>
            <a:off x="539552" y="1121097"/>
            <a:ext cx="8229600" cy="3816424"/>
          </a:xfrm>
        </p:spPr>
        <p:txBody>
          <a:bodyPr>
            <a:normAutofit/>
          </a:bodyPr>
          <a:lstStyle/>
          <a:p>
            <a:pPr lvl="0"/>
            <a:r>
              <a:rPr lang="en-US" sz="2400" dirty="0"/>
              <a:t>Agreements in RAN4 #94e:</a:t>
            </a:r>
          </a:p>
          <a:p>
            <a:pPr lvl="1"/>
            <a:r>
              <a:rPr lang="en-CA" sz="1700" dirty="0"/>
              <a:t>FFS: if there is one single MAC CE for multiple </a:t>
            </a:r>
            <a:r>
              <a:rPr lang="en-CA" sz="1700" dirty="0" err="1"/>
              <a:t>SCell</a:t>
            </a:r>
            <a:r>
              <a:rPr lang="en-CA" sz="1700" dirty="0"/>
              <a:t> activation in each CG, is the interruption of RF tuning/retuning aligned on time domain among multiple being-activated </a:t>
            </a:r>
            <a:r>
              <a:rPr lang="en-CA" sz="1700" dirty="0" err="1"/>
              <a:t>SCells</a:t>
            </a:r>
            <a:r>
              <a:rPr lang="en-CA" sz="1700" dirty="0"/>
              <a:t> within each CG?</a:t>
            </a:r>
          </a:p>
          <a:p>
            <a:pPr lvl="1"/>
            <a:r>
              <a:rPr lang="en-CA" sz="1700" dirty="0"/>
              <a:t>FFS: Interruption(s) on other serving cells when multiple </a:t>
            </a:r>
            <a:r>
              <a:rPr lang="en-CA" sz="1700" dirty="0" err="1"/>
              <a:t>SCells</a:t>
            </a:r>
            <a:r>
              <a:rPr lang="en-CA" sz="1700" dirty="0"/>
              <a:t> are being activated</a:t>
            </a:r>
          </a:p>
          <a:p>
            <a:pPr lvl="2"/>
            <a:r>
              <a:rPr lang="en-CA" sz="1300" dirty="0"/>
              <a:t>Option1: In EN-DC, NE-DC, NR SA, the total interruption length of multiple </a:t>
            </a:r>
            <a:r>
              <a:rPr lang="en-CA" sz="1300" dirty="0" err="1"/>
              <a:t>SCell</a:t>
            </a:r>
            <a:r>
              <a:rPr lang="en-CA" sz="1300" dirty="0"/>
              <a:t> activations shall be same as the longest single interruption time among those </a:t>
            </a:r>
            <a:r>
              <a:rPr lang="en-CA" sz="1300" dirty="0" err="1"/>
              <a:t>SCell</a:t>
            </a:r>
            <a:r>
              <a:rPr lang="en-CA" sz="1300" dirty="0"/>
              <a:t> activations. In NR-DC, if two MAC CEs are used for multiple </a:t>
            </a:r>
            <a:r>
              <a:rPr lang="en-CA" sz="1300" dirty="0" err="1"/>
              <a:t>SCell</a:t>
            </a:r>
            <a:r>
              <a:rPr lang="en-CA" sz="1300" dirty="0"/>
              <a:t> activations in different CGs, it can be up to two individual interruptions during the activation delay, and each interruption length shall be same as the longest single interruption time among </a:t>
            </a:r>
            <a:r>
              <a:rPr lang="en-CA" sz="1300" dirty="0" err="1"/>
              <a:t>SCell</a:t>
            </a:r>
            <a:r>
              <a:rPr lang="en-CA" sz="1300" dirty="0"/>
              <a:t> activations in that CG.</a:t>
            </a:r>
          </a:p>
          <a:p>
            <a:pPr lvl="2"/>
            <a:r>
              <a:rPr lang="en-CA" sz="1300" dirty="0"/>
              <a:t>Option 2: In case of activation of multiple cells, there will be multiple interruptions to other active cells. A group of contiguous cells being activated will only cause one interruption on already active cells. Each non-contiguous cell being activated/deactivated can cause an independent interruption to already active cells. The length of interruptions should be the same as defined in Rel-15 </a:t>
            </a:r>
            <a:endParaRPr lang="en-CA" sz="4800" dirty="0"/>
          </a:p>
          <a:p>
            <a:pPr lvl="2"/>
            <a:endParaRPr lang="en-CA" sz="1300" dirty="0"/>
          </a:p>
        </p:txBody>
      </p:sp>
    </p:spTree>
    <p:extLst>
      <p:ext uri="{BB962C8B-B14F-4D97-AF65-F5344CB8AC3E}">
        <p14:creationId xmlns:p14="http://schemas.microsoft.com/office/powerpoint/2010/main" val="4079147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800" dirty="0"/>
              <a:t>Interruption to AGC settling (sub-topic 1-7 in R4-2002187)</a:t>
            </a:r>
            <a:endParaRPr lang="zh-CN" altLang="en-US" sz="2800" dirty="0"/>
          </a:p>
        </p:txBody>
      </p:sp>
      <p:sp>
        <p:nvSpPr>
          <p:cNvPr id="3" name="内容占位符 2"/>
          <p:cNvSpPr>
            <a:spLocks noGrp="1"/>
          </p:cNvSpPr>
          <p:nvPr>
            <p:ph idx="1"/>
          </p:nvPr>
        </p:nvSpPr>
        <p:spPr>
          <a:xfrm>
            <a:off x="539552" y="1121097"/>
            <a:ext cx="8229600" cy="3816424"/>
          </a:xfrm>
        </p:spPr>
        <p:txBody>
          <a:bodyPr>
            <a:normAutofit/>
          </a:bodyPr>
          <a:lstStyle/>
          <a:p>
            <a:pPr lvl="0"/>
            <a:r>
              <a:rPr lang="en-US" sz="2400" dirty="0"/>
              <a:t>Agreements in RAN4 #94e:</a:t>
            </a:r>
          </a:p>
          <a:p>
            <a:pPr lvl="1"/>
            <a:r>
              <a:rPr lang="en-CA" sz="1700" dirty="0"/>
              <a:t>FFS: Interruption to AGC settling</a:t>
            </a:r>
          </a:p>
          <a:p>
            <a:pPr lvl="2"/>
            <a:r>
              <a:rPr lang="en-CA" sz="1300" dirty="0"/>
              <a:t>Option 1:</a:t>
            </a:r>
          </a:p>
          <a:p>
            <a:pPr lvl="3"/>
            <a:r>
              <a:rPr lang="en-CA" sz="1000" dirty="0"/>
              <a:t>For simultaneous activation (MAC CE on same time point), </a:t>
            </a:r>
          </a:p>
          <a:p>
            <a:pPr lvl="4"/>
            <a:r>
              <a:rPr lang="en-CA" sz="1000" dirty="0"/>
              <a:t>if the concerned </a:t>
            </a:r>
            <a:r>
              <a:rPr lang="en-CA" sz="1000" dirty="0" err="1"/>
              <a:t>SCell</a:t>
            </a:r>
            <a:r>
              <a:rPr lang="en-CA" sz="1000" dirty="0"/>
              <a:t> activation requires AGC, its activation delay is not extended;</a:t>
            </a:r>
          </a:p>
          <a:p>
            <a:pPr lvl="4"/>
            <a:r>
              <a:rPr lang="en-CA" sz="1000" dirty="0"/>
              <a:t>if the concerned </a:t>
            </a:r>
            <a:r>
              <a:rPr lang="en-CA" sz="1000" dirty="0" err="1"/>
              <a:t>SCell</a:t>
            </a:r>
            <a:r>
              <a:rPr lang="en-CA" sz="1000" dirty="0"/>
              <a:t> activation does not require AGC, its activation delay is extended by one SMTC period if AGC is required by any other </a:t>
            </a:r>
            <a:r>
              <a:rPr lang="en-CA" sz="1000" dirty="0" err="1"/>
              <a:t>SCell</a:t>
            </a:r>
            <a:r>
              <a:rPr lang="en-CA" sz="1000" dirty="0"/>
              <a:t> in the same band.</a:t>
            </a:r>
          </a:p>
          <a:p>
            <a:pPr lvl="3"/>
            <a:r>
              <a:rPr lang="en-CA" sz="1000" dirty="0"/>
              <a:t>For non-simultaneous activation (MAC CE on different timing points for different CGs),</a:t>
            </a:r>
          </a:p>
          <a:p>
            <a:pPr lvl="4"/>
            <a:r>
              <a:rPr lang="en-CA" sz="1000" dirty="0"/>
              <a:t>if the concerned </a:t>
            </a:r>
            <a:r>
              <a:rPr lang="en-CA" sz="1000" dirty="0" err="1"/>
              <a:t>SCell</a:t>
            </a:r>
            <a:r>
              <a:rPr lang="en-CA" sz="1000" dirty="0"/>
              <a:t> activation requires AGC, its activation delay is extended by the whole AGC settling time;</a:t>
            </a:r>
          </a:p>
          <a:p>
            <a:pPr lvl="4"/>
            <a:r>
              <a:rPr lang="en-CA" sz="1000" dirty="0"/>
              <a:t>if the concerned </a:t>
            </a:r>
            <a:r>
              <a:rPr lang="en-CA" sz="1000" dirty="0" err="1"/>
              <a:t>SCell</a:t>
            </a:r>
            <a:r>
              <a:rPr lang="en-CA" sz="1000" dirty="0"/>
              <a:t> activation does not require AGC, its activation delay is extended by one or two SMTC periods.</a:t>
            </a:r>
          </a:p>
          <a:p>
            <a:pPr lvl="2"/>
            <a:r>
              <a:rPr lang="en-CA" sz="1300" dirty="0"/>
              <a:t>Other option is not precluded</a:t>
            </a:r>
          </a:p>
          <a:p>
            <a:pPr marL="914400" lvl="2" indent="0">
              <a:buNone/>
            </a:pPr>
            <a:endParaRPr lang="en-CA" sz="1300" dirty="0"/>
          </a:p>
        </p:txBody>
      </p:sp>
    </p:spTree>
    <p:extLst>
      <p:ext uri="{BB962C8B-B14F-4D97-AF65-F5344CB8AC3E}">
        <p14:creationId xmlns:p14="http://schemas.microsoft.com/office/powerpoint/2010/main" val="42699137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800" dirty="0"/>
              <a:t>Activation requirement for mixed types of to-be-activated </a:t>
            </a:r>
            <a:r>
              <a:rPr lang="en-US" sz="2800" dirty="0" err="1"/>
              <a:t>Scells</a:t>
            </a:r>
            <a:r>
              <a:rPr lang="en-US" sz="2800" dirty="0"/>
              <a:t> (sub-topic 1-8 in R4-2002187)</a:t>
            </a:r>
            <a:endParaRPr lang="zh-CN" altLang="en-US" sz="2800" dirty="0"/>
          </a:p>
        </p:txBody>
      </p:sp>
      <p:sp>
        <p:nvSpPr>
          <p:cNvPr id="3" name="内容占位符 2"/>
          <p:cNvSpPr>
            <a:spLocks noGrp="1"/>
          </p:cNvSpPr>
          <p:nvPr>
            <p:ph idx="1"/>
          </p:nvPr>
        </p:nvSpPr>
        <p:spPr>
          <a:xfrm>
            <a:off x="539552" y="1121097"/>
            <a:ext cx="8229600" cy="3816424"/>
          </a:xfrm>
        </p:spPr>
        <p:txBody>
          <a:bodyPr>
            <a:normAutofit/>
          </a:bodyPr>
          <a:lstStyle/>
          <a:p>
            <a:pPr lvl="0"/>
            <a:r>
              <a:rPr lang="en-US" sz="2400" dirty="0"/>
              <a:t>Agreements in RAN4 #94e:</a:t>
            </a:r>
          </a:p>
          <a:p>
            <a:pPr lvl="1"/>
            <a:r>
              <a:rPr lang="en-CA" sz="1700" dirty="0"/>
              <a:t>FFS: </a:t>
            </a:r>
            <a:r>
              <a:rPr lang="en-US" sz="1800" dirty="0"/>
              <a:t>mixed unknown and known to-be-activated </a:t>
            </a:r>
            <a:r>
              <a:rPr lang="en-US" sz="1800" dirty="0" err="1"/>
              <a:t>Scells</a:t>
            </a:r>
            <a:r>
              <a:rPr lang="en-US" sz="1800" dirty="0"/>
              <a:t> </a:t>
            </a:r>
            <a:r>
              <a:rPr lang="en-CA" sz="1700" dirty="0"/>
              <a:t> </a:t>
            </a:r>
          </a:p>
          <a:p>
            <a:pPr lvl="2"/>
            <a:r>
              <a:rPr lang="en-CA" sz="1300" dirty="0"/>
              <a:t>Option 1:</a:t>
            </a:r>
          </a:p>
          <a:p>
            <a:pPr lvl="3"/>
            <a:r>
              <a:rPr lang="en-CA" sz="900" dirty="0"/>
              <a:t>If there is no active serving cell on the FR2 band and if the target </a:t>
            </a:r>
            <a:r>
              <a:rPr lang="en-CA" sz="900" dirty="0" err="1"/>
              <a:t>SCells</a:t>
            </a:r>
            <a:r>
              <a:rPr lang="en-CA" sz="900" dirty="0"/>
              <a:t> being activated are unknown to UE,</a:t>
            </a:r>
          </a:p>
          <a:p>
            <a:pPr lvl="4"/>
            <a:r>
              <a:rPr lang="en-CA" sz="900" dirty="0"/>
              <a:t>Only one unknown </a:t>
            </a:r>
            <a:r>
              <a:rPr lang="en-CA" sz="900" dirty="0" err="1"/>
              <a:t>SCell</a:t>
            </a:r>
            <a:r>
              <a:rPr lang="en-CA" sz="900" dirty="0"/>
              <a:t> shall execute L1-RSRP measurement and reporting;</a:t>
            </a:r>
          </a:p>
          <a:p>
            <a:pPr lvl="4"/>
            <a:r>
              <a:rPr lang="en-CA" sz="900" dirty="0"/>
              <a:t>Other unknown </a:t>
            </a:r>
            <a:r>
              <a:rPr lang="en-CA" sz="900" dirty="0" err="1"/>
              <a:t>SCells</a:t>
            </a:r>
            <a:r>
              <a:rPr lang="en-CA" sz="900" dirty="0"/>
              <a:t> shall hold on its activation procedure until their TCI states are configured;</a:t>
            </a:r>
          </a:p>
          <a:p>
            <a:pPr lvl="4"/>
            <a:r>
              <a:rPr lang="en-CA" sz="900" dirty="0"/>
              <a:t>The TCI state configuration for these </a:t>
            </a:r>
            <a:r>
              <a:rPr lang="en-CA" sz="900" dirty="0" err="1"/>
              <a:t>SCells</a:t>
            </a:r>
            <a:r>
              <a:rPr lang="en-CA" sz="900" dirty="0"/>
              <a:t> shall be different; </a:t>
            </a:r>
          </a:p>
          <a:p>
            <a:pPr lvl="4"/>
            <a:r>
              <a:rPr lang="en-CA" sz="900" dirty="0"/>
              <a:t>Only single interruption due to single RF switch on is considered.</a:t>
            </a:r>
          </a:p>
          <a:p>
            <a:pPr lvl="3"/>
            <a:r>
              <a:rPr lang="en-CA" sz="900" dirty="0"/>
              <a:t>If there is no active serving cell on the FR2 band and if at least one of the target </a:t>
            </a:r>
            <a:r>
              <a:rPr lang="en-CA" sz="900" dirty="0" err="1"/>
              <a:t>SCells</a:t>
            </a:r>
            <a:r>
              <a:rPr lang="en-CA" sz="900" dirty="0"/>
              <a:t> being activated is known cell and at least one of the target </a:t>
            </a:r>
            <a:r>
              <a:rPr lang="en-CA" sz="900" dirty="0" err="1"/>
              <a:t>SCells</a:t>
            </a:r>
            <a:r>
              <a:rPr lang="en-CA" sz="900" dirty="0"/>
              <a:t> is unknown cell,</a:t>
            </a:r>
          </a:p>
          <a:p>
            <a:pPr lvl="4"/>
            <a:r>
              <a:rPr lang="en-CA" sz="900" dirty="0"/>
              <a:t>All unknown </a:t>
            </a:r>
            <a:r>
              <a:rPr lang="en-CA" sz="900" dirty="0" err="1"/>
              <a:t>SCell</a:t>
            </a:r>
            <a:r>
              <a:rPr lang="en-CA" sz="900" dirty="0"/>
              <a:t> won’t need L1-RSRP measurement and reporting;</a:t>
            </a:r>
          </a:p>
          <a:p>
            <a:pPr lvl="4"/>
            <a:r>
              <a:rPr lang="en-CA" sz="900" dirty="0"/>
              <a:t>All unknown </a:t>
            </a:r>
            <a:r>
              <a:rPr lang="en-CA" sz="900" dirty="0" err="1"/>
              <a:t>SCells</a:t>
            </a:r>
            <a:r>
              <a:rPr lang="en-CA" sz="900" dirty="0"/>
              <a:t> shall hold on its activation procedure until their TCI states are configured;</a:t>
            </a:r>
          </a:p>
          <a:p>
            <a:pPr lvl="4"/>
            <a:r>
              <a:rPr lang="en-CA" sz="900" dirty="0"/>
              <a:t>The TCI state configuration for these </a:t>
            </a:r>
            <a:r>
              <a:rPr lang="en-CA" sz="900" dirty="0" err="1"/>
              <a:t>SCells</a:t>
            </a:r>
            <a:r>
              <a:rPr lang="en-CA" sz="900" dirty="0"/>
              <a:t> shall be different; </a:t>
            </a:r>
          </a:p>
          <a:p>
            <a:pPr lvl="4"/>
            <a:r>
              <a:rPr lang="en-CA" sz="900" dirty="0"/>
              <a:t>Only single interruption due to single RF switch on is considered.</a:t>
            </a:r>
          </a:p>
          <a:p>
            <a:pPr lvl="2"/>
            <a:r>
              <a:rPr lang="en-CA" sz="1300" dirty="0"/>
              <a:t>Other option is not precluded</a:t>
            </a:r>
          </a:p>
          <a:p>
            <a:pPr marL="914400" lvl="2" indent="0">
              <a:buNone/>
            </a:pPr>
            <a:endParaRPr lang="en-CA" sz="1300" dirty="0"/>
          </a:p>
        </p:txBody>
      </p:sp>
    </p:spTree>
    <p:extLst>
      <p:ext uri="{BB962C8B-B14F-4D97-AF65-F5344CB8AC3E}">
        <p14:creationId xmlns:p14="http://schemas.microsoft.com/office/powerpoint/2010/main" val="46988560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10997</TotalTime>
  <Words>1832</Words>
  <Application>Microsoft Macintosh PowerPoint</Application>
  <PresentationFormat>On-screen Show (16:9)</PresentationFormat>
  <Paragraphs>105</Paragraphs>
  <Slides>14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主题</vt:lpstr>
      <vt:lpstr>Way forward on multiple SCell activation and UE-specific CBW switching </vt:lpstr>
      <vt:lpstr>Part 1: Way forward on multiple SCell activation</vt:lpstr>
      <vt:lpstr>Requirement scope of multiple SCell activation (sub-topic 1-1 in R4-2002187)</vt:lpstr>
      <vt:lpstr>MAC PDU and MAC CE processing delay (sub-topic 1-2 &amp; 1-3 in R4-2002187)</vt:lpstr>
      <vt:lpstr>Delay extension due to interruption on L1-RSRP measurement resource(sub-topic 1-4 in R4-2002187)</vt:lpstr>
      <vt:lpstr>scaling factor for cell detection time of target being-activated SCell(sub-topic 1-5 in R4-2002187)</vt:lpstr>
      <vt:lpstr>Interruption(s) on other serving cells when multiple SCells are being activated(sub-topic 1-6 in R4-2002187)</vt:lpstr>
      <vt:lpstr>Interruption to AGC settling (sub-topic 1-7 in R4-2002187)</vt:lpstr>
      <vt:lpstr>Activation requirement for mixed types of to-be-activated Scells (sub-topic 1-8 in R4-2002187)</vt:lpstr>
      <vt:lpstr>Multiple SCell activation requirement for per-FR MG capable UE (sub-topic 1-9 in R4-2002187)</vt:lpstr>
      <vt:lpstr>Delay extension of multiple SCells activation for inter-band FR2 CA (sub-topic 1-10 in R4-2002187)</vt:lpstr>
      <vt:lpstr>Simplification on requirement scope of multiple SCell activation</vt:lpstr>
      <vt:lpstr>Part 2: Way forward on UE-specific CBW switching</vt:lpstr>
      <vt:lpstr>UE-specific CBW change (sub-topic 3-1 in R4-2002187)</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Jerry Cui</cp:lastModifiedBy>
  <cp:revision>199</cp:revision>
  <dcterms:created xsi:type="dcterms:W3CDTF">2019-10-08T01:43:15Z</dcterms:created>
  <dcterms:modified xsi:type="dcterms:W3CDTF">2020-03-05T00:46:48Z</dcterms:modified>
</cp:coreProperties>
</file>