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56" r:id="rId5"/>
    <p:sldId id="305" r:id="rId6"/>
    <p:sldId id="307" r:id="rId7"/>
  </p:sldIdLst>
  <p:sldSz cx="9144000" cy="6858000" type="screen4x3"/>
  <p:notesSz cx="6858000" cy="9144000"/>
  <p:custDataLst>
    <p:tags r:id="rId9"/>
  </p:custDataLst>
  <p:defaultTex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ritsu" initials="AC" lastIdx="3" clrIdx="0"/>
  <p:cmAuthor id="1" name="Thorsten Hertel" initials="TH" lastIdx="3" clrIdx="1">
    <p:extLst>
      <p:ext uri="{19B8F6BF-5375-455C-9EA6-DF929625EA0E}">
        <p15:presenceInfo xmlns:p15="http://schemas.microsoft.com/office/powerpoint/2012/main" userId="S-1-5-21-1876727327-1672651232-3010941439-430324" providerId="AD"/>
      </p:ext>
    </p:extLst>
  </p:cmAuthor>
  <p:cmAuthor id="2" name="Ruixin Wang" initials="RW" lastIdx="4" clrIdx="2">
    <p:extLst>
      <p:ext uri="{19B8F6BF-5375-455C-9EA6-DF929625EA0E}">
        <p15:presenceInfo xmlns:p15="http://schemas.microsoft.com/office/powerpoint/2012/main" userId="37b671b0ec9e7f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6B5824-B7C9-4EFC-A1E7-ACA69BE9A428}" v="408" dt="2019-08-30T07:37:29.6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46" autoAdjust="0"/>
    <p:restoredTop sz="94660"/>
  </p:normalViewPr>
  <p:slideViewPr>
    <p:cSldViewPr>
      <p:cViewPr varScale="1">
        <p:scale>
          <a:sx n="62" d="100"/>
          <a:sy n="62" d="100"/>
        </p:scale>
        <p:origin x="52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23"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rsten Hertel" userId="5fa40fbe-6787-4208-8551-db92c4e538ea" providerId="ADAL" clId="{706B5824-B7C9-4EFC-A1E7-ACA69BE9A428}"/>
    <pc:docChg chg="custSel modSld">
      <pc:chgData name="Thorsten Hertel" userId="5fa40fbe-6787-4208-8551-db92c4e538ea" providerId="ADAL" clId="{706B5824-B7C9-4EFC-A1E7-ACA69BE9A428}" dt="2019-08-30T07:37:29.619" v="407" actId="20577"/>
      <pc:docMkLst>
        <pc:docMk/>
      </pc:docMkLst>
      <pc:sldChg chg="modSp">
        <pc:chgData name="Thorsten Hertel" userId="5fa40fbe-6787-4208-8551-db92c4e538ea" providerId="ADAL" clId="{706B5824-B7C9-4EFC-A1E7-ACA69BE9A428}" dt="2019-08-30T07:37:29.619" v="407" actId="20577"/>
        <pc:sldMkLst>
          <pc:docMk/>
          <pc:sldMk cId="3556181508" sldId="301"/>
        </pc:sldMkLst>
        <pc:spChg chg="mod">
          <ac:chgData name="Thorsten Hertel" userId="5fa40fbe-6787-4208-8551-db92c4e538ea" providerId="ADAL" clId="{706B5824-B7C9-4EFC-A1E7-ACA69BE9A428}" dt="2019-08-30T07:37:29.619" v="407" actId="20577"/>
          <ac:spMkLst>
            <pc:docMk/>
            <pc:sldMk cId="3556181508" sldId="301"/>
            <ac:spMk id="3" creationId="{00000000-0000-0000-0000-000000000000}"/>
          </ac:spMkLst>
        </pc:spChg>
      </pc:sldChg>
      <pc:sldChg chg="modSp">
        <pc:chgData name="Thorsten Hertel" userId="5fa40fbe-6787-4208-8551-db92c4e538ea" providerId="ADAL" clId="{706B5824-B7C9-4EFC-A1E7-ACA69BE9A428}" dt="2019-08-30T07:37:17.016" v="405" actId="20577"/>
        <pc:sldMkLst>
          <pc:docMk/>
          <pc:sldMk cId="2366690894" sldId="304"/>
        </pc:sldMkLst>
        <pc:spChg chg="mod">
          <ac:chgData name="Thorsten Hertel" userId="5fa40fbe-6787-4208-8551-db92c4e538ea" providerId="ADAL" clId="{706B5824-B7C9-4EFC-A1E7-ACA69BE9A428}" dt="2019-08-30T07:37:17.016" v="405" actId="20577"/>
          <ac:spMkLst>
            <pc:docMk/>
            <pc:sldMk cId="2366690894" sldId="304"/>
            <ac:spMk id="3" creationId="{00000000-0000-0000-0000-000000000000}"/>
          </ac:spMkLst>
        </pc:spChg>
      </pc:sldChg>
      <pc:sldChg chg="modSp">
        <pc:chgData name="Thorsten Hertel" userId="5fa40fbe-6787-4208-8551-db92c4e538ea" providerId="ADAL" clId="{706B5824-B7C9-4EFC-A1E7-ACA69BE9A428}" dt="2019-08-30T07:37:07.903" v="403" actId="20577"/>
        <pc:sldMkLst>
          <pc:docMk/>
          <pc:sldMk cId="1728287801" sldId="305"/>
        </pc:sldMkLst>
        <pc:spChg chg="mod">
          <ac:chgData name="Thorsten Hertel" userId="5fa40fbe-6787-4208-8551-db92c4e538ea" providerId="ADAL" clId="{706B5824-B7C9-4EFC-A1E7-ACA69BE9A428}" dt="2019-08-30T07:37:07.903" v="403" actId="20577"/>
          <ac:spMkLst>
            <pc:docMk/>
            <pc:sldMk cId="1728287801" sldId="305"/>
            <ac:spMk id="3" creationId="{00000000-0000-0000-0000-000000000000}"/>
          </ac:spMkLst>
        </pc:spChg>
      </pc:sldChg>
      <pc:sldChg chg="modSp">
        <pc:chgData name="Thorsten Hertel" userId="5fa40fbe-6787-4208-8551-db92c4e538ea" providerId="ADAL" clId="{706B5824-B7C9-4EFC-A1E7-ACA69BE9A428}" dt="2019-08-30T07:35:43.122" v="221" actId="207"/>
        <pc:sldMkLst>
          <pc:docMk/>
          <pc:sldMk cId="2230883824" sldId="306"/>
        </pc:sldMkLst>
        <pc:spChg chg="mod">
          <ac:chgData name="Thorsten Hertel" userId="5fa40fbe-6787-4208-8551-db92c4e538ea" providerId="ADAL" clId="{706B5824-B7C9-4EFC-A1E7-ACA69BE9A428}" dt="2019-08-30T07:35:43.122" v="221" actId="207"/>
          <ac:spMkLst>
            <pc:docMk/>
            <pc:sldMk cId="2230883824" sldId="30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C52A44C0-4679-45EA-917A-5A42CCD58AE5}" type="datetimeFigureOut">
              <a:rPr lang="en-US"/>
              <a:pPr>
                <a:defRPr/>
              </a:pPr>
              <a:t>3/5/2020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3005257B-5D90-4E7F-8BDE-EB245DF1B938}" type="slidenum">
              <a:rPr lang="en-US"/>
              <a:pPr>
                <a:defRPr/>
              </a:pPr>
              <a:t>‹#›</a:t>
            </a:fld>
            <a:endParaRPr lang="en-US"/>
          </a:p>
        </p:txBody>
      </p:sp>
    </p:spTree>
    <p:extLst>
      <p:ext uri="{BB962C8B-B14F-4D97-AF65-F5344CB8AC3E}">
        <p14:creationId xmlns:p14="http://schemas.microsoft.com/office/powerpoint/2010/main" val="3165450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005257B-5D90-4E7F-8BDE-EB245DF1B938}" type="slidenum">
              <a:rPr lang="en-US" smtClean="0"/>
              <a:pPr>
                <a:defRPr/>
              </a:pPr>
              <a:t>1</a:t>
            </a:fld>
            <a:endParaRPr lang="en-US"/>
          </a:p>
        </p:txBody>
      </p:sp>
    </p:spTree>
    <p:extLst>
      <p:ext uri="{BB962C8B-B14F-4D97-AF65-F5344CB8AC3E}">
        <p14:creationId xmlns:p14="http://schemas.microsoft.com/office/powerpoint/2010/main" val="788997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005257B-5D90-4E7F-8BDE-EB245DF1B938}" type="slidenum">
              <a:rPr lang="en-US" smtClean="0"/>
              <a:pPr>
                <a:defRPr/>
              </a:pPr>
              <a:t>2</a:t>
            </a:fld>
            <a:endParaRPr lang="en-US"/>
          </a:p>
        </p:txBody>
      </p:sp>
    </p:spTree>
    <p:extLst>
      <p:ext uri="{BB962C8B-B14F-4D97-AF65-F5344CB8AC3E}">
        <p14:creationId xmlns:p14="http://schemas.microsoft.com/office/powerpoint/2010/main" val="1204685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005257B-5D90-4E7F-8BDE-EB245DF1B938}" type="slidenum">
              <a:rPr lang="en-US" smtClean="0"/>
              <a:pPr>
                <a:defRPr/>
              </a:pPr>
              <a:t>3</a:t>
            </a:fld>
            <a:endParaRPr lang="en-US"/>
          </a:p>
        </p:txBody>
      </p:sp>
    </p:spTree>
    <p:extLst>
      <p:ext uri="{BB962C8B-B14F-4D97-AF65-F5344CB8AC3E}">
        <p14:creationId xmlns:p14="http://schemas.microsoft.com/office/powerpoint/2010/main" val="1577481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C446A152-21A8-4B23-8938-264CDDD209BB}" type="datetimeFigureOut">
              <a:rPr lang="zh-CN" altLang="en-US"/>
              <a:pPr>
                <a:defRPr/>
              </a:pPr>
              <a:t>2020/3/5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E5A845F-6455-484F-A297-7811B5B1ABA0}" type="slidenum">
              <a:rPr lang="zh-CN" altLang="en-US"/>
              <a:pPr>
                <a:defRPr/>
              </a:pPr>
              <a:t>‹#›</a:t>
            </a:fld>
            <a:endParaRPr lang="zh-CN" altLang="en-US"/>
          </a:p>
        </p:txBody>
      </p:sp>
    </p:spTree>
    <p:extLst>
      <p:ext uri="{BB962C8B-B14F-4D97-AF65-F5344CB8AC3E}">
        <p14:creationId xmlns:p14="http://schemas.microsoft.com/office/powerpoint/2010/main" val="289831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BCE1C953-3DEB-4085-8B36-F394993EF815}" type="datetimeFigureOut">
              <a:rPr lang="zh-CN" altLang="en-US"/>
              <a:pPr>
                <a:defRPr/>
              </a:pPr>
              <a:t>2020/3/5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4346AFB-B1EC-468C-A3E4-7207DD14269A}" type="slidenum">
              <a:rPr lang="zh-CN" altLang="en-US"/>
              <a:pPr>
                <a:defRPr/>
              </a:pPr>
              <a:t>‹#›</a:t>
            </a:fld>
            <a:endParaRPr lang="zh-CN" altLang="en-US"/>
          </a:p>
        </p:txBody>
      </p:sp>
    </p:spTree>
    <p:extLst>
      <p:ext uri="{BB962C8B-B14F-4D97-AF65-F5344CB8AC3E}">
        <p14:creationId xmlns:p14="http://schemas.microsoft.com/office/powerpoint/2010/main" val="2819168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C76F0821-8D2E-4737-903C-74EFEFAAA750}" type="datetimeFigureOut">
              <a:rPr lang="zh-CN" altLang="en-US"/>
              <a:pPr>
                <a:defRPr/>
              </a:pPr>
              <a:t>2020/3/5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336C46B-869B-447D-94FD-CADEB08E28E1}" type="slidenum">
              <a:rPr lang="zh-CN" altLang="en-US"/>
              <a:pPr>
                <a:defRPr/>
              </a:pPr>
              <a:t>‹#›</a:t>
            </a:fld>
            <a:endParaRPr lang="zh-CN" altLang="en-US"/>
          </a:p>
        </p:txBody>
      </p:sp>
    </p:spTree>
    <p:extLst>
      <p:ext uri="{BB962C8B-B14F-4D97-AF65-F5344CB8AC3E}">
        <p14:creationId xmlns:p14="http://schemas.microsoft.com/office/powerpoint/2010/main" val="3403151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0AE03A3E-58EA-44D2-8968-B8B5B3FFFA99}" type="datetimeFigureOut">
              <a:rPr lang="zh-CN" altLang="en-US"/>
              <a:pPr>
                <a:defRPr/>
              </a:pPr>
              <a:t>2020/3/5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6DBF5B9-6568-49B3-8312-0AD424538FAB}" type="slidenum">
              <a:rPr lang="zh-CN" altLang="en-US"/>
              <a:pPr>
                <a:defRPr/>
              </a:pPr>
              <a:t>‹#›</a:t>
            </a:fld>
            <a:endParaRPr lang="zh-CN" altLang="en-US"/>
          </a:p>
        </p:txBody>
      </p:sp>
    </p:spTree>
    <p:extLst>
      <p:ext uri="{BB962C8B-B14F-4D97-AF65-F5344CB8AC3E}">
        <p14:creationId xmlns:p14="http://schemas.microsoft.com/office/powerpoint/2010/main" val="535059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F592667-A61F-4AAF-BFDD-198583104BFC}" type="datetimeFigureOut">
              <a:rPr lang="zh-CN" altLang="en-US"/>
              <a:pPr>
                <a:defRPr/>
              </a:pPr>
              <a:t>2020/3/5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3405271-7825-4D56-8FD0-E41A073676AD}" type="slidenum">
              <a:rPr lang="zh-CN" altLang="en-US"/>
              <a:pPr>
                <a:defRPr/>
              </a:pPr>
              <a:t>‹#›</a:t>
            </a:fld>
            <a:endParaRPr lang="zh-CN" altLang="en-US"/>
          </a:p>
        </p:txBody>
      </p:sp>
    </p:spTree>
    <p:extLst>
      <p:ext uri="{BB962C8B-B14F-4D97-AF65-F5344CB8AC3E}">
        <p14:creationId xmlns:p14="http://schemas.microsoft.com/office/powerpoint/2010/main" val="3243504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401A9641-AAE3-4BF4-9ACB-29BF3E0989AA}" type="datetimeFigureOut">
              <a:rPr lang="zh-CN" altLang="en-US"/>
              <a:pPr>
                <a:defRPr/>
              </a:pPr>
              <a:t>2020/3/5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CB71753-0D64-42F1-B138-ABE891DAE8C7}" type="slidenum">
              <a:rPr lang="zh-CN" altLang="en-US"/>
              <a:pPr>
                <a:defRPr/>
              </a:pPr>
              <a:t>‹#›</a:t>
            </a:fld>
            <a:endParaRPr lang="zh-CN" altLang="en-US"/>
          </a:p>
        </p:txBody>
      </p:sp>
    </p:spTree>
    <p:extLst>
      <p:ext uri="{BB962C8B-B14F-4D97-AF65-F5344CB8AC3E}">
        <p14:creationId xmlns:p14="http://schemas.microsoft.com/office/powerpoint/2010/main" val="2684647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4A556C25-E921-4EDA-ABD4-DC774CDC6C8D}" type="datetimeFigureOut">
              <a:rPr lang="zh-CN" altLang="en-US"/>
              <a:pPr>
                <a:defRPr/>
              </a:pPr>
              <a:t>2020/3/5</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18EF488A-459D-4167-99E3-2F034CE9C354}" type="slidenum">
              <a:rPr lang="zh-CN" altLang="en-US"/>
              <a:pPr>
                <a:defRPr/>
              </a:pPr>
              <a:t>‹#›</a:t>
            </a:fld>
            <a:endParaRPr lang="zh-CN" altLang="en-US"/>
          </a:p>
        </p:txBody>
      </p:sp>
    </p:spTree>
    <p:extLst>
      <p:ext uri="{BB962C8B-B14F-4D97-AF65-F5344CB8AC3E}">
        <p14:creationId xmlns:p14="http://schemas.microsoft.com/office/powerpoint/2010/main" val="2486228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CDD47461-D668-47BB-9E39-1448001554E4}" type="datetimeFigureOut">
              <a:rPr lang="zh-CN" altLang="en-US"/>
              <a:pPr>
                <a:defRPr/>
              </a:pPr>
              <a:t>2020/3/5</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16B33DE8-CD03-407E-96DB-47547C6FD818}" type="slidenum">
              <a:rPr lang="zh-CN" altLang="en-US"/>
              <a:pPr>
                <a:defRPr/>
              </a:pPr>
              <a:t>‹#›</a:t>
            </a:fld>
            <a:endParaRPr lang="zh-CN" altLang="en-US"/>
          </a:p>
        </p:txBody>
      </p:sp>
    </p:spTree>
    <p:extLst>
      <p:ext uri="{BB962C8B-B14F-4D97-AF65-F5344CB8AC3E}">
        <p14:creationId xmlns:p14="http://schemas.microsoft.com/office/powerpoint/2010/main" val="677821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A2A8C1A7-97FB-4A11-A61D-B1FAD2AD8D05}" type="datetimeFigureOut">
              <a:rPr lang="zh-CN" altLang="en-US"/>
              <a:pPr>
                <a:defRPr/>
              </a:pPr>
              <a:t>2020/3/5</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BAB08EE0-006D-405F-818A-D203B959CAA1}" type="slidenum">
              <a:rPr lang="zh-CN" altLang="en-US"/>
              <a:pPr>
                <a:defRPr/>
              </a:pPr>
              <a:t>‹#›</a:t>
            </a:fld>
            <a:endParaRPr lang="zh-CN" altLang="en-US"/>
          </a:p>
        </p:txBody>
      </p:sp>
    </p:spTree>
    <p:extLst>
      <p:ext uri="{BB962C8B-B14F-4D97-AF65-F5344CB8AC3E}">
        <p14:creationId xmlns:p14="http://schemas.microsoft.com/office/powerpoint/2010/main" val="1177946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50214A9-B979-4990-B8AC-694E305C1A35}" type="datetimeFigureOut">
              <a:rPr lang="zh-CN" altLang="en-US"/>
              <a:pPr>
                <a:defRPr/>
              </a:pPr>
              <a:t>2020/3/5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5E1D65A-7CA3-4A39-9AF9-0B09F2872B1E}" type="slidenum">
              <a:rPr lang="zh-CN" altLang="en-US"/>
              <a:pPr>
                <a:defRPr/>
              </a:pPr>
              <a:t>‹#›</a:t>
            </a:fld>
            <a:endParaRPr lang="zh-CN" altLang="en-US"/>
          </a:p>
        </p:txBody>
      </p:sp>
    </p:spTree>
    <p:extLst>
      <p:ext uri="{BB962C8B-B14F-4D97-AF65-F5344CB8AC3E}">
        <p14:creationId xmlns:p14="http://schemas.microsoft.com/office/powerpoint/2010/main" val="3340216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DF4234E9-F91C-4D0B-B850-E0D2F4973DBB}" type="datetimeFigureOut">
              <a:rPr lang="zh-CN" altLang="en-US"/>
              <a:pPr>
                <a:defRPr/>
              </a:pPr>
              <a:t>2020/3/5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CDDC276-F2AF-41B0-A424-2ABBEAB3B4B9}" type="slidenum">
              <a:rPr lang="zh-CN" altLang="en-US"/>
              <a:pPr>
                <a:defRPr/>
              </a:pPr>
              <a:t>‹#›</a:t>
            </a:fld>
            <a:endParaRPr lang="zh-CN" altLang="en-US"/>
          </a:p>
        </p:txBody>
      </p:sp>
    </p:spTree>
    <p:extLst>
      <p:ext uri="{BB962C8B-B14F-4D97-AF65-F5344CB8AC3E}">
        <p14:creationId xmlns:p14="http://schemas.microsoft.com/office/powerpoint/2010/main" val="4177243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3DC626EF-4B5C-44C8-BAFF-AE4552E9086C}" type="datetimeFigureOut">
              <a:rPr lang="zh-CN" altLang="en-US"/>
              <a:pPr>
                <a:defRPr/>
              </a:pPr>
              <a:t>2020/3/5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pPr>
              <a:defRPr/>
            </a:pPr>
            <a:fld id="{ADB7C9E5-CC9D-4C93-944E-66B9C58CC2B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ctrTitle"/>
          </p:nvPr>
        </p:nvSpPr>
        <p:spPr>
          <a:xfrm>
            <a:off x="467544" y="2276872"/>
            <a:ext cx="8278813" cy="1470025"/>
          </a:xfrm>
        </p:spPr>
        <p:txBody>
          <a:bodyPr/>
          <a:lstStyle/>
          <a:p>
            <a:pPr eaLnBrk="1" hangingPunct="1"/>
            <a:r>
              <a:rPr lang="en-US" altLang="zh-CN" sz="4000" b="1" dirty="0"/>
              <a:t>WF on finalizing FR2 MIMO OTA</a:t>
            </a:r>
            <a:endParaRPr lang="zh-CN" altLang="en-US" sz="4000" b="1" dirty="0"/>
          </a:p>
        </p:txBody>
      </p:sp>
      <p:sp>
        <p:nvSpPr>
          <p:cNvPr id="3075" name="副标题 2"/>
          <p:cNvSpPr>
            <a:spLocks noGrp="1"/>
          </p:cNvSpPr>
          <p:nvPr>
            <p:ph type="subTitle" idx="1"/>
          </p:nvPr>
        </p:nvSpPr>
        <p:spPr>
          <a:xfrm>
            <a:off x="1547664" y="3700727"/>
            <a:ext cx="6336704" cy="1752600"/>
          </a:xfrm>
        </p:spPr>
        <p:txBody>
          <a:bodyPr/>
          <a:lstStyle/>
          <a:p>
            <a:pPr eaLnBrk="1" hangingPunct="1"/>
            <a:r>
              <a:rPr lang="en-US" altLang="zh-CN" dirty="0" smtClean="0">
                <a:solidFill>
                  <a:schemeClr val="tx1"/>
                </a:solidFill>
              </a:rPr>
              <a:t>CAICT</a:t>
            </a:r>
            <a:endParaRPr lang="zh-CN" altLang="en-US" dirty="0">
              <a:solidFill>
                <a:schemeClr val="tx1"/>
              </a:solidFill>
            </a:endParaRPr>
          </a:p>
        </p:txBody>
      </p:sp>
      <p:sp>
        <p:nvSpPr>
          <p:cNvPr id="3076" name="TextBox 4"/>
          <p:cNvSpPr txBox="1">
            <a:spLocks noChangeArrowheads="1"/>
          </p:cNvSpPr>
          <p:nvPr/>
        </p:nvSpPr>
        <p:spPr bwMode="auto">
          <a:xfrm>
            <a:off x="250825" y="333375"/>
            <a:ext cx="871366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1800" b="1" dirty="0"/>
              <a:t>3GPP TSG-RAN WG4 Meeting #94-e</a:t>
            </a:r>
            <a:r>
              <a:rPr lang="en-GB" altLang="zh-CN" sz="1800" b="1" dirty="0"/>
              <a:t>	                                                                 </a:t>
            </a:r>
            <a:r>
              <a:rPr lang="en-US" altLang="zh-CN" sz="1800" b="1" dirty="0" smtClean="0"/>
              <a:t>R4-2002471</a:t>
            </a:r>
            <a:endParaRPr lang="zh-CN" altLang="zh-CN" sz="1800" dirty="0"/>
          </a:p>
          <a:p>
            <a:pPr eaLnBrk="1" hangingPunct="1">
              <a:spcBef>
                <a:spcPct val="0"/>
              </a:spcBef>
              <a:buFontTx/>
              <a:buNone/>
            </a:pPr>
            <a:r>
              <a:rPr lang="en-US" altLang="zh-CN" sz="1800" b="1" dirty="0"/>
              <a:t>Electronic Meeting, Feb.24th – Mar.6th </a:t>
            </a:r>
            <a:r>
              <a:rPr lang="en-US" altLang="zh-CN" sz="1800" b="1" dirty="0" smtClean="0"/>
              <a:t>2020</a:t>
            </a:r>
          </a:p>
          <a:p>
            <a:pPr eaLnBrk="1" hangingPunct="1">
              <a:spcBef>
                <a:spcPct val="0"/>
              </a:spcBef>
              <a:buFontTx/>
              <a:buNone/>
            </a:pPr>
            <a:endParaRPr lang="en-US" altLang="zh-CN" sz="1800" b="1" dirty="0" smtClean="0"/>
          </a:p>
          <a:p>
            <a:pPr eaLnBrk="1" hangingPunct="1">
              <a:spcBef>
                <a:spcPct val="0"/>
              </a:spcBef>
              <a:buFontTx/>
              <a:buNone/>
            </a:pPr>
            <a:r>
              <a:rPr lang="en-US" altLang="zh-CN" sz="1800" b="1" dirty="0" smtClean="0"/>
              <a:t>Agenda </a:t>
            </a:r>
            <a:r>
              <a:rPr lang="en-US" altLang="zh-CN" sz="1800" b="1" dirty="0"/>
              <a:t>item: </a:t>
            </a:r>
            <a:r>
              <a:rPr lang="en-US" altLang="zh-CN" sz="1800" b="1" dirty="0" smtClean="0"/>
              <a:t>10.2.1</a:t>
            </a:r>
            <a:endParaRPr lang="zh-CN" altLang="zh-CN" sz="1800" b="1" dirty="0"/>
          </a:p>
          <a:p>
            <a:pPr eaLnBrk="1" hangingPunct="1">
              <a:spcBef>
                <a:spcPct val="0"/>
              </a:spcBef>
              <a:buNone/>
            </a:pPr>
            <a:r>
              <a:rPr lang="en-US" altLang="zh-CN" sz="1800" b="1" dirty="0"/>
              <a:t>Document for: Approval</a:t>
            </a:r>
            <a:endParaRPr lang="zh-CN" altLang="zh-CN" sz="1800" b="1" i="1" dirty="0"/>
          </a:p>
          <a:p>
            <a:pPr eaLnBrk="1" hangingPunct="1">
              <a:spcBef>
                <a:spcPct val="0"/>
              </a:spcBef>
              <a:buFontTx/>
              <a:buNone/>
            </a:pPr>
            <a:endParaRPr lang="zh-CN" altLang="en-US" sz="1800" dirty="0"/>
          </a:p>
        </p:txBody>
      </p:sp>
      <p:sp>
        <p:nvSpPr>
          <p:cNvPr id="3" name="RS_Classification_Standard"/>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en-US" sz="1100" b="1" kern="900" spc="100">
              <a:solidFill>
                <a:srgbClr val="000000"/>
              </a:solidFill>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FR2 MIMO OTA</a:t>
            </a:r>
            <a:endParaRPr lang="en-GB" dirty="0"/>
          </a:p>
        </p:txBody>
      </p:sp>
      <p:sp>
        <p:nvSpPr>
          <p:cNvPr id="3" name="Content Placeholder 2"/>
          <p:cNvSpPr>
            <a:spLocks noGrp="1"/>
          </p:cNvSpPr>
          <p:nvPr>
            <p:ph idx="1"/>
          </p:nvPr>
        </p:nvSpPr>
        <p:spPr>
          <a:xfrm>
            <a:off x="122719" y="1340768"/>
            <a:ext cx="8867328" cy="5683770"/>
          </a:xfrm>
          <a:noFill/>
        </p:spPr>
        <p:txBody>
          <a:bodyPr>
            <a:normAutofit fontScale="70000" lnSpcReduction="20000"/>
          </a:bodyPr>
          <a:lstStyle/>
          <a:p>
            <a:r>
              <a:rPr lang="en-GB" altLang="zh-CN" b="1" u="sng" dirty="0"/>
              <a:t>F</a:t>
            </a:r>
            <a:r>
              <a:rPr lang="en-GB" altLang="zh-CN" b="1" u="sng" dirty="0" smtClean="0"/>
              <a:t>easible </a:t>
            </a:r>
            <a:r>
              <a:rPr lang="en-GB" altLang="zh-CN" b="1" u="sng" dirty="0"/>
              <a:t>SNR ranges for 3D MPAC</a:t>
            </a:r>
            <a:endParaRPr lang="zh-CN" altLang="zh-CN" dirty="0"/>
          </a:p>
          <a:p>
            <a:pPr lvl="1" fontAlgn="auto" hangingPunct="1"/>
            <a:r>
              <a:rPr lang="en-US" altLang="zh-CN" dirty="0"/>
              <a:t>SNR upper bound is not suggested to be added in the TR. For system validation purpose, this value can be further discussed in WI </a:t>
            </a:r>
            <a:r>
              <a:rPr lang="en-US" altLang="zh-CN" dirty="0" smtClean="0"/>
              <a:t>phase. </a:t>
            </a:r>
          </a:p>
          <a:p>
            <a:pPr lvl="1" fontAlgn="auto" hangingPunct="1"/>
            <a:r>
              <a:rPr lang="en-US" altLang="zh-CN" dirty="0" smtClean="0"/>
              <a:t>Feasible SNR range is encouraged to be discussed</a:t>
            </a:r>
            <a:r>
              <a:rPr lang="en-GB" altLang="zh-CN" dirty="0" smtClean="0"/>
              <a:t>.</a:t>
            </a:r>
            <a:endParaRPr lang="zh-CN" altLang="zh-CN" dirty="0"/>
          </a:p>
          <a:p>
            <a:r>
              <a:rPr lang="en-GB" altLang="zh-CN" b="1" u="sng" dirty="0" smtClean="0"/>
              <a:t>System </a:t>
            </a:r>
            <a:r>
              <a:rPr lang="en-GB" altLang="zh-CN" b="1" u="sng" dirty="0"/>
              <a:t>for FR2 MIMO OTA</a:t>
            </a:r>
            <a:endParaRPr lang="en-US" b="1" u="sng" dirty="0"/>
          </a:p>
          <a:p>
            <a:pPr lvl="1"/>
            <a:r>
              <a:rPr lang="en-US" altLang="zh-CN" dirty="0" smtClean="0"/>
              <a:t>The </a:t>
            </a:r>
            <a:r>
              <a:rPr lang="en-US" altLang="zh-CN" dirty="0"/>
              <a:t>group shall focus on finalizing the test method of the agreed FR2 3D-MPAC (using a common probe layout and a total number of 6 probes)</a:t>
            </a:r>
          </a:p>
          <a:p>
            <a:pPr lvl="1"/>
            <a:r>
              <a:rPr lang="en-US" altLang="zh-CN" dirty="0" smtClean="0"/>
              <a:t>Implementing </a:t>
            </a:r>
            <a:r>
              <a:rPr lang="en-US" altLang="zh-CN" dirty="0"/>
              <a:t>the agreed 3D MPAC using IFF probes is not precluded (as long as same probe configuration and same number of probes is used)</a:t>
            </a:r>
          </a:p>
          <a:p>
            <a:pPr lvl="1"/>
            <a:r>
              <a:rPr lang="en-US" altLang="zh-CN" dirty="0" smtClean="0"/>
              <a:t>Alternate </a:t>
            </a:r>
            <a:r>
              <a:rPr lang="en-US" altLang="zh-CN" dirty="0"/>
              <a:t>probe configurations (different locations and different number of probes) regardless of probe implementation (conventional probes or IFF) is FFS and can be further discussed in the WI</a:t>
            </a:r>
          </a:p>
          <a:p>
            <a:pPr lvl="1"/>
            <a:r>
              <a:rPr lang="en-US" altLang="zh-CN" dirty="0"/>
              <a:t>R</a:t>
            </a:r>
            <a:r>
              <a:rPr lang="en-US" altLang="zh-CN" dirty="0" smtClean="0"/>
              <a:t>e-positioning </a:t>
            </a:r>
            <a:r>
              <a:rPr lang="en-US" altLang="zh-CN" dirty="0"/>
              <a:t>of the NR MIMO probes can be further discussed in the WI to align the probes with NR FR2 RRM probe </a:t>
            </a:r>
            <a:r>
              <a:rPr lang="en-US" altLang="zh-CN" dirty="0" smtClean="0"/>
              <a:t>configurations</a:t>
            </a:r>
          </a:p>
          <a:p>
            <a:r>
              <a:rPr lang="en-GB" altLang="zh-CN" b="1" u="sng" dirty="0"/>
              <a:t>FR2 </a:t>
            </a:r>
            <a:r>
              <a:rPr lang="en-GB" altLang="zh-CN" b="1" u="sng" dirty="0" smtClean="0"/>
              <a:t>3D-MPAC </a:t>
            </a:r>
            <a:r>
              <a:rPr lang="en-US" altLang="zh-CN" b="1" u="sng" dirty="0" smtClean="0"/>
              <a:t>layout</a:t>
            </a:r>
            <a:endParaRPr lang="en-US" altLang="zh-CN" b="1" u="sng" dirty="0"/>
          </a:p>
          <a:p>
            <a:pPr lvl="1"/>
            <a:r>
              <a:rPr lang="en-US" altLang="zh-CN" dirty="0"/>
              <a:t>The number of probes for FR2 3D-MPAC system is 6.</a:t>
            </a:r>
          </a:p>
          <a:p>
            <a:pPr lvl="1"/>
            <a:r>
              <a:rPr lang="en-US" altLang="zh-CN" dirty="0"/>
              <a:t>CE vendors align on the 6 probes location before next RAN4 </a:t>
            </a:r>
            <a:r>
              <a:rPr lang="en-US" altLang="zh-CN" dirty="0" smtClean="0"/>
              <a:t>e-meeting.</a:t>
            </a:r>
            <a:endParaRPr lang="en-US" dirty="0"/>
          </a:p>
        </p:txBody>
      </p:sp>
      <p:sp>
        <p:nvSpPr>
          <p:cNvPr id="4" name="RS_Classification_Standard"/>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en-US" sz="1100" b="1" kern="900" spc="100">
              <a:solidFill>
                <a:srgbClr val="000000"/>
              </a:solidFill>
            </a:endParaRPr>
          </a:p>
        </p:txBody>
      </p:sp>
    </p:spTree>
    <p:custDataLst>
      <p:tags r:id="rId1"/>
    </p:custDataLst>
    <p:extLst>
      <p:ext uri="{BB962C8B-B14F-4D97-AF65-F5344CB8AC3E}">
        <p14:creationId xmlns:p14="http://schemas.microsoft.com/office/powerpoint/2010/main" val="1728287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199" y="188640"/>
            <a:ext cx="8229600" cy="1143000"/>
          </a:xfrm>
        </p:spPr>
        <p:txBody>
          <a:bodyPr/>
          <a:lstStyle/>
          <a:p>
            <a:r>
              <a:rPr lang="en-US" dirty="0" smtClean="0"/>
              <a:t>FR2 MIMO OTA</a:t>
            </a:r>
            <a:endParaRPr lang="en-GB" dirty="0"/>
          </a:p>
        </p:txBody>
      </p:sp>
      <p:sp>
        <p:nvSpPr>
          <p:cNvPr id="3" name="Content Placeholder 2"/>
          <p:cNvSpPr>
            <a:spLocks noGrp="1"/>
          </p:cNvSpPr>
          <p:nvPr>
            <p:ph idx="1"/>
          </p:nvPr>
        </p:nvSpPr>
        <p:spPr>
          <a:xfrm>
            <a:off x="114335" y="1189336"/>
            <a:ext cx="8867328" cy="5688632"/>
          </a:xfrm>
          <a:noFill/>
        </p:spPr>
        <p:txBody>
          <a:bodyPr>
            <a:normAutofit fontScale="70000" lnSpcReduction="20000"/>
          </a:bodyPr>
          <a:lstStyle/>
          <a:p>
            <a:r>
              <a:rPr lang="en-GB" altLang="zh-CN" b="1" u="sng" dirty="0" smtClean="0"/>
              <a:t>Performance metrics</a:t>
            </a:r>
            <a:endParaRPr lang="zh-CN" altLang="zh-CN" dirty="0" smtClean="0"/>
          </a:p>
          <a:p>
            <a:pPr lvl="1"/>
            <a:r>
              <a:rPr lang="en-GB" altLang="zh-CN" sz="2900" dirty="0"/>
              <a:t>option1: averaging of the [xx] measured sensitivity points, how to select the points is FFS.  </a:t>
            </a:r>
            <a:endParaRPr lang="zh-CN" altLang="zh-CN" sz="2900" dirty="0"/>
          </a:p>
          <a:p>
            <a:pPr lvl="1"/>
            <a:r>
              <a:rPr lang="en-GB" altLang="zh-CN" sz="2900" dirty="0"/>
              <a:t>option2: sensitivity value at the [xx] percentile of the </a:t>
            </a:r>
            <a:r>
              <a:rPr lang="en-GB" altLang="zh-CN" sz="2900" dirty="0" smtClean="0"/>
              <a:t>CCDF.</a:t>
            </a:r>
            <a:endParaRPr lang="en-GB" altLang="zh-CN" sz="2900" dirty="0"/>
          </a:p>
          <a:p>
            <a:pPr lvl="1"/>
            <a:r>
              <a:rPr lang="en-US" altLang="zh-CN" sz="2900" dirty="0"/>
              <a:t>The value of [xx] shall be defined in potential WI phase.</a:t>
            </a:r>
            <a:endParaRPr lang="zh-CN" altLang="zh-CN" sz="2900" dirty="0"/>
          </a:p>
          <a:p>
            <a:r>
              <a:rPr lang="en-GB" altLang="zh-CN" b="1" u="sng" dirty="0" smtClean="0"/>
              <a:t>initial </a:t>
            </a:r>
            <a:r>
              <a:rPr lang="en-GB" altLang="zh-CN" b="1" u="sng" dirty="0"/>
              <a:t>phases for channel models</a:t>
            </a:r>
          </a:p>
          <a:p>
            <a:pPr lvl="1"/>
            <a:r>
              <a:rPr lang="en-GB" altLang="zh-CN" dirty="0" smtClean="0"/>
              <a:t>Study </a:t>
            </a:r>
            <a:r>
              <a:rPr lang="en-US" altLang="zh-CN" dirty="0" smtClean="0"/>
              <a:t>if </a:t>
            </a:r>
            <a:r>
              <a:rPr lang="en-US" altLang="zh-CN" dirty="0"/>
              <a:t>this will induce large lab </a:t>
            </a:r>
            <a:r>
              <a:rPr lang="en-US" altLang="zh-CN" dirty="0" smtClean="0"/>
              <a:t>misalignment in the WI </a:t>
            </a:r>
            <a:r>
              <a:rPr lang="en-US" altLang="zh-CN" dirty="0" smtClean="0"/>
              <a:t>phase.</a:t>
            </a:r>
            <a:endParaRPr lang="en-US" altLang="zh-CN" dirty="0"/>
          </a:p>
          <a:p>
            <a:r>
              <a:rPr lang="en-GB" altLang="zh-CN" b="1" u="sng" dirty="0" smtClean="0"/>
              <a:t>FR2 </a:t>
            </a:r>
            <a:r>
              <a:rPr lang="en-GB" altLang="zh-CN" b="1" u="sng" dirty="0"/>
              <a:t>dynamic </a:t>
            </a:r>
            <a:r>
              <a:rPr lang="en-GB" altLang="zh-CN" b="1" u="sng" dirty="0" smtClean="0"/>
              <a:t>testing</a:t>
            </a:r>
          </a:p>
          <a:p>
            <a:pPr lvl="1"/>
            <a:r>
              <a:rPr lang="en-US" altLang="zh-CN" dirty="0"/>
              <a:t>A dynamic geometry-based MIMO OTA testing approach has not been thoroughly studied as the second priority in the SI</a:t>
            </a:r>
            <a:r>
              <a:rPr lang="en-US" altLang="zh-CN" dirty="0" smtClean="0"/>
              <a:t>. However, this is not an open issue preventing to close the SI.</a:t>
            </a:r>
            <a:endParaRPr lang="en-US" altLang="zh-CN" dirty="0"/>
          </a:p>
          <a:p>
            <a:pPr lvl="1"/>
            <a:r>
              <a:rPr lang="en-US" altLang="zh-CN" dirty="0" smtClean="0"/>
              <a:t>Enhancement of FR2 MIMO OTA test method with dynamic </a:t>
            </a:r>
            <a:r>
              <a:rPr lang="en-US" altLang="zh-CN" dirty="0"/>
              <a:t>geometry-based RRM and throughput </a:t>
            </a:r>
            <a:r>
              <a:rPr lang="en-US" altLang="zh-CN" dirty="0" smtClean="0"/>
              <a:t>testing is encouraged in a new SI.</a:t>
            </a:r>
            <a:endParaRPr lang="en-US" altLang="zh-CN" dirty="0"/>
          </a:p>
          <a:p>
            <a:pPr lvl="1"/>
            <a:r>
              <a:rPr lang="en-US" altLang="zh-CN" dirty="0" smtClean="0"/>
              <a:t>Clarification of the FR2 test method is not for dynamic testing may be added in the TR38.827 test method part. Example text proposal “the test method and procedure in session 6.2.3 is for FR2 static testing, advanced dynamic testing method </a:t>
            </a:r>
            <a:r>
              <a:rPr lang="en-US" altLang="zh-CN" dirty="0"/>
              <a:t>with new performance metrics is FFS</a:t>
            </a:r>
            <a:r>
              <a:rPr lang="en-US" altLang="zh-CN" dirty="0" smtClean="0"/>
              <a:t>”</a:t>
            </a:r>
            <a:endParaRPr lang="en-US" altLang="zh-CN" dirty="0" smtClean="0"/>
          </a:p>
          <a:p>
            <a:r>
              <a:rPr lang="en-GB" altLang="zh-CN" b="1" u="sng" dirty="0"/>
              <a:t>FR2 </a:t>
            </a:r>
            <a:r>
              <a:rPr lang="en-GB" altLang="zh-CN" b="1" u="sng" dirty="0" smtClean="0"/>
              <a:t>system validation</a:t>
            </a:r>
            <a:endParaRPr lang="en-GB" altLang="zh-CN" b="1" u="sng" dirty="0"/>
          </a:p>
          <a:p>
            <a:pPr lvl="1"/>
            <a:r>
              <a:rPr lang="en-US" altLang="zh-CN" dirty="0" smtClean="0"/>
              <a:t>Finalize PSP </a:t>
            </a:r>
            <a:r>
              <a:rPr lang="en-US" altLang="zh-CN" dirty="0"/>
              <a:t>validation </a:t>
            </a:r>
            <a:r>
              <a:rPr lang="en-US" altLang="zh-CN" dirty="0" smtClean="0"/>
              <a:t>procedure and </a:t>
            </a:r>
            <a:r>
              <a:rPr lang="en-US" altLang="zh-CN" dirty="0" err="1"/>
              <a:t>QoQZ</a:t>
            </a:r>
            <a:r>
              <a:rPr lang="en-US" altLang="zh-CN" dirty="0"/>
              <a:t> procedure next RAN4 e-meeting</a:t>
            </a:r>
            <a:endParaRPr lang="zh-CN" altLang="zh-CN" dirty="0"/>
          </a:p>
        </p:txBody>
      </p:sp>
      <p:sp>
        <p:nvSpPr>
          <p:cNvPr id="4" name="RS_Classification_Standard"/>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en-US" sz="1100" b="1" kern="900" spc="100">
              <a:solidFill>
                <a:srgbClr val="000000"/>
              </a:solidFill>
            </a:endParaRPr>
          </a:p>
        </p:txBody>
      </p:sp>
    </p:spTree>
    <p:custDataLst>
      <p:tags r:id="rId1"/>
    </p:custDataLst>
    <p:extLst>
      <p:ext uri="{BB962C8B-B14F-4D97-AF65-F5344CB8AC3E}">
        <p14:creationId xmlns:p14="http://schemas.microsoft.com/office/powerpoint/2010/main" val="4038863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C46D2F-2B5C-4945-B9A0-8F53F9D5C4C6}">
  <ds:schemaRefs>
    <ds:schemaRef ds:uri="http://schemas.microsoft.com/sharepoint/v3/contenttype/forms"/>
  </ds:schemaRefs>
</ds:datastoreItem>
</file>

<file path=customXml/itemProps2.xml><?xml version="1.0" encoding="utf-8"?>
<ds:datastoreItem xmlns:ds="http://schemas.openxmlformats.org/officeDocument/2006/customXml" ds:itemID="{1F6E5432-22C9-4DE3-B7FA-038EA267B234}">
  <ds:schemaRef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878f5c59-aec9-459c-acf8-8cf941473193"/>
    <ds:schemaRef ds:uri="bdd78157-346c-4767-bfdd-352789a5c5f1"/>
    <ds:schemaRef ds:uri="http://www.w3.org/XML/1998/namespace"/>
    <ds:schemaRef ds:uri="http://purl.org/dc/dcmitype/"/>
  </ds:schemaRefs>
</ds:datastoreItem>
</file>

<file path=customXml/itemProps3.xml><?xml version="1.0" encoding="utf-8"?>
<ds:datastoreItem xmlns:ds="http://schemas.openxmlformats.org/officeDocument/2006/customXml" ds:itemID="{72BAB1D7-0253-4579-8856-F8B17F9D2A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2510</TotalTime>
  <Words>395</Words>
  <Application>Microsoft Office PowerPoint</Application>
  <PresentationFormat>全屏显示(4:3)</PresentationFormat>
  <Paragraphs>35</Paragraphs>
  <Slides>3</Slides>
  <Notes>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vt:i4>
      </vt:variant>
    </vt:vector>
  </HeadingPairs>
  <TitlesOfParts>
    <vt:vector size="8" baseType="lpstr">
      <vt:lpstr>ＭＳ Ｐゴシック</vt:lpstr>
      <vt:lpstr>宋体</vt:lpstr>
      <vt:lpstr>Arial</vt:lpstr>
      <vt:lpstr>Calibri</vt:lpstr>
      <vt:lpstr>Office 主题</vt:lpstr>
      <vt:lpstr>WF on finalizing FR2 MIMO OTA</vt:lpstr>
      <vt:lpstr>FR2 MIMO OTA</vt:lpstr>
      <vt:lpstr>FR2 MIMO OTA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 MU and test tolerance</dc:title>
  <dc:creator>Ruixin Wang（CATR）</dc:creator>
  <cp:keywords>CTPClassification=CTP_PUBLIC:VisualMarkings=</cp:keywords>
  <cp:lastModifiedBy>Ruixin Wang</cp:lastModifiedBy>
  <cp:revision>969</cp:revision>
  <dcterms:created xsi:type="dcterms:W3CDTF">2016-04-12T20:58:18Z</dcterms:created>
  <dcterms:modified xsi:type="dcterms:W3CDTF">2020-03-04T22:33:10Z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(3)DLo9HkvC3yY/Xy8r03PqJp9TX88XxETegBF9ewcX5jPQtbYUbRtHsCX7h/BCuCUtIEIZ0iPe
0LMW/oV7eAPGqTTYi6ddNaF6clMTU/HlAc/fHHy7XOTgVhBZTEUJxohQTLzhanWXhu2WCf8x
qmOeNVSimdcIybobjArl3LxYVXTyLMZZUq/rYsMIsWvCujsBKk45MWyfZ6/tc/XM30n/yZBo
aizk8TlCdSzRGisPI7</vt:lpwstr>
  </property>
  <property fmtid="{D5CDD505-2E9C-101B-9397-08002B2CF9AE}" pid="3" name="_2015_ms_pID_7253431">
    <vt:lpwstr>RP7bxxUd00Cblz5xBlm4xnRLyH6mjuLJVfOxwd9rzff1l0B6JM8Geu
gAwSdpi8tbNxmROQcYseKdGlB44hI2/JZmdIDlw/jBhaVqixsZ7C7e2fEABtJLRcrW2Mw8vA
zhQ2PbnAd6jmUkjQ2VOT6nEZksQC90wKEQCjzWvx1549EWlHBnpw6SBKRVhGcTTZL+ZsXFad
PPqFWT3i09fimpuZT3LG1f7/QtBh0IWpWAl3</vt:lpwstr>
  </property>
  <property fmtid="{D5CDD505-2E9C-101B-9397-08002B2CF9AE}" pid="4" name="_2015_ms_pID_7253432">
    <vt:lpwstr>UCnXK11tINg2/enhd63zDopqkKr4je24vhQZ
FENOiF9z3D5E48p3E3faj6j+BaZ2pktVmOkHLaS/nqAVuFEulc5k6FxkM0gHR8gjT/Elz5I5
Y+cv2eJ2pyasjOkg5K+mGg==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1464005430</vt:lpwstr>
  </property>
  <property fmtid="{D5CDD505-2E9C-101B-9397-08002B2CF9AE}" pid="9" name="TitusGUID">
    <vt:lpwstr>7ae9abdc-947a-4699-bc5a-913cc8dc90e2</vt:lpwstr>
  </property>
  <property fmtid="{D5CDD505-2E9C-101B-9397-08002B2CF9AE}" pid="10" name="CTP_TimeStamp">
    <vt:lpwstr>2016-11-19 00:27:52Z</vt:lpwstr>
  </property>
  <property fmtid="{D5CDD505-2E9C-101B-9397-08002B2CF9AE}" pid="11" name="CTP_BU">
    <vt:lpwstr>NA</vt:lpwstr>
  </property>
  <property fmtid="{D5CDD505-2E9C-101B-9397-08002B2CF9AE}" pid="12" name="CTP_IDSID">
    <vt:lpwstr>NA</vt:lpwstr>
  </property>
  <property fmtid="{D5CDD505-2E9C-101B-9397-08002B2CF9AE}" pid="13" name="CTP_WWID">
    <vt:lpwstr>NA</vt:lpwstr>
  </property>
  <property fmtid="{D5CDD505-2E9C-101B-9397-08002B2CF9AE}" pid="14" name="CTPClassification">
    <vt:lpwstr>CTP_PUBLIC</vt:lpwstr>
  </property>
  <property fmtid="{D5CDD505-2E9C-101B-9397-08002B2CF9AE}" pid="15" name="RS_Classification">
    <vt:lpwstr>UNRESTRICTED</vt:lpwstr>
  </property>
  <property fmtid="{D5CDD505-2E9C-101B-9397-08002B2CF9AE}" pid="16" name="RS_ClassificationID">
    <vt:i4>0</vt:i4>
  </property>
  <property fmtid="{D5CDD505-2E9C-101B-9397-08002B2CF9AE}" pid="17" name="ContentTypeId">
    <vt:lpwstr>0x01010017CD74E91CD4AF408185E1FC416F4AC4</vt:lpwstr>
  </property>
</Properties>
</file>