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93" r:id="rId3"/>
    <p:sldId id="294" r:id="rId4"/>
    <p:sldId id="307" r:id="rId5"/>
    <p:sldId id="296" r:id="rId6"/>
    <p:sldId id="304" r:id="rId7"/>
    <p:sldId id="300" r:id="rId8"/>
    <p:sldId id="306" r:id="rId9"/>
    <p:sldId id="297" r:id="rId10"/>
    <p:sldId id="301" r:id="rId11"/>
    <p:sldId id="302" r:id="rId12"/>
    <p:sldId id="305" r:id="rId13"/>
    <p:sldId id="303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15B5A6E-FC0D-4AA0-83EF-A42E39561172}">
          <p14:sldIdLst>
            <p14:sldId id="256"/>
            <p14:sldId id="293"/>
          </p14:sldIdLst>
        </p14:section>
        <p14:section name="Single Panel Type I" id="{8878887B-7B85-4A11-B2A8-B9550D68557A}">
          <p14:sldIdLst>
            <p14:sldId id="294"/>
            <p14:sldId id="307"/>
            <p14:sldId id="296"/>
            <p14:sldId id="304"/>
          </p14:sldIdLst>
        </p14:section>
        <p14:section name="Type II requirements" id="{9741519E-F6E5-4C96-8235-EDCCD7C0E1DD}">
          <p14:sldIdLst>
            <p14:sldId id="300"/>
            <p14:sldId id="306"/>
            <p14:sldId id="297"/>
            <p14:sldId id="301"/>
            <p14:sldId id="302"/>
            <p14:sldId id="305"/>
            <p14:sldId id="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68" autoAdjust="0"/>
    <p:restoredTop sz="82742" autoAdjust="0"/>
  </p:normalViewPr>
  <p:slideViewPr>
    <p:cSldViewPr>
      <p:cViewPr varScale="1">
        <p:scale>
          <a:sx n="162" d="100"/>
          <a:sy n="162" d="100"/>
        </p:scale>
        <p:origin x="237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000" dirty="0"/>
              <a:t>Way forward on PMI reporting requirements for Tx ports larger than 8 and up to 32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Ericsson, Samsung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48056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TSG-RAN4 Meeting #94e 	</a:t>
            </a:r>
          </a:p>
          <a:p>
            <a:r>
              <a:rPr lang="en-US" b="1" dirty="0"/>
              <a:t>Electronic Meeting February 24 – March 6 , 2020</a:t>
            </a:r>
          </a:p>
          <a:p>
            <a:r>
              <a:rPr lang="en-US" b="1" dirty="0"/>
              <a:t>Agenda item: 8.18.1.2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b="1"/>
              <a:t>R4-2002393  </a:t>
            </a:r>
            <a:endParaRPr lang="en-US" altLang="ja-JP" b="1" dirty="0"/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	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856AF-697D-4DE4-8C1C-BD1A458DD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MCS and rank for Type II Codebook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4879E-4DC3-490D-9C4A-6402AD6A8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Option 1: MCS20 (64QAM ½), Rank2</a:t>
            </a:r>
          </a:p>
          <a:p>
            <a:r>
              <a:rPr lang="sv-SE" dirty="0"/>
              <a:t>Other options are not precluded</a:t>
            </a:r>
          </a:p>
        </p:txBody>
      </p:sp>
    </p:spTree>
    <p:extLst>
      <p:ext uri="{BB962C8B-B14F-4D97-AF65-F5344CB8AC3E}">
        <p14:creationId xmlns:p14="http://schemas.microsoft.com/office/powerpoint/2010/main" val="4121962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39921-8547-40BB-ADC4-DA4DF352E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MIMO correlation for Type II Codebook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47AF3-81A7-49B9-A523-9AA65DC97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Option 1: XP High </a:t>
            </a:r>
            <a:r>
              <a:rPr lang="en-GB" dirty="0"/>
              <a:t>(Samsung, China Telecom, Huawei, Qualcomm)</a:t>
            </a:r>
            <a:endParaRPr lang="sv-SE" dirty="0"/>
          </a:p>
          <a:p>
            <a:r>
              <a:rPr lang="sv-SE" dirty="0"/>
              <a:t>Option 2: XP Medium </a:t>
            </a:r>
            <a:r>
              <a:rPr lang="en-GB" dirty="0"/>
              <a:t>(Intel, Samsung, Ericsson)</a:t>
            </a:r>
            <a:endParaRPr lang="sv-SE" dirty="0"/>
          </a:p>
          <a:p>
            <a:r>
              <a:rPr lang="sv-SE" dirty="0"/>
              <a:t>Other options are not precluded</a:t>
            </a:r>
          </a:p>
        </p:txBody>
      </p:sp>
    </p:spTree>
    <p:extLst>
      <p:ext uri="{BB962C8B-B14F-4D97-AF65-F5344CB8AC3E}">
        <p14:creationId xmlns:p14="http://schemas.microsoft.com/office/powerpoint/2010/main" val="2087628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53C50-F159-45B2-9460-E8CE9CD6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Beam steering model for type II codebook</a:t>
            </a:r>
            <a:br>
              <a:rPr lang="en-US" dirty="0"/>
            </a:b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3CE0E-9380-40C4-8E88-C5484120C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Option 1: Reusing beam steering approach with dual-cluster beams as </a:t>
            </a:r>
            <a:r>
              <a:rPr lang="en-US" dirty="0" err="1"/>
              <a:t>as</a:t>
            </a:r>
            <a:r>
              <a:rPr lang="en-US" dirty="0"/>
              <a:t> specified in B.2.3B.4A of TS 36.101</a:t>
            </a:r>
          </a:p>
          <a:p>
            <a:pPr lvl="1"/>
            <a:r>
              <a:rPr lang="en-US" dirty="0"/>
              <a:t>Relative power ratio among two beams can be fixed as 1 (p =1)</a:t>
            </a:r>
          </a:p>
          <a:p>
            <a:pPr lvl="1"/>
            <a:r>
              <a:rPr lang="en-US" dirty="0"/>
              <a:t>Use option 1 as baseline, and not preclude modification/other option for coming meetings.</a:t>
            </a:r>
          </a:p>
          <a:p>
            <a:r>
              <a:rPr lang="sv-SE" dirty="0"/>
              <a:t>Other options not precluded</a:t>
            </a:r>
          </a:p>
        </p:txBody>
      </p:sp>
    </p:spTree>
    <p:extLst>
      <p:ext uri="{BB962C8B-B14F-4D97-AF65-F5344CB8AC3E}">
        <p14:creationId xmlns:p14="http://schemas.microsoft.com/office/powerpoint/2010/main" val="4167877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5FFCE-7B15-41E3-BB0F-AC709E8CF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Test metric for type II codebook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0FCAF-F0CA-4774-BF32-807113311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Option 1: TP ratio between following PMI with Type II codebook and following PMI with Type-I single panel codebook </a:t>
            </a:r>
            <a:r>
              <a:rPr lang="en-GB" dirty="0"/>
              <a:t>(Samsung, Huawei)</a:t>
            </a:r>
            <a:endParaRPr lang="sv-SE" dirty="0"/>
          </a:p>
          <a:p>
            <a:r>
              <a:rPr lang="sv-SE" dirty="0"/>
              <a:t>Option 2: TP ratio between following PMI and rand PMI </a:t>
            </a:r>
            <a:r>
              <a:rPr lang="en-GB" dirty="0"/>
              <a:t>(Samsung, Intel, Qualcomm)</a:t>
            </a:r>
            <a:endParaRPr lang="sv-SE" dirty="0"/>
          </a:p>
          <a:p>
            <a:r>
              <a:rPr lang="sv-SE" dirty="0"/>
              <a:t>Other options are not precluded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0169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F88AD-D1E2-44FD-978F-A7DB9C475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Timeline of previous 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4261A-F6F2-4424-8536-456E25167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#92</a:t>
            </a:r>
          </a:p>
          <a:p>
            <a:pPr lvl="1"/>
            <a:r>
              <a:rPr lang="sv-SE" dirty="0"/>
              <a:t> WF: R4-1910017</a:t>
            </a:r>
          </a:p>
          <a:p>
            <a:r>
              <a:rPr lang="sv-SE" dirty="0"/>
              <a:t>#92bis </a:t>
            </a:r>
          </a:p>
          <a:p>
            <a:pPr lvl="1"/>
            <a:r>
              <a:rPr lang="sv-SE" dirty="0"/>
              <a:t>WF: </a:t>
            </a:r>
            <a:r>
              <a:rPr lang="en-US" altLang="ja-JP" dirty="0"/>
              <a:t>R4-1912834</a:t>
            </a:r>
          </a:p>
          <a:p>
            <a:pPr lvl="1"/>
            <a:r>
              <a:rPr lang="en-US" dirty="0"/>
              <a:t>simulation assumptions:</a:t>
            </a:r>
            <a:r>
              <a:rPr lang="sv-SE" dirty="0"/>
              <a:t> R4-1912811</a:t>
            </a:r>
          </a:p>
          <a:p>
            <a:r>
              <a:rPr lang="sv-SE" dirty="0"/>
              <a:t>#93</a:t>
            </a:r>
          </a:p>
          <a:p>
            <a:pPr lvl="1"/>
            <a:r>
              <a:rPr lang="sv-SE" dirty="0"/>
              <a:t>WF: R4-1915858</a:t>
            </a:r>
          </a:p>
          <a:p>
            <a:pPr lvl="1"/>
            <a:r>
              <a:rPr lang="sv-SE" dirty="0"/>
              <a:t>Simulation assumptions: R4-1915859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008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A6F2A-59FF-48C3-AB74-C5AEC70CF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PMI tests for single panel type I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65370-9A11-44A5-B155-31A04E4AF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Wideband PMI requirements</a:t>
            </a:r>
          </a:p>
          <a:p>
            <a:pPr lvl="1"/>
            <a:r>
              <a:rPr lang="en-US" dirty="0"/>
              <a:t>32Tx ports</a:t>
            </a:r>
          </a:p>
          <a:p>
            <a:r>
              <a:rPr lang="en-US" dirty="0" err="1"/>
              <a:t>Subband</a:t>
            </a:r>
            <a:r>
              <a:rPr lang="en-US" dirty="0"/>
              <a:t> PMI requirements for 16 Tx ports </a:t>
            </a:r>
          </a:p>
          <a:p>
            <a:pPr lvl="1"/>
            <a:r>
              <a:rPr lang="en-GB" dirty="0"/>
              <a:t>Option 1: Introduce </a:t>
            </a:r>
            <a:r>
              <a:rPr lang="en-GB" dirty="0" err="1"/>
              <a:t>subband</a:t>
            </a:r>
            <a:r>
              <a:rPr lang="en-GB" dirty="0"/>
              <a:t> PMI requirements for 16 Tx ports (China Telecom, Intel, Qualcomm, Samsung, Ericsson)</a:t>
            </a:r>
          </a:p>
          <a:p>
            <a:pPr lvl="1"/>
            <a:r>
              <a:rPr lang="en-GB" dirty="0"/>
              <a:t>Option 2: Not introduce </a:t>
            </a:r>
            <a:r>
              <a:rPr lang="en-GB" dirty="0" err="1"/>
              <a:t>subband</a:t>
            </a:r>
            <a:r>
              <a:rPr lang="en-GB" dirty="0"/>
              <a:t> PMI requirements for 16 Tx ports (Set 16Tx port requirements with Wideband PMI) (Huawei)</a:t>
            </a:r>
          </a:p>
        </p:txBody>
      </p:sp>
    </p:spTree>
    <p:extLst>
      <p:ext uri="{BB962C8B-B14F-4D97-AF65-F5344CB8AC3E}">
        <p14:creationId xmlns:p14="http://schemas.microsoft.com/office/powerpoint/2010/main" val="3126926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34D94-5D34-478A-A6C3-FDF78FEF6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16Tx ports requirements for Single panel type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48E99-A8FB-4BBB-A0F2-65FD187EF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Duplex mode:</a:t>
            </a:r>
          </a:p>
          <a:p>
            <a:pPr lvl="1"/>
            <a:r>
              <a:rPr lang="en-US" dirty="0"/>
              <a:t>FDD 10MHz/15kHz BW/SCS</a:t>
            </a:r>
          </a:p>
          <a:p>
            <a:pPr lvl="1"/>
            <a:r>
              <a:rPr lang="en-US" dirty="0"/>
              <a:t>TDD 40MHz/30kHz BW/SCS</a:t>
            </a:r>
          </a:p>
          <a:p>
            <a:r>
              <a:rPr lang="en-US" dirty="0"/>
              <a:t>Number of Rx antennas:</a:t>
            </a:r>
            <a:endParaRPr lang="sv-SE" dirty="0"/>
          </a:p>
          <a:p>
            <a:pPr lvl="1"/>
            <a:r>
              <a:rPr lang="en-US" dirty="0"/>
              <a:t>2Rx, and 4Rx</a:t>
            </a:r>
          </a:p>
          <a:p>
            <a:pPr lvl="0"/>
            <a:r>
              <a:rPr lang="en-US" dirty="0" err="1"/>
              <a:t>Subband</a:t>
            </a:r>
            <a:r>
              <a:rPr lang="en-US" dirty="0"/>
              <a:t> size (if applicable)</a:t>
            </a:r>
            <a:endParaRPr lang="sv-SE" dirty="0"/>
          </a:p>
          <a:p>
            <a:pPr lvl="1"/>
            <a:r>
              <a:rPr lang="en-US" dirty="0"/>
              <a:t>FDD: 8</a:t>
            </a:r>
          </a:p>
          <a:p>
            <a:pPr lvl="1"/>
            <a:r>
              <a:rPr lang="en-US" dirty="0"/>
              <a:t>TDD: 16 </a:t>
            </a:r>
            <a:endParaRPr lang="sv-SE" dirty="0"/>
          </a:p>
          <a:p>
            <a:endParaRPr lang="sv-SE" dirty="0"/>
          </a:p>
          <a:p>
            <a:endParaRPr lang="en-US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2098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97A98-84BA-4987-9968-54BB40F3F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NZP-CSI-RS configuration for Single panel type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695CF-2051-47F2-BF8C-E728818D5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16Tx ports: </a:t>
            </a:r>
          </a:p>
          <a:p>
            <a:pPr lvl="1"/>
            <a:r>
              <a:rPr lang="en-US" dirty="0"/>
              <a:t>(k0, k1, k2, k3) = (2, 4, 6, 8), l0 = (5)</a:t>
            </a:r>
          </a:p>
          <a:p>
            <a:r>
              <a:rPr lang="en-US" dirty="0"/>
              <a:t>32Tx ports: </a:t>
            </a:r>
          </a:p>
          <a:p>
            <a:pPr lvl="1"/>
            <a:r>
              <a:rPr lang="en-US" dirty="0"/>
              <a:t>(k0, k1, k2, k3) = (2, 4, 6, 8), (l0, l1) = (5, 12) </a:t>
            </a:r>
          </a:p>
        </p:txBody>
      </p:sp>
    </p:spTree>
    <p:extLst>
      <p:ext uri="{BB962C8B-B14F-4D97-AF65-F5344CB8AC3E}">
        <p14:creationId xmlns:p14="http://schemas.microsoft.com/office/powerpoint/2010/main" val="2273434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549C3-8375-409A-95F5-276555CA5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Single Panel Type I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1127E-11DF-4FF1-B7D7-0C88D6434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Further alignment needed given current divergency amonst companies’ results.</a:t>
            </a:r>
          </a:p>
          <a:p>
            <a:r>
              <a:rPr lang="sv-SE" dirty="0"/>
              <a:t>Detailed simulation assumptions found in tdoc R4-2002394</a:t>
            </a:r>
          </a:p>
        </p:txBody>
      </p:sp>
    </p:spTree>
    <p:extLst>
      <p:ext uri="{BB962C8B-B14F-4D97-AF65-F5344CB8AC3E}">
        <p14:creationId xmlns:p14="http://schemas.microsoft.com/office/powerpoint/2010/main" val="1534037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35919-F419-4832-AB0F-A7FD6F7E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Codebook construction for Type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7312E-0BE5-43CD-A26F-CF0586620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Option 1: 16Tx ports (N1,N2) = (4,2), (O1, O2) = (4,4) (Qualcomm, Samsung, Huawei)</a:t>
            </a:r>
          </a:p>
          <a:p>
            <a:r>
              <a:rPr lang="sv-SE" strike="sngStrike" dirty="0"/>
              <a:t>Option 2: 32Tx ports (N1,N2) = (4,4), (O1, O2) = (4,4) (Qualcomm)</a:t>
            </a:r>
          </a:p>
          <a:p>
            <a:r>
              <a:rPr lang="sv-SE" strike="sngStrike" dirty="0"/>
              <a:t>Option 3: Option 1, and Option 2</a:t>
            </a:r>
          </a:p>
          <a:p>
            <a:r>
              <a:rPr lang="sv-SE" dirty="0"/>
              <a:t>Other options not precluded</a:t>
            </a:r>
          </a:p>
        </p:txBody>
      </p:sp>
    </p:spTree>
    <p:extLst>
      <p:ext uri="{BB962C8B-B14F-4D97-AF65-F5344CB8AC3E}">
        <p14:creationId xmlns:p14="http://schemas.microsoft.com/office/powerpoint/2010/main" val="929625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DB5A6-2A3F-4947-AAF0-E20A30095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Channel model for type II codebook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1C389-9EFC-4546-82A6-AAF9A2BD8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Option 1: TDLA30-5</a:t>
            </a:r>
            <a:endParaRPr lang="sv-SE" dirty="0"/>
          </a:p>
          <a:p>
            <a:r>
              <a:rPr lang="en-GB" dirty="0"/>
              <a:t>Use option 1 as baseline, and </a:t>
            </a:r>
            <a:r>
              <a:rPr lang="en-US" dirty="0"/>
              <a:t>not preclude other options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58228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F5E3E-2AEE-4042-B677-4F843BFF8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L, N</a:t>
            </a:r>
            <a:r>
              <a:rPr lang="sv-SE" baseline="-25000" dirty="0"/>
              <a:t>psk</a:t>
            </a:r>
            <a:r>
              <a:rPr lang="sv-SE" dirty="0"/>
              <a:t>, and subband amplitude configurations for Type II Codebook </a:t>
            </a:r>
            <a:endParaRPr lang="sv-SE" baseline="-2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332CA-338C-4345-BFC7-9495DC3C7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L (numberOfBeams):</a:t>
            </a:r>
          </a:p>
          <a:p>
            <a:pPr lvl="1"/>
            <a:r>
              <a:rPr lang="sv-SE" dirty="0"/>
              <a:t>Option 1: 2 </a:t>
            </a:r>
            <a:r>
              <a:rPr lang="en-GB" dirty="0"/>
              <a:t>(Samsung, QC, Ericsson)</a:t>
            </a:r>
            <a:endParaRPr lang="sv-SE" dirty="0"/>
          </a:p>
          <a:p>
            <a:pPr lvl="1"/>
            <a:r>
              <a:rPr lang="sv-SE" dirty="0"/>
              <a:t>Other options are not precluded</a:t>
            </a:r>
          </a:p>
          <a:p>
            <a:r>
              <a:rPr lang="sv-SE" dirty="0"/>
              <a:t>N</a:t>
            </a:r>
            <a:r>
              <a:rPr lang="sv-SE" baseline="-25000" dirty="0"/>
              <a:t>psk</a:t>
            </a:r>
            <a:r>
              <a:rPr lang="sv-SE" dirty="0"/>
              <a:t> (phaseAlphabetSize):</a:t>
            </a:r>
          </a:p>
          <a:p>
            <a:pPr lvl="1"/>
            <a:r>
              <a:rPr lang="sv-SE" dirty="0"/>
              <a:t>Option 1: 4 </a:t>
            </a:r>
            <a:r>
              <a:rPr lang="en-US" dirty="0"/>
              <a:t>(Samsung, Ericsson)</a:t>
            </a:r>
            <a:endParaRPr lang="sv-SE" dirty="0"/>
          </a:p>
          <a:p>
            <a:pPr lvl="1"/>
            <a:r>
              <a:rPr lang="sv-SE" dirty="0"/>
              <a:t>Option 2: 8 </a:t>
            </a:r>
            <a:r>
              <a:rPr lang="en-US" dirty="0"/>
              <a:t>(Qualcomm)</a:t>
            </a:r>
            <a:endParaRPr lang="sv-SE" dirty="0"/>
          </a:p>
          <a:p>
            <a:r>
              <a:rPr lang="sv-SE" dirty="0"/>
              <a:t>subbandAmplitude:</a:t>
            </a:r>
          </a:p>
          <a:p>
            <a:pPr lvl="1"/>
            <a:r>
              <a:rPr lang="sv-SE" dirty="0"/>
              <a:t>Option 1: False </a:t>
            </a:r>
            <a:r>
              <a:rPr lang="en-GB" dirty="0"/>
              <a:t>(Ericsson, Samsung)</a:t>
            </a:r>
            <a:endParaRPr lang="sv-SE" dirty="0"/>
          </a:p>
          <a:p>
            <a:pPr lvl="1"/>
            <a:r>
              <a:rPr lang="sv-SE" dirty="0"/>
              <a:t>Option 2: True</a:t>
            </a:r>
          </a:p>
          <a:p>
            <a:pPr lvl="1"/>
            <a:r>
              <a:rPr lang="sv-SE" dirty="0"/>
              <a:t>Keep open until the next meeting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6759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14313</TotalTime>
  <Words>605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テーマ</vt:lpstr>
      <vt:lpstr>Way forward on PMI reporting requirements for Tx ports larger than 8 and up to 32</vt:lpstr>
      <vt:lpstr>Timeline of previous agreements</vt:lpstr>
      <vt:lpstr>PMI tests for single panel type I requirements</vt:lpstr>
      <vt:lpstr>16Tx ports requirements for Single panel type I</vt:lpstr>
      <vt:lpstr>NZP-CSI-RS configuration for Single panel type I</vt:lpstr>
      <vt:lpstr>Single Panel Type I results</vt:lpstr>
      <vt:lpstr>Codebook construction for Type II</vt:lpstr>
      <vt:lpstr>Channel model for type II codebook</vt:lpstr>
      <vt:lpstr>L, Npsk, and subband amplitude configurations for Type II Codebook </vt:lpstr>
      <vt:lpstr>MCS and rank for Type II Codebook </vt:lpstr>
      <vt:lpstr>MIMO correlation for Type II Codebook</vt:lpstr>
      <vt:lpstr>Beam steering model for type II codebook </vt:lpstr>
      <vt:lpstr>Test metric for type II codebook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vgheorgh@qti.qualcomm.com</dc:creator>
  <cp:keywords>CTPClassification=CTP_PUBLIC:VisualMarkings=, CTPClassification=CTP_NT</cp:keywords>
  <cp:lastModifiedBy>Fabian Huss</cp:lastModifiedBy>
  <cp:revision>568</cp:revision>
  <dcterms:created xsi:type="dcterms:W3CDTF">2017-01-18T16:32:26Z</dcterms:created>
  <dcterms:modified xsi:type="dcterms:W3CDTF">2020-03-03T09:57:07Z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fad8ecf9-f734-4506-9405-4d120382aea4</vt:lpwstr>
  </property>
  <property fmtid="{D5CDD505-2E9C-101B-9397-08002B2CF9AE}" pid="4" name="CTP_TimeStamp">
    <vt:lpwstr>2019-05-15 02:47:55Z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(2)xdRTfd3FNNcEU3hMwk5ZubyBDXm6Od2WYjNvGiGT5qRkDohD8YLAs+oBq/I296OjUhqzct+b
l+0WmGxpAdBlFCJz0lwBlqRZ8u38UwTsty5oTd/Qr4VtQ3UJAWJlWxLBzg+lu8ZdrPjR4u7t
I6tpKvfw+114wxx9BWpgNTiLNfJm0Hv9h/LukstOAe7sM3V0XNCgdLotjBUJa48ra89+5YyV
21mRPn0mFLsG3baTmI</vt:lpwstr>
  </property>
  <property fmtid="{D5CDD505-2E9C-101B-9397-08002B2CF9AE}" pid="10" name="_2015_ms_pID_7253431">
    <vt:lpwstr>FBV3IaMv43kvuB336s6mU5AMPbbsZVks63kwome17lE8AY3vDJVoC2
MLOIhOkxtCf8sRXQGFkrY9EEg4pwW6tzIDcAqGFAFg5g1ncOkNlkM/OMfLy8rv0EL2sqXiLA
eiy6dteJPrmvX2mykCQa1V7MfZAqkXaakqyfItg63XpF7nRkOTvqWENtVQATAeCZhsCv+wsQ
Wn3p4HxjYd+aev+P</vt:lpwstr>
  </property>
  <property fmtid="{D5CDD505-2E9C-101B-9397-08002B2CF9AE}" pid="11" name="NSCPROP_SA">
    <vt:lpwstr>D:\work\3GPP\RAN4#92b\Inbox\drafts\NR UE demod\draft R4-1912710 - Way forward on PMI reporting requirements for Tx ports larger than 8 and up to 32.pptx</vt:lpwstr>
  </property>
</Properties>
</file>