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57" r:id="rId4"/>
    <p:sldId id="264" r:id="rId5"/>
    <p:sldId id="265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13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D4E13-86B1-4A97-9E48-1B4E9B290F21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3ABC0-5F95-4298-BEF1-A556811D8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02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3ABC0-5F95-4298-BEF1-A556811D88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1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5CD7-F537-4543-8988-A931C3DA9D48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13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491A1-BB9D-4A50-B61C-88888ECB8248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64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F6B-B18E-42A7-9BB2-AE5D44267EA1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99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292C-2B48-4CF6-8EFB-ECE1A26D90F6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926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0048-32A9-4408-B5D3-E5CDB5C29D31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81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DB1C-2CF5-4EA1-8455-3B5437CE9168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86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2A8D-8BAC-44F8-9136-F640EC44DED9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08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9796-194F-40F4-8E58-206B8D1FB2FD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20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7EDD-EF31-47CE-92D9-547EBD12329D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65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DE274-49CD-4EFB-8A99-1EB1A38683F8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40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6C7B-0E96-41B0-8B63-4891026DC1D0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48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660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432515"/>
            <a:ext cx="10515600" cy="5288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863B-D6D7-4DF4-B35D-511616C090CD}" type="datetime1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791EC-159D-4153-989E-0305238B50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43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6094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[Draft]</a:t>
            </a:r>
            <a:r>
              <a:rPr lang="en-US" altLang="ja-JP" dirty="0" smtClean="0"/>
              <a:t> Way </a:t>
            </a:r>
            <a:r>
              <a:rPr lang="en-US" altLang="ja-JP" dirty="0"/>
              <a:t>forward on UE  FR1 CA power imbalance requirements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627534"/>
            <a:ext cx="9144000" cy="1655762"/>
          </a:xfrm>
        </p:spPr>
        <p:txBody>
          <a:bodyPr/>
          <a:lstStyle/>
          <a:p>
            <a:r>
              <a:rPr kumimoji="1" lang="en-US" altLang="ja-JP" dirty="0" smtClean="0"/>
              <a:t>NTT DOCOMO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7649" y="239282"/>
            <a:ext cx="5331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3GPP TSG-RAN WG4 Meeting #</a:t>
            </a:r>
            <a:r>
              <a:rPr lang="en-US" altLang="ja-JP" dirty="0" smtClean="0"/>
              <a:t>94-e</a:t>
            </a:r>
            <a:endParaRPr lang="en-US" altLang="ja-JP" dirty="0"/>
          </a:p>
          <a:p>
            <a:r>
              <a:rPr lang="en-US" altLang="ja-JP" dirty="0"/>
              <a:t>Electronic Meeting, February 24 – March 6, </a:t>
            </a:r>
            <a:r>
              <a:rPr lang="en-US" altLang="ja-JP" dirty="0" smtClean="0"/>
              <a:t>2020</a:t>
            </a:r>
          </a:p>
          <a:p>
            <a:r>
              <a:rPr lang="en-US" altLang="ja-JP" dirty="0" smtClean="0"/>
              <a:t>RAN4#94e_#95_NR_perf_enh_Demod</a:t>
            </a:r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54056" y="239282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ja-JP" dirty="0"/>
              <a:t>R4-2002396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8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Wayforward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6309" y="1147507"/>
            <a:ext cx="10515600" cy="5288959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1800" dirty="0">
                <a:latin typeface="+mj-ea"/>
                <a:ea typeface="+mj-ea"/>
              </a:rPr>
              <a:t>For power </a:t>
            </a:r>
            <a:r>
              <a:rPr lang="en-US" altLang="ja-JP" sz="1800" dirty="0" smtClean="0">
                <a:latin typeface="+mj-ea"/>
                <a:ea typeface="+mj-ea"/>
              </a:rPr>
              <a:t>imbalance </a:t>
            </a:r>
            <a:r>
              <a:rPr lang="en-US" altLang="ja-JP" sz="1800" dirty="0" smtClean="0">
                <a:solidFill>
                  <a:srgbClr val="00B0F0"/>
                </a:solidFill>
                <a:latin typeface="+mj-ea"/>
                <a:ea typeface="+mj-ea"/>
              </a:rPr>
              <a:t>FR1 intra-band contiguous </a:t>
            </a:r>
            <a:r>
              <a:rPr lang="en-US" altLang="ja-JP" sz="1800" dirty="0" smtClean="0">
                <a:latin typeface="+mj-ea"/>
                <a:ea typeface="+mj-ea"/>
              </a:rPr>
              <a:t>CA </a:t>
            </a:r>
            <a:r>
              <a:rPr lang="en-US" altLang="ja-JP" sz="1800" dirty="0">
                <a:latin typeface="+mj-ea"/>
                <a:ea typeface="+mj-ea"/>
              </a:rPr>
              <a:t>test(s), followings are applied: </a:t>
            </a:r>
          </a:p>
          <a:p>
            <a:pPr lvl="1"/>
            <a:r>
              <a:rPr lang="en-US" altLang="ja-JP" sz="1400" dirty="0">
                <a:latin typeface="+mj-ea"/>
                <a:ea typeface="+mj-ea"/>
              </a:rPr>
              <a:t>Reference testing point: 85% of maximum throughput </a:t>
            </a:r>
          </a:p>
          <a:p>
            <a:pPr lvl="1"/>
            <a:r>
              <a:rPr lang="en-US" altLang="ja-JP" sz="1400" dirty="0">
                <a:latin typeface="+mj-ea"/>
                <a:ea typeface="+mj-ea"/>
              </a:rPr>
              <a:t>Measurement cell: Weaker power cell only</a:t>
            </a:r>
          </a:p>
          <a:p>
            <a:pPr lvl="1"/>
            <a:r>
              <a:rPr lang="en-US" altLang="ja-JP" sz="1400" dirty="0">
                <a:latin typeface="+mj-ea"/>
                <a:ea typeface="+mj-ea"/>
              </a:rPr>
              <a:t>CBW</a:t>
            </a:r>
          </a:p>
          <a:p>
            <a:pPr lvl="2"/>
            <a:r>
              <a:rPr lang="en-GB" altLang="ja-JP" sz="1200" dirty="0"/>
              <a:t>Option 1: Specify the following CA configurations. FFS necessity of further down selection</a:t>
            </a:r>
            <a:endParaRPr lang="ja-JP" altLang="ja-JP" sz="1200" dirty="0"/>
          </a:p>
          <a:p>
            <a:pPr lvl="3"/>
            <a:r>
              <a:rPr lang="en-US" altLang="ja-JP" sz="1200" dirty="0">
                <a:solidFill>
                  <a:srgbClr val="00B050"/>
                </a:solidFill>
              </a:rPr>
              <a:t>Option 1A: </a:t>
            </a:r>
            <a:r>
              <a:rPr lang="en-US" altLang="ja-JP" sz="1200" dirty="0"/>
              <a:t>50+60, 50+80, 50+100, 60+60, 60+80, 60+100, 80+80 and 80+100 MHz</a:t>
            </a:r>
          </a:p>
          <a:p>
            <a:pPr lvl="3"/>
            <a:r>
              <a:rPr lang="en-US" altLang="ja-JP" sz="1200" dirty="0">
                <a:solidFill>
                  <a:srgbClr val="00B050"/>
                </a:solidFill>
              </a:rPr>
              <a:t>Other options are not precluded</a:t>
            </a:r>
            <a:endParaRPr lang="ja-JP" altLang="ja-JP" sz="1200" dirty="0">
              <a:solidFill>
                <a:srgbClr val="00B050"/>
              </a:solidFill>
            </a:endParaRPr>
          </a:p>
          <a:p>
            <a:pPr lvl="3"/>
            <a:r>
              <a:rPr lang="en-US" altLang="ja-JP" sz="1200" dirty="0"/>
              <a:t>Further discuss after Rel-16 core spec is finalized.</a:t>
            </a:r>
            <a:endParaRPr lang="ja-JP" altLang="ja-JP" sz="1200" dirty="0"/>
          </a:p>
          <a:p>
            <a:pPr lvl="2"/>
            <a:r>
              <a:rPr lang="en-GB" altLang="ja-JP" sz="1200" dirty="0"/>
              <a:t>Option 2: Define requirements for 5+5 MHz bandwidth for FDD+FDD CA, 10+10 MHz bandwidth for TDD+TDD CA, with the following test applicability</a:t>
            </a:r>
            <a:endParaRPr lang="ja-JP" altLang="ja-JP" sz="1200" dirty="0"/>
          </a:p>
          <a:p>
            <a:pPr lvl="3"/>
            <a:r>
              <a:rPr lang="en-US" altLang="ja-JP" sz="1200" dirty="0"/>
              <a:t>The test is done for any one of the supported bandwidth combination, by using performance requirement for 5+5 MHz FDD+FDD CA or 10+10 MHz TDD+TDD CA.</a:t>
            </a:r>
            <a:endParaRPr lang="ja-JP" altLang="ja-JP" sz="1200" dirty="0"/>
          </a:p>
          <a:p>
            <a:pPr lvl="3"/>
            <a:r>
              <a:rPr lang="en-US" altLang="ja-JP" sz="1200" dirty="0"/>
              <a:t>The tested PRBs shall be placed in the highest part for the CC with lower carrier frequency, and placed in the lowest part for the CC with higher carrier frequency.</a:t>
            </a:r>
            <a:endParaRPr lang="ja-JP" altLang="ja-JP" sz="1200" dirty="0"/>
          </a:p>
          <a:p>
            <a:pPr lvl="2"/>
            <a:r>
              <a:rPr lang="en-GB" altLang="ja-JP" sz="1200" strike="sngStrike" dirty="0">
                <a:solidFill>
                  <a:srgbClr val="00B050"/>
                </a:solidFill>
              </a:rPr>
              <a:t>Option 3: Further discuss one of the following options for CBW combinations selection for NR CA requirements with power imbalance</a:t>
            </a:r>
            <a:endParaRPr lang="ja-JP" altLang="ja-JP" sz="1200" strike="sngStrike" dirty="0">
              <a:solidFill>
                <a:srgbClr val="00B050"/>
              </a:solidFill>
            </a:endParaRPr>
          </a:p>
          <a:p>
            <a:pPr lvl="3"/>
            <a:r>
              <a:rPr lang="en-US" altLang="ja-JP" sz="1200" strike="sngStrike" dirty="0">
                <a:solidFill>
                  <a:srgbClr val="00B050"/>
                </a:solidFill>
              </a:rPr>
              <a:t>Option 3A: Choose one or several fixed CBW combination(s)</a:t>
            </a:r>
            <a:endParaRPr lang="ja-JP" altLang="ja-JP" sz="1200" strike="sngStrike" dirty="0">
              <a:solidFill>
                <a:srgbClr val="00B050"/>
              </a:solidFill>
            </a:endParaRPr>
          </a:p>
          <a:p>
            <a:pPr lvl="3"/>
            <a:r>
              <a:rPr lang="en-US" altLang="ja-JP" sz="1200" strike="sngStrike" dirty="0">
                <a:solidFill>
                  <a:srgbClr val="00B050"/>
                </a:solidFill>
              </a:rPr>
              <a:t>Option 3B: Define generic methodology for selection of CBW combination among all CBW combinations in supported CA configurations. </a:t>
            </a:r>
          </a:p>
          <a:p>
            <a:pPr lvl="2"/>
            <a:r>
              <a:rPr lang="en-US" altLang="ja-JP" sz="1200" dirty="0">
                <a:solidFill>
                  <a:srgbClr val="00B050"/>
                </a:solidFill>
              </a:rPr>
              <a:t>Option 3: Define generic methodology for selection of CBW combination among all CBW combinations in supported CA configurations</a:t>
            </a:r>
          </a:p>
          <a:p>
            <a:pPr lvl="2"/>
            <a:r>
              <a:rPr lang="en-US" altLang="ja-JP" sz="1200" dirty="0"/>
              <a:t>Other options are not precluded</a:t>
            </a:r>
          </a:p>
          <a:p>
            <a:pPr lvl="1"/>
            <a:r>
              <a:rPr lang="en-US" altLang="ja-JP" sz="1400" dirty="0"/>
              <a:t>PDSCH RB allocation</a:t>
            </a:r>
          </a:p>
          <a:p>
            <a:pPr lvl="2"/>
            <a:r>
              <a:rPr lang="en-GB" altLang="ja-JP" sz="1200" dirty="0"/>
              <a:t>Option 1: Full allocation</a:t>
            </a:r>
            <a:endParaRPr lang="ja-JP" altLang="ja-JP" sz="1200" dirty="0"/>
          </a:p>
          <a:p>
            <a:pPr lvl="2"/>
            <a:r>
              <a:rPr lang="en-GB" altLang="ja-JP" sz="1200" dirty="0"/>
              <a:t>Option 2: 25 PRBs for 15kHz FDD, 24 PRBs for 30kHz TDD</a:t>
            </a:r>
            <a:endParaRPr lang="ja-JP" altLang="ja-JP" sz="1200" dirty="0"/>
          </a:p>
          <a:p>
            <a:pPr lvl="3"/>
            <a:r>
              <a:rPr lang="en-US" altLang="ja-JP" sz="1200" dirty="0"/>
              <a:t>There are 25 PRBs for 5MHz CBW with 15kHz SCS, </a:t>
            </a:r>
          </a:p>
          <a:p>
            <a:pPr marL="1371600" lvl="3" indent="0">
              <a:buNone/>
            </a:pPr>
            <a:r>
              <a:rPr lang="en-US" altLang="ja-JP" sz="1200" dirty="0"/>
              <a:t>      and 24 PRBs for 10MHz CBW with 30kHz SCS</a:t>
            </a:r>
            <a:endParaRPr lang="ja-JP" altLang="ja-JP" sz="1200" dirty="0"/>
          </a:p>
          <a:p>
            <a:pPr lvl="2"/>
            <a:r>
              <a:rPr lang="en-GB" altLang="ja-JP" sz="1200" dirty="0"/>
              <a:t>Other options are not precluded</a:t>
            </a:r>
            <a:endParaRPr lang="ja-JP" altLang="ja-JP" sz="1200" dirty="0"/>
          </a:p>
          <a:p>
            <a:pPr lvl="1"/>
            <a:endParaRPr lang="ja-JP" altLang="ja-JP" sz="1400" dirty="0"/>
          </a:p>
          <a:p>
            <a:pPr lvl="2"/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17420" y="4777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434" y="4877952"/>
            <a:ext cx="383381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8204953" y="6036508"/>
            <a:ext cx="2760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(For information) CBW Option2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1132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Wayforward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6309" y="1147507"/>
            <a:ext cx="10515600" cy="5288959"/>
          </a:xfrm>
        </p:spPr>
        <p:txBody>
          <a:bodyPr>
            <a:normAutofit/>
          </a:bodyPr>
          <a:lstStyle/>
          <a:p>
            <a:pPr lvl="0"/>
            <a:r>
              <a:rPr lang="en-US" altLang="ja-JP" sz="1800" dirty="0">
                <a:solidFill>
                  <a:srgbClr val="FF0000"/>
                </a:solidFill>
              </a:rPr>
              <a:t>For power imbalance EN-DC test(s),</a:t>
            </a:r>
            <a:endParaRPr lang="en-GB" altLang="ja-JP" sz="1800" dirty="0">
              <a:solidFill>
                <a:srgbClr val="FF0000"/>
              </a:solidFill>
            </a:endParaRPr>
          </a:p>
          <a:p>
            <a:pPr lvl="1"/>
            <a:r>
              <a:rPr lang="en-GB" altLang="ja-JP" sz="1600" dirty="0" smtClean="0">
                <a:solidFill>
                  <a:srgbClr val="FF0000"/>
                </a:solidFill>
              </a:rPr>
              <a:t>Start the discussion to define the </a:t>
            </a:r>
            <a:r>
              <a:rPr lang="en-US" altLang="ja-JP" sz="1600" dirty="0" smtClean="0">
                <a:solidFill>
                  <a:srgbClr val="FF0000"/>
                </a:solidFill>
              </a:rPr>
              <a:t>requirements </a:t>
            </a:r>
            <a:r>
              <a:rPr lang="en-US" altLang="ja-JP" sz="1600" dirty="0">
                <a:solidFill>
                  <a:srgbClr val="FF0000"/>
                </a:solidFill>
              </a:rPr>
              <a:t>for </a:t>
            </a:r>
            <a:r>
              <a:rPr lang="en-US" altLang="ja-JP" sz="1600" dirty="0" smtClean="0">
                <a:solidFill>
                  <a:srgbClr val="FF0000"/>
                </a:solidFill>
              </a:rPr>
              <a:t>FR1 intra-band </a:t>
            </a:r>
            <a:r>
              <a:rPr lang="en-US" altLang="ja-JP" sz="1600" dirty="0">
                <a:solidFill>
                  <a:srgbClr val="FF0000"/>
                </a:solidFill>
              </a:rPr>
              <a:t>contiguous </a:t>
            </a:r>
            <a:r>
              <a:rPr lang="en-US" altLang="ja-JP" sz="1600" dirty="0" smtClean="0">
                <a:solidFill>
                  <a:srgbClr val="FF0000"/>
                </a:solidFill>
              </a:rPr>
              <a:t>and non-contiguous EN-DC </a:t>
            </a:r>
            <a:r>
              <a:rPr lang="en-US" altLang="ja-JP" sz="1600" dirty="0">
                <a:solidFill>
                  <a:srgbClr val="FF0000"/>
                </a:solidFill>
              </a:rPr>
              <a:t>with </a:t>
            </a:r>
            <a:r>
              <a:rPr lang="en-US" altLang="ja-JP" sz="1600" dirty="0" smtClean="0">
                <a:solidFill>
                  <a:srgbClr val="FF0000"/>
                </a:solidFill>
              </a:rPr>
              <a:t>power </a:t>
            </a:r>
            <a:r>
              <a:rPr lang="en-US" altLang="ja-JP" sz="1600" dirty="0">
                <a:solidFill>
                  <a:srgbClr val="FF0000"/>
                </a:solidFill>
              </a:rPr>
              <a:t>imbalance between LTE and NR </a:t>
            </a:r>
            <a:r>
              <a:rPr lang="en-US" altLang="ja-JP" sz="1600" dirty="0" smtClean="0">
                <a:solidFill>
                  <a:srgbClr val="FF0000"/>
                </a:solidFill>
              </a:rPr>
              <a:t>carrier from next RAN4 meeting based on the decision in next RAN plenary meeting.</a:t>
            </a:r>
          </a:p>
          <a:p>
            <a:pPr lvl="2"/>
            <a:r>
              <a:rPr lang="en-US" altLang="ja-JP" sz="1400" dirty="0" smtClean="0">
                <a:solidFill>
                  <a:srgbClr val="FF0000"/>
                </a:solidFill>
              </a:rPr>
              <a:t>The objectives in WID will be revised in next RAN plenary meeting. </a:t>
            </a:r>
          </a:p>
          <a:p>
            <a:pPr lvl="1"/>
            <a:r>
              <a:rPr lang="en-US" altLang="ja-JP" sz="1600" dirty="0" smtClean="0">
                <a:solidFill>
                  <a:srgbClr val="FF0000"/>
                </a:solidFill>
              </a:rPr>
              <a:t>The value of power imbalance,</a:t>
            </a:r>
          </a:p>
          <a:p>
            <a:pPr lvl="2"/>
            <a:r>
              <a:rPr lang="en-US" altLang="ja-JP" sz="1400" dirty="0" smtClean="0">
                <a:solidFill>
                  <a:srgbClr val="FF0000"/>
                </a:solidFill>
              </a:rPr>
              <a:t>6dB for contiguous EN-DC</a:t>
            </a:r>
          </a:p>
          <a:p>
            <a:pPr lvl="2"/>
            <a:r>
              <a:rPr lang="en-US" altLang="ja-JP" sz="1400" dirty="0" smtClean="0">
                <a:solidFill>
                  <a:srgbClr val="FF0000"/>
                </a:solidFill>
              </a:rPr>
              <a:t>FFS for non-contiguous EN-DC. Discussion is needed</a:t>
            </a:r>
            <a:r>
              <a:rPr lang="en-US" altLang="ja-JP" sz="1400" dirty="0" smtClean="0">
                <a:solidFill>
                  <a:srgbClr val="FF0000"/>
                </a:solidFill>
              </a:rPr>
              <a:t>.</a:t>
            </a:r>
          </a:p>
          <a:p>
            <a:pPr lvl="2"/>
            <a:endParaRPr lang="en-US" altLang="ja-JP" sz="1400" dirty="0">
              <a:solidFill>
                <a:srgbClr val="FF0000"/>
              </a:solidFill>
            </a:endParaRPr>
          </a:p>
          <a:p>
            <a:pPr lvl="0"/>
            <a:r>
              <a:rPr lang="ja-JP" altLang="ja-JP" sz="1800" strike="sngStrike" dirty="0">
                <a:solidFill>
                  <a:srgbClr val="FF0000"/>
                </a:solidFill>
              </a:rPr>
              <a:t>Whether</a:t>
            </a:r>
            <a:r>
              <a:rPr lang="en-GB" altLang="ja-JP" sz="1800" strike="sngStrike" dirty="0">
                <a:solidFill>
                  <a:srgbClr val="FF0000"/>
                </a:solidFill>
              </a:rPr>
              <a:t> to define power imbalance requirement for FR1</a:t>
            </a:r>
            <a:r>
              <a:rPr lang="en-GB" altLang="ja-JP" sz="1800" b="1" strike="sngStrike" dirty="0">
                <a:solidFill>
                  <a:srgbClr val="FF0000"/>
                </a:solidFill>
              </a:rPr>
              <a:t> </a:t>
            </a:r>
            <a:r>
              <a:rPr lang="en-GB" altLang="ja-JP" sz="1800" strike="sngStrike" dirty="0">
                <a:solidFill>
                  <a:srgbClr val="FF0000"/>
                </a:solidFill>
              </a:rPr>
              <a:t>intra-band EN-DC</a:t>
            </a:r>
            <a:endParaRPr lang="ja-JP" altLang="ja-JP" sz="1800" strike="sngStrike" dirty="0">
              <a:solidFill>
                <a:srgbClr val="FF0000"/>
              </a:solidFill>
            </a:endParaRPr>
          </a:p>
          <a:p>
            <a:pPr lvl="1"/>
            <a:r>
              <a:rPr lang="en-GB" altLang="ja-JP" sz="1200" strike="sngStrike" dirty="0">
                <a:solidFill>
                  <a:srgbClr val="FF0000"/>
                </a:solidFill>
              </a:rPr>
              <a:t>Option 1: Yes. Power imbalance requirement should be introduced to ensure correct UE implementation in intra-band contiguous and non-contiguous EN-DC scenario in FR1. </a:t>
            </a:r>
            <a:endParaRPr lang="ja-JP" altLang="ja-JP" sz="1200" strike="sngStrike" dirty="0">
              <a:solidFill>
                <a:srgbClr val="FF0000"/>
              </a:solidFill>
            </a:endParaRPr>
          </a:p>
          <a:p>
            <a:pPr lvl="2"/>
            <a:r>
              <a:rPr lang="en-US" altLang="ja-JP" sz="1200" strike="sngStrike" dirty="0">
                <a:solidFill>
                  <a:srgbClr val="FF0000"/>
                </a:solidFill>
              </a:rPr>
              <a:t>NR carrier has lower power of 6dB than LTE carrier, and only throughput NR carrier is tested.</a:t>
            </a:r>
            <a:endParaRPr lang="ja-JP" altLang="ja-JP" sz="1200" strike="sngStrike" dirty="0">
              <a:solidFill>
                <a:srgbClr val="FF0000"/>
              </a:solidFill>
            </a:endParaRPr>
          </a:p>
          <a:p>
            <a:pPr lvl="1"/>
            <a:r>
              <a:rPr lang="en-GB" altLang="ja-JP" sz="1200" strike="sngStrike" dirty="0">
                <a:solidFill>
                  <a:srgbClr val="FF0000"/>
                </a:solidFill>
              </a:rPr>
              <a:t>Option 2: No </a:t>
            </a:r>
            <a:endParaRPr lang="ja-JP" altLang="ja-JP" sz="1200" strike="sngStrike" dirty="0">
              <a:solidFill>
                <a:srgbClr val="FF0000"/>
              </a:solidFill>
            </a:endParaRPr>
          </a:p>
          <a:p>
            <a:pPr lvl="1"/>
            <a:r>
              <a:rPr lang="en-GB" altLang="ja-JP" sz="1200" strike="sngStrike" dirty="0">
                <a:solidFill>
                  <a:srgbClr val="FF0000"/>
                </a:solidFill>
              </a:rPr>
              <a:t>Option 3: Define requirements for intra-band contiguous EN-DC with 6dB power imbalance between LTE and NR carrier. Whether to define the requirements for intra-band non-contiguous EN-DC can be discussed further. </a:t>
            </a:r>
            <a:endParaRPr lang="ja-JP" altLang="ja-JP" sz="1200" strike="sngStrike" dirty="0">
              <a:solidFill>
                <a:srgbClr val="FF0000"/>
              </a:solidFill>
            </a:endParaRPr>
          </a:p>
          <a:p>
            <a:pPr lvl="2"/>
            <a:endParaRPr lang="en-US" altLang="ja-JP" sz="1400" dirty="0" smtClean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17420" y="47770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254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Wayforward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338731"/>
            <a:ext cx="11107615" cy="5288959"/>
          </a:xfrm>
        </p:spPr>
        <p:txBody>
          <a:bodyPr>
            <a:normAutofit/>
          </a:bodyPr>
          <a:lstStyle/>
          <a:p>
            <a:r>
              <a:rPr lang="en-US" altLang="ja-JP" sz="2000" dirty="0">
                <a:latin typeface="+mj-ea"/>
                <a:ea typeface="+mj-ea"/>
              </a:rPr>
              <a:t>For power imbalance test for FR1 intra-band contiguous NR-CA, following parameters are applied: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898889"/>
              </p:ext>
            </p:extLst>
          </p:nvPr>
        </p:nvGraphicFramePr>
        <p:xfrm>
          <a:off x="1137905" y="1795085"/>
          <a:ext cx="10467941" cy="4709160"/>
        </p:xfrm>
        <a:graphic>
          <a:graphicData uri="http://schemas.openxmlformats.org/drawingml/2006/table">
            <a:tbl>
              <a:tblPr firstRow="1" bandRow="1"/>
              <a:tblGrid>
                <a:gridCol w="4368242">
                  <a:extLst>
                    <a:ext uri="{9D8B030D-6E8A-4147-A177-3AD203B41FA5}">
                      <a16:colId xmlns:a16="http://schemas.microsoft.com/office/drawing/2014/main" val="2982167309"/>
                    </a:ext>
                  </a:extLst>
                </a:gridCol>
                <a:gridCol w="6099699">
                  <a:extLst>
                    <a:ext uri="{9D8B030D-6E8A-4147-A177-3AD203B41FA5}">
                      <a16:colId xmlns:a16="http://schemas.microsoft.com/office/drawing/2014/main" val="33258234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kumimoji="1" lang="ja-JP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4933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Duplex mode </a:t>
                      </a:r>
                      <a:endParaRPr kumimoji="1" lang="en-US" altLang="ja-JP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#1: FDD+FDD CA w/ 15kHz SCS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#2: TDD+TDD CA w/ 30kHz </a:t>
                      </a: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SCS</a:t>
                      </a:r>
                      <a:r>
                        <a:rPr kumimoji="1" lang="en-US" altLang="ja-JP" sz="1200" strike="sng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(TDD pattern: Option 1: 7D1S2U(S=6d4s4u);</a:t>
                      </a:r>
                      <a:r>
                        <a:rPr kumimoji="1" lang="en-US" altLang="ja-JP" sz="1200" strike="sng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Option 2: DDDSU+DDSUU (S=10d2s2u))</a:t>
                      </a:r>
                      <a:endParaRPr kumimoji="1" lang="ja-JP" altLang="ja-JP" sz="1200" strike="sngStrik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40641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TDD</a:t>
                      </a:r>
                      <a:r>
                        <a:rPr kumimoji="1" lang="en-US" altLang="ja-JP" sz="12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pattern</a:t>
                      </a:r>
                      <a:endParaRPr kumimoji="1" lang="en-US" altLang="ja-JP" sz="1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Option 1: 7D1S2U(S=6d4s4u)</a:t>
                      </a:r>
                      <a:endParaRPr kumimoji="1" lang="en-US" altLang="ja-JP" sz="12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Option 2: DDDSU+DDSUU (S=10d2s2u)</a:t>
                      </a:r>
                      <a:endParaRPr kumimoji="1" lang="ja-JP" altLang="ja-JP" sz="1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Option 3: DDDSUUDDDD (S=6d4s4u)</a:t>
                      </a:r>
                      <a:endParaRPr kumimoji="1" lang="ja-JP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269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PDSCH configurations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Mapping type: Type A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K0: 0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PRB bundling size: Option 1: WB; Option 2: </a:t>
                      </a:r>
                      <a:r>
                        <a:rPr kumimoji="1" lang="en-US" sz="12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PRBs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76882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PDSCH DMRS configurations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DMRS type: Type 1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additional DMRS: 1 (i.e., 1+1)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805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Transmission rank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Rank 1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738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MCS: 64QAM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 rate: Option 1: MCS19, 64QAM with 0.5 code rate;</a:t>
                      </a:r>
                      <a:r>
                        <a:rPr kumimoji="1" lang="en-US" altLang="ja-JP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2: FFS</a:t>
                      </a:r>
                      <a:endParaRPr kumimoji="1" lang="ja-JP" alt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87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 number of HARQ transmission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(RV = {0})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500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PDCCH allocation</a:t>
                      </a:r>
                      <a:endParaRPr kumimoji="1" lang="ja-JP" sz="1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1: Symbol #0; Option 2: Symbol #0 and #1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088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MIMO configuration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Option 1: 2x2</a:t>
                      </a:r>
                      <a:r>
                        <a:rPr kumimoji="1" lang="en-US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2x4; Option 2: 1x2 and 1x4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855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Propagation condition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Static propagation condition without external noise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18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Precoding configuration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 Type I, Random per slot with PRB bundling granularity</a:t>
                      </a:r>
                      <a:endParaRPr kumimoji="1" lang="ja-JP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02270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70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Wayforward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338731"/>
            <a:ext cx="11142785" cy="5288959"/>
          </a:xfrm>
        </p:spPr>
        <p:txBody>
          <a:bodyPr>
            <a:normAutofit/>
          </a:bodyPr>
          <a:lstStyle/>
          <a:p>
            <a:r>
              <a:rPr lang="en-US" altLang="ja-JP" sz="2000" strike="sngStrike" dirty="0">
                <a:solidFill>
                  <a:srgbClr val="00B050"/>
                </a:solidFill>
                <a:latin typeface="+mj-ea"/>
              </a:rPr>
              <a:t>For power imbalance test for FR1 non-contiguous EN-DC is introduced with following parameters:</a:t>
            </a:r>
            <a:endParaRPr lang="en-US" altLang="ja-JP" sz="1600" strike="sngStrike" dirty="0">
              <a:solidFill>
                <a:srgbClr val="00B050"/>
              </a:solidFill>
              <a:latin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2000" dirty="0">
              <a:latin typeface="+mj-ea"/>
              <a:ea typeface="+mj-ea"/>
            </a:endParaRPr>
          </a:p>
          <a:p>
            <a:endParaRPr lang="en-US" altLang="ja-JP" sz="1600" dirty="0">
              <a:latin typeface="+mj-ea"/>
              <a:ea typeface="+mj-ea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791EC-159D-4153-989E-0305238B50D2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1137905" y="1795085"/>
          <a:ext cx="10467941" cy="4069080"/>
        </p:xfrm>
        <a:graphic>
          <a:graphicData uri="http://schemas.openxmlformats.org/drawingml/2006/table">
            <a:tbl>
              <a:tblPr firstRow="1" bandRow="1"/>
              <a:tblGrid>
                <a:gridCol w="4368242">
                  <a:extLst>
                    <a:ext uri="{9D8B030D-6E8A-4147-A177-3AD203B41FA5}">
                      <a16:colId xmlns:a16="http://schemas.microsoft.com/office/drawing/2014/main" val="2982167309"/>
                    </a:ext>
                  </a:extLst>
                </a:gridCol>
                <a:gridCol w="6099699">
                  <a:extLst>
                    <a:ext uri="{9D8B030D-6E8A-4147-A177-3AD203B41FA5}">
                      <a16:colId xmlns:a16="http://schemas.microsoft.com/office/drawing/2014/main" val="33258234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Parameters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200" strike="sngStrike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kumimoji="1" lang="ja-JP" sz="1200" strike="sngStrike" kern="120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4933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Duplex mode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LTE+TDD w/ 30kHz SCS (TDD pattern: Option 1: 7D1S2UU (S=6d4s4u);</a:t>
                      </a:r>
                      <a:r>
                        <a:rPr kumimoji="1" lang="en-US" altLang="ja-JP" sz="1200" strike="sngStrike" kern="1200" baseline="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Option 2: DDDSU+DDSUU (S=10d2s2u)</a:t>
                      </a:r>
                      <a:r>
                        <a:rPr kumimoji="1" lang="en-US" altLang="ja-JP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kumimoji="1" lang="en-US" alt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406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PDSCH configurations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Mapping type: Type A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K0: 0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PRB bundling size: Option 1: WB; Option 2: PRBs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76882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PDSCH DMRS configurations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DMRS type: Type 1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Number of additional DMRS: 1 (i.e., 1+1)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805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Transmission rank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Rank 1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738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MCS: 64QAM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Code rate: Option 1: MCS19, 64QAM with 0.5 code rate;</a:t>
                      </a:r>
                      <a:r>
                        <a:rPr kumimoji="1" lang="en-US" altLang="ja-JP" sz="1200" strike="sngStrike" kern="1200" baseline="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Option 2: FFS</a:t>
                      </a:r>
                      <a:endParaRPr kumimoji="1" lang="ja-JP" alt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87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Max number of HARQ transmission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 (RV = {0})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500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PDCCH allocation</a:t>
                      </a:r>
                      <a:endParaRPr kumimoji="1" lang="ja-JP" sz="1200" strike="sngStrike" kern="120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Option 1: Symbol #0; Option 2: Symbol #0 and #1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088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MIMO configuration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Option 1: 2x2</a:t>
                      </a:r>
                      <a:r>
                        <a:rPr kumimoji="1" lang="en-US" sz="1200" strike="sngStrike" kern="1200" baseline="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2x4; Option 2: 1x2 and 1x4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855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Propagation condition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Static propagation condition without external noise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18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Precoding configuration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strike="sngStrike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SP Type I, Random per slot with PRB bundling granularity</a:t>
                      </a:r>
                      <a:endParaRPr kumimoji="1" lang="ja-JP" sz="1200" strike="sngStrike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02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55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881</Words>
  <Application>Microsoft Office PowerPoint</Application>
  <PresentationFormat>ワイド画面</PresentationFormat>
  <Paragraphs>119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[Draft] Way forward on UE  FR1 CA power imbalance requirements</vt:lpstr>
      <vt:lpstr>Wayforward</vt:lpstr>
      <vt:lpstr>Wayforward</vt:lpstr>
      <vt:lpstr>Wayforward</vt:lpstr>
      <vt:lpstr>Wayforward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2020-03-03T01:11:12Z</dcterms:created>
  <dcterms:modified xsi:type="dcterms:W3CDTF">2020-03-04T12:00:09Z</dcterms:modified>
</cp:coreProperties>
</file>