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57" r:id="rId4"/>
    <p:sldId id="273" r:id="rId5"/>
    <p:sldId id="265" r:id="rId6"/>
    <p:sldId id="275" r:id="rId7"/>
    <p:sldId id="276" r:id="rId8"/>
    <p:sldId id="277" r:id="rId9"/>
    <p:sldId id="278" r:id="rId10"/>
    <p:sldId id="268" r:id="rId11"/>
    <p:sldId id="269" r:id="rId12"/>
    <p:sldId id="271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75" autoAdjust="0"/>
  </p:normalViewPr>
  <p:slideViewPr>
    <p:cSldViewPr>
      <p:cViewPr varScale="1">
        <p:scale>
          <a:sx n="96" d="100"/>
          <a:sy n="96" d="100"/>
        </p:scale>
        <p:origin x="60" y="1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75520" y="188641"/>
            <a:ext cx="5616624" cy="1470025"/>
          </a:xfrm>
        </p:spPr>
        <p:txBody>
          <a:bodyPr>
            <a:normAutofit/>
          </a:bodyPr>
          <a:lstStyle/>
          <a:p>
            <a:pPr algn="l"/>
            <a:r>
              <a:rPr lang="en-GB" altLang="zh-CN" sz="1800" b="1" dirty="0"/>
              <a:t>3GPP TSG-RAN4 Meeting #94e 	</a:t>
            </a:r>
            <a:br>
              <a:rPr lang="en-GB" altLang="zh-CN" sz="1800" b="1" dirty="0"/>
            </a:br>
            <a:r>
              <a:rPr lang="en-US" altLang="zh-CN" sz="1800" b="1" dirty="0"/>
              <a:t>Electronic Meeting February 24 – March 6 , 2020</a:t>
            </a:r>
            <a:br>
              <a:rPr lang="en-US" altLang="zh-CN" sz="1800" b="1" dirty="0"/>
            </a:br>
            <a:r>
              <a:rPr lang="en-US" altLang="zh-CN" sz="1800" b="1" dirty="0"/>
              <a:t>Agenda item: 8.11.3</a:t>
            </a:r>
            <a:br>
              <a:rPr lang="en-US" altLang="zh-CN" sz="1800" b="1" dirty="0"/>
            </a:br>
            <a:endParaRPr lang="zh-CN" altLang="en-US" sz="18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039616" y="5211975"/>
            <a:ext cx="6400800" cy="1752600"/>
          </a:xfrm>
        </p:spPr>
        <p:txBody>
          <a:bodyPr/>
          <a:lstStyle/>
          <a:p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Huawei, </a:t>
            </a:r>
            <a:r>
              <a:rPr lang="en-US" altLang="zh-CN" dirty="0" err="1" smtClean="0">
                <a:solidFill>
                  <a:schemeClr val="bg1">
                    <a:lumMod val="75000"/>
                  </a:schemeClr>
                </a:solidFill>
              </a:rPr>
              <a:t>HiSilicon</a:t>
            </a:r>
            <a:endParaRPr lang="zh-CN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19536" y="2218148"/>
            <a:ext cx="86409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/>
              <a:t>Way forward on PDSCH demodulation requirement based on </a:t>
            </a:r>
            <a:r>
              <a:rPr lang="en-US" altLang="zh-CN" sz="4400" dirty="0" smtClean="0"/>
              <a:t>multi-TRP/Panel </a:t>
            </a:r>
            <a:r>
              <a:rPr lang="en-US" altLang="zh-CN" sz="4400" dirty="0"/>
              <a:t>transmission for NR </a:t>
            </a:r>
            <a:r>
              <a:rPr lang="en-US" altLang="zh-CN" sz="4400" dirty="0" err="1"/>
              <a:t>eMIMO</a:t>
            </a:r>
            <a:endParaRPr lang="zh-CN" alt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7176120" y="332656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b="1" dirty="0"/>
              <a:t>R4-2002420  </a:t>
            </a:r>
          </a:p>
          <a:p>
            <a:pPr algn="r"/>
            <a:r>
              <a:rPr lang="en-US" altLang="ja-JP" b="1" dirty="0"/>
              <a:t>Document for:</a:t>
            </a:r>
            <a:r>
              <a:rPr lang="en-US" altLang="ja-JP" dirty="0"/>
              <a:t>	Approval</a:t>
            </a:r>
            <a:endParaRPr lang="ja-JP" altLang="en-US" dirty="0"/>
          </a:p>
          <a:p>
            <a:endParaRPr lang="zh-CN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600" dirty="0"/>
              <a:t>PDSCH requirements scheduled by </a:t>
            </a:r>
            <a:r>
              <a:rPr lang="en-US" altLang="zh-CN" sz="3600" dirty="0" smtClean="0"/>
              <a:t>single-DCI </a:t>
            </a:r>
            <a:r>
              <a:rPr lang="en-US" altLang="zh-CN" sz="3600" dirty="0"/>
              <a:t>for </a:t>
            </a:r>
            <a:r>
              <a:rPr lang="en-US" altLang="zh-CN" sz="3600" dirty="0" err="1"/>
              <a:t>eMBB</a:t>
            </a:r>
            <a:r>
              <a:rPr lang="en-US" altLang="zh-CN" sz="3600" dirty="0"/>
              <a:t> </a:t>
            </a:r>
            <a:r>
              <a:rPr lang="en-US" altLang="zh-CN" sz="3600" dirty="0" smtClean="0"/>
              <a:t>– 1</a:t>
            </a:r>
            <a:endParaRPr lang="zh-CN" altLang="en-US" sz="3600" strike="sngStrike" dirty="0">
              <a:solidFill>
                <a:srgbClr val="00B0F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7408" y="1484784"/>
            <a:ext cx="10657184" cy="5069160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3000" b="1" dirty="0" smtClean="0"/>
              <a:t>Test </a:t>
            </a:r>
            <a:r>
              <a:rPr lang="en-US" altLang="zh-CN" sz="3000" b="1" dirty="0"/>
              <a:t>principle </a:t>
            </a:r>
            <a:r>
              <a:rPr lang="en-US" altLang="zh-CN" sz="3000" b="1" dirty="0" smtClean="0"/>
              <a:t>(If scheduled by single-DCI agreed)</a:t>
            </a:r>
            <a:endParaRPr lang="en-US" altLang="zh-CN" sz="3000" b="1" dirty="0"/>
          </a:p>
          <a:p>
            <a:pPr lvl="1"/>
            <a:r>
              <a:rPr lang="en-GB" altLang="zh-CN" sz="2600" dirty="0"/>
              <a:t>Option 1: Cover </a:t>
            </a:r>
            <a:r>
              <a:rPr lang="en-GB" altLang="zh-CN" sz="2600" dirty="0" smtClean="0"/>
              <a:t>following features</a:t>
            </a:r>
          </a:p>
          <a:p>
            <a:pPr lvl="2"/>
            <a:r>
              <a:rPr lang="en-GB" altLang="zh-CN" sz="2200" dirty="0" smtClean="0"/>
              <a:t>DMRS </a:t>
            </a:r>
            <a:r>
              <a:rPr lang="en-GB" altLang="zh-CN" sz="2200" dirty="0"/>
              <a:t>ports combination among two </a:t>
            </a:r>
            <a:r>
              <a:rPr lang="en-GB" altLang="zh-CN" sz="2200" dirty="0" smtClean="0"/>
              <a:t>TRPs</a:t>
            </a:r>
          </a:p>
          <a:p>
            <a:pPr lvl="2"/>
            <a:r>
              <a:rPr lang="en-GB" altLang="zh-CN" sz="2200" dirty="0" smtClean="0"/>
              <a:t>Two </a:t>
            </a:r>
            <a:r>
              <a:rPr lang="en-GB" altLang="zh-CN" sz="2200" dirty="0"/>
              <a:t>TCI states activation in single DCI code </a:t>
            </a:r>
            <a:r>
              <a:rPr lang="en-GB" altLang="zh-CN" sz="2200" dirty="0" smtClean="0"/>
              <a:t>point</a:t>
            </a:r>
          </a:p>
          <a:p>
            <a:pPr lvl="2"/>
            <a:r>
              <a:rPr lang="en-GB" altLang="zh-CN" sz="2200" dirty="0" smtClean="0"/>
              <a:t>PDSCH </a:t>
            </a:r>
            <a:r>
              <a:rPr lang="en-GB" altLang="zh-CN" sz="2200" dirty="0"/>
              <a:t>scheduling with </a:t>
            </a:r>
            <a:r>
              <a:rPr lang="en-GB" altLang="zh-CN" sz="2200" dirty="0" smtClean="0"/>
              <a:t>overlap/non-overlapping</a:t>
            </a:r>
            <a:endParaRPr lang="zh-CN" altLang="zh-CN" sz="2200" dirty="0"/>
          </a:p>
          <a:p>
            <a:pPr lvl="1"/>
            <a:r>
              <a:rPr lang="en-US" altLang="zh-CN" sz="2600" dirty="0" smtClean="0"/>
              <a:t>Other options not precluded</a:t>
            </a:r>
            <a:endParaRPr lang="zh-CN" altLang="zh-CN" sz="2600" dirty="0"/>
          </a:p>
          <a:p>
            <a:pPr marL="0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400" b="1" dirty="0"/>
          </a:p>
        </p:txBody>
      </p:sp>
    </p:spTree>
    <p:extLst>
      <p:ext uri="{BB962C8B-B14F-4D97-AF65-F5344CB8AC3E}">
        <p14:creationId xmlns:p14="http://schemas.microsoft.com/office/powerpoint/2010/main" val="89398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4488" y="116632"/>
            <a:ext cx="11103024" cy="1143000"/>
          </a:xfrm>
        </p:spPr>
        <p:txBody>
          <a:bodyPr>
            <a:noAutofit/>
          </a:bodyPr>
          <a:lstStyle/>
          <a:p>
            <a:r>
              <a:rPr lang="en-US" altLang="zh-CN" sz="3600" dirty="0"/>
              <a:t>PDSCH requirements scheduled by single-DCI for </a:t>
            </a:r>
            <a:r>
              <a:rPr lang="en-US" altLang="zh-CN" sz="3600" dirty="0" err="1"/>
              <a:t>eMBB</a:t>
            </a:r>
            <a:r>
              <a:rPr lang="en-US" altLang="zh-CN" sz="3600" dirty="0"/>
              <a:t> – </a:t>
            </a:r>
            <a:r>
              <a:rPr lang="en-US" altLang="zh-CN" sz="3600" dirty="0" smtClean="0"/>
              <a:t>2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53135"/>
          </a:xfrm>
        </p:spPr>
        <p:txBody>
          <a:bodyPr>
            <a:normAutofit fontScale="62500" lnSpcReduction="20000"/>
          </a:bodyPr>
          <a:lstStyle/>
          <a:p>
            <a:r>
              <a:rPr lang="en-GB" altLang="zh-CN" b="1" dirty="0"/>
              <a:t>PDSCH </a:t>
            </a:r>
            <a:r>
              <a:rPr lang="en-GB" altLang="zh-CN" b="1" dirty="0" smtClean="0"/>
              <a:t>resource </a:t>
            </a:r>
            <a:r>
              <a:rPr lang="en-GB" altLang="zh-CN" b="1" dirty="0"/>
              <a:t>allocation scheduled by </a:t>
            </a:r>
            <a:r>
              <a:rPr lang="en-GB" altLang="zh-CN" b="1" dirty="0" smtClean="0"/>
              <a:t>single-DCI</a:t>
            </a:r>
          </a:p>
          <a:p>
            <a:pPr lvl="1"/>
            <a:r>
              <a:rPr lang="en-GB" altLang="zh-CN" dirty="0"/>
              <a:t>Option 1: </a:t>
            </a:r>
            <a:r>
              <a:rPr lang="en-GB" altLang="zh-CN" dirty="0" smtClean="0"/>
              <a:t>Full </a:t>
            </a:r>
            <a:r>
              <a:rPr lang="en-GB" altLang="zh-CN" dirty="0" smtClean="0"/>
              <a:t>overlapping</a:t>
            </a:r>
            <a:endParaRPr lang="en-GB" altLang="zh-CN" dirty="0" smtClean="0"/>
          </a:p>
          <a:p>
            <a:pPr lvl="1"/>
            <a:r>
              <a:rPr lang="en-GB" altLang="zh-CN" dirty="0" smtClean="0"/>
              <a:t>Option 2: Non-overlapping</a:t>
            </a:r>
          </a:p>
          <a:p>
            <a:pPr lvl="1"/>
            <a:r>
              <a:rPr lang="en-GB" altLang="zh-CN" dirty="0" smtClean="0"/>
              <a:t>Other </a:t>
            </a:r>
            <a:r>
              <a:rPr lang="en-GB" altLang="zh-CN" dirty="0" smtClean="0"/>
              <a:t>options are not precluded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3200" b="1" dirty="0"/>
              <a:t>L</a:t>
            </a:r>
            <a:r>
              <a:rPr lang="en-GB" altLang="zh-CN" sz="3200" b="1" dirty="0" smtClean="0"/>
              <a:t>ayer combination</a:t>
            </a:r>
            <a:endParaRPr lang="en-GB" altLang="zh-CN" sz="3200" b="1" dirty="0"/>
          </a:p>
          <a:p>
            <a:pPr lvl="1"/>
            <a:r>
              <a:rPr lang="en-GB" altLang="zh-CN" dirty="0"/>
              <a:t>Option 1: </a:t>
            </a:r>
            <a:r>
              <a:rPr lang="en-GB" altLang="zh-CN" dirty="0" smtClean="0"/>
              <a:t>1+1 for full </a:t>
            </a:r>
            <a:r>
              <a:rPr lang="en-GB" altLang="zh-CN" dirty="0" smtClean="0"/>
              <a:t>overlapping</a:t>
            </a:r>
            <a:endParaRPr lang="en-GB" altLang="zh-CN" dirty="0"/>
          </a:p>
          <a:p>
            <a:pPr lvl="1"/>
            <a:r>
              <a:rPr lang="en-GB" altLang="zh-CN" dirty="0"/>
              <a:t>Other options are not </a:t>
            </a:r>
            <a:r>
              <a:rPr lang="en-GB" altLang="zh-CN" dirty="0" smtClean="0"/>
              <a:t>precluded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3200" b="1" dirty="0" smtClean="0"/>
              <a:t>TCI states</a:t>
            </a:r>
            <a:endParaRPr lang="en-GB" altLang="zh-CN" sz="3200" b="1" dirty="0"/>
          </a:p>
          <a:p>
            <a:pPr lvl="1"/>
            <a:r>
              <a:rPr lang="en-GB" altLang="zh-CN" dirty="0"/>
              <a:t>Option 1: Two TCI state activation in single TCI code </a:t>
            </a:r>
            <a:r>
              <a:rPr lang="en-GB" altLang="zh-CN" dirty="0" smtClean="0"/>
              <a:t>point</a:t>
            </a:r>
            <a:endParaRPr lang="en-GB" altLang="zh-CN" dirty="0"/>
          </a:p>
          <a:p>
            <a:pPr lvl="1"/>
            <a:r>
              <a:rPr lang="en-GB" altLang="zh-CN" dirty="0" smtClean="0"/>
              <a:t>Other </a:t>
            </a:r>
            <a:r>
              <a:rPr lang="en-GB" altLang="zh-CN" dirty="0"/>
              <a:t>options are not </a:t>
            </a:r>
            <a:r>
              <a:rPr lang="en-GB" altLang="zh-CN" dirty="0" smtClean="0"/>
              <a:t>precluded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3200" b="1" dirty="0"/>
              <a:t>Timing offset among </a:t>
            </a:r>
            <a:r>
              <a:rPr lang="en-GB" altLang="zh-CN" sz="3200" b="1" dirty="0" smtClean="0"/>
              <a:t>2TPs</a:t>
            </a:r>
            <a:endParaRPr lang="en-GB" altLang="zh-CN" sz="3200" b="1" dirty="0"/>
          </a:p>
          <a:p>
            <a:pPr lvl="1"/>
            <a:r>
              <a:rPr lang="en-GB" altLang="zh-CN" dirty="0"/>
              <a:t>Option 1: </a:t>
            </a:r>
            <a:r>
              <a:rPr lang="en-GB" altLang="zh-CN" dirty="0" smtClean="0"/>
              <a:t>[0us</a:t>
            </a:r>
            <a:r>
              <a:rPr lang="en-GB" altLang="zh-CN" dirty="0" smtClean="0"/>
              <a:t>]</a:t>
            </a:r>
            <a:endParaRPr lang="en-GB" altLang="zh-CN" dirty="0"/>
          </a:p>
          <a:p>
            <a:pPr lvl="1"/>
            <a:r>
              <a:rPr lang="en-US" altLang="zh-CN" dirty="0"/>
              <a:t>Other options are not precluded</a:t>
            </a:r>
            <a:endParaRPr lang="en-GB" altLang="zh-CN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3200" b="1" dirty="0"/>
              <a:t>Frequency offset among </a:t>
            </a:r>
            <a:r>
              <a:rPr lang="en-GB" altLang="zh-CN" sz="3200" b="1" dirty="0" smtClean="0"/>
              <a:t>2TPs</a:t>
            </a:r>
            <a:endParaRPr lang="en-GB" altLang="zh-CN" sz="3200" b="1" dirty="0"/>
          </a:p>
          <a:p>
            <a:pPr lvl="1"/>
            <a:r>
              <a:rPr lang="en-GB" altLang="zh-CN" dirty="0"/>
              <a:t>Option 1: [</a:t>
            </a:r>
            <a:r>
              <a:rPr lang="en-GB" altLang="zh-CN" dirty="0" smtClean="0"/>
              <a:t>300]Hz</a:t>
            </a:r>
            <a:endParaRPr lang="en-GB" altLang="zh-CN" dirty="0"/>
          </a:p>
          <a:p>
            <a:pPr lvl="1"/>
            <a:r>
              <a:rPr lang="en-US" altLang="zh-CN" dirty="0"/>
              <a:t>Other options are not </a:t>
            </a:r>
            <a:r>
              <a:rPr lang="en-US" altLang="zh-CN" dirty="0" smtClean="0"/>
              <a:t>precluded</a:t>
            </a:r>
            <a:endParaRPr lang="en-GB" altLang="zh-CN" dirty="0"/>
          </a:p>
          <a:p>
            <a:pPr marL="457200" lvl="1" indent="0">
              <a:buNone/>
            </a:pPr>
            <a:endParaRPr lang="zh-CN" altLang="zh-CN" dirty="0"/>
          </a:p>
          <a:p>
            <a:pPr marL="457200" lvl="1" indent="0">
              <a:buNone/>
            </a:pPr>
            <a:endParaRPr lang="en-GB" altLang="zh-CN" dirty="0"/>
          </a:p>
          <a:p>
            <a:pPr marL="342900" lvl="1" indent="-342900">
              <a:buFont typeface="Arial" pitchFamily="34" charset="0"/>
              <a:buChar char="•"/>
            </a:pPr>
            <a:endParaRPr lang="zh-CN" altLang="zh-CN" sz="3200" dirty="0"/>
          </a:p>
          <a:p>
            <a:pPr marL="342900" lvl="1" indent="-342900">
              <a:buFont typeface="Arial" pitchFamily="34" charset="0"/>
              <a:buChar char="•"/>
            </a:pPr>
            <a:endParaRPr lang="zh-CN" altLang="zh-CN" sz="3200" b="1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506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altLang="zh-CN" sz="3200" dirty="0" smtClean="0"/>
              <a:t>URLLC </a:t>
            </a:r>
            <a:r>
              <a:rPr lang="en-GB" altLang="zh-CN" sz="3200" dirty="0"/>
              <a:t>multi-TRP transmission schemes with test metric @70% maximum TP</a:t>
            </a:r>
            <a:br>
              <a:rPr lang="en-GB" altLang="zh-CN" sz="3200" dirty="0"/>
            </a:br>
            <a:r>
              <a:rPr lang="en-US" altLang="zh-CN" sz="3200" dirty="0" smtClean="0"/>
              <a:t>(if agreed to be introduced)</a:t>
            </a:r>
            <a:endParaRPr lang="zh-CN" altLang="en-US" sz="3200" strike="sngStrike" dirty="0">
              <a:solidFill>
                <a:srgbClr val="00B0F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55440" y="1600200"/>
            <a:ext cx="10526960" cy="4637112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3300" b="1" dirty="0" smtClean="0"/>
              <a:t>Transmission </a:t>
            </a:r>
            <a:r>
              <a:rPr lang="en-US" altLang="zh-CN" sz="3300" b="1" dirty="0"/>
              <a:t>schemes</a:t>
            </a:r>
          </a:p>
          <a:p>
            <a:pPr lvl="1"/>
            <a:r>
              <a:rPr lang="en-GB" altLang="zh-CN" dirty="0" smtClean="0"/>
              <a:t>Option </a:t>
            </a:r>
            <a:r>
              <a:rPr lang="en-GB" altLang="zh-CN" dirty="0"/>
              <a:t>1: Down selection to scheme 1a and </a:t>
            </a:r>
            <a:r>
              <a:rPr lang="en-GB" altLang="zh-CN" dirty="0" smtClean="0"/>
              <a:t>4</a:t>
            </a:r>
            <a:endParaRPr lang="zh-CN" altLang="zh-CN" dirty="0"/>
          </a:p>
          <a:p>
            <a:pPr lvl="1"/>
            <a:r>
              <a:rPr lang="en-GB" altLang="zh-CN" dirty="0"/>
              <a:t>Option 2: Define PDSCH demodulation requirements for repetition schemes 2a, 3 and </a:t>
            </a:r>
            <a:r>
              <a:rPr lang="en-GB" altLang="zh-CN" dirty="0" smtClean="0"/>
              <a:t>4</a:t>
            </a:r>
            <a:endParaRPr lang="en-GB" altLang="zh-CN" dirty="0" smtClean="0"/>
          </a:p>
          <a:p>
            <a:pPr lvl="1"/>
            <a:r>
              <a:rPr lang="en-GB" altLang="zh-CN" dirty="0" smtClean="0"/>
              <a:t>Other options are not precluded</a:t>
            </a:r>
            <a:endParaRPr lang="zh-CN" altLang="zh-CN" dirty="0"/>
          </a:p>
          <a:p>
            <a:pPr marL="0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400" b="1" dirty="0"/>
          </a:p>
        </p:txBody>
      </p:sp>
    </p:spTree>
    <p:extLst>
      <p:ext uri="{BB962C8B-B14F-4D97-AF65-F5344CB8AC3E}">
        <p14:creationId xmlns:p14="http://schemas.microsoft.com/office/powerpoint/2010/main" val="102290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R4-2002419, WF on demodulation and CSI requirement of NR </a:t>
            </a:r>
            <a:r>
              <a:rPr lang="en-US" altLang="zh-CN" dirty="0" err="1" smtClean="0"/>
              <a:t>eMIMO</a:t>
            </a:r>
            <a:r>
              <a:rPr lang="en-US" altLang="zh-CN" dirty="0" smtClean="0"/>
              <a:t>, RAN4#94-e, Samsung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270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600" dirty="0" smtClean="0"/>
              <a:t>PDSCH requirements scheduled by multi-DCI for </a:t>
            </a:r>
            <a:r>
              <a:rPr lang="en-US" altLang="zh-CN" sz="3600" dirty="0" err="1" smtClean="0"/>
              <a:t>eMBB</a:t>
            </a:r>
            <a:r>
              <a:rPr lang="en-US" altLang="zh-CN" sz="3600" dirty="0" smtClean="0"/>
              <a:t> - 1</a:t>
            </a:r>
            <a:endParaRPr lang="zh-CN" altLang="en-US" sz="3600" strike="sngStrike" dirty="0">
              <a:solidFill>
                <a:srgbClr val="00B0F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9376" y="1600200"/>
            <a:ext cx="11305256" cy="4853136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3200" b="1" dirty="0" smtClean="0"/>
              <a:t>Test </a:t>
            </a:r>
            <a:r>
              <a:rPr lang="en-US" altLang="zh-CN" sz="3200" b="1" dirty="0"/>
              <a:t>cases </a:t>
            </a:r>
            <a:r>
              <a:rPr lang="en-US" altLang="zh-CN" sz="3200" b="1" dirty="0" smtClean="0"/>
              <a:t>design principle</a:t>
            </a:r>
            <a:endParaRPr lang="en-US" altLang="zh-CN" sz="3200" b="1" dirty="0"/>
          </a:p>
          <a:p>
            <a:pPr lvl="1"/>
            <a:r>
              <a:rPr lang="en-GB" altLang="zh-CN" sz="2400" dirty="0"/>
              <a:t>Option 1: cover </a:t>
            </a:r>
            <a:r>
              <a:rPr lang="en-GB" altLang="zh-CN" sz="2400" dirty="0" smtClean="0"/>
              <a:t>the following </a:t>
            </a:r>
            <a:r>
              <a:rPr lang="en-GB" altLang="zh-CN" sz="2400" dirty="0" smtClean="0"/>
              <a:t>features</a:t>
            </a:r>
            <a:endParaRPr lang="zh-CN" altLang="zh-CN" sz="2400" dirty="0"/>
          </a:p>
          <a:p>
            <a:pPr marL="457200" lvl="1" indent="0">
              <a:buNone/>
            </a:pPr>
            <a:r>
              <a:rPr lang="en-GB" altLang="zh-CN" sz="2400" dirty="0"/>
              <a:t>	-  PDSCH scheduling </a:t>
            </a:r>
            <a:r>
              <a:rPr lang="en-GB" altLang="zh-CN" sz="2400" dirty="0" smtClean="0"/>
              <a:t>: </a:t>
            </a:r>
            <a:r>
              <a:rPr lang="en-GB" altLang="zh-CN" sz="2400" dirty="0"/>
              <a:t>overlapping, non </a:t>
            </a:r>
            <a:r>
              <a:rPr lang="en-GB" altLang="zh-CN" sz="2400" dirty="0" smtClean="0"/>
              <a:t>overlapping </a:t>
            </a:r>
            <a:r>
              <a:rPr lang="en-GB" altLang="zh-CN" sz="2400" dirty="0"/>
              <a:t>and partial </a:t>
            </a:r>
            <a:r>
              <a:rPr lang="en-GB" altLang="zh-CN" sz="2400" dirty="0" smtClean="0"/>
              <a:t>overlapping</a:t>
            </a:r>
            <a:endParaRPr lang="zh-CN" altLang="zh-CN" sz="2400" dirty="0"/>
          </a:p>
          <a:p>
            <a:pPr marL="457200" lvl="1" indent="0">
              <a:buNone/>
            </a:pPr>
            <a:r>
              <a:rPr lang="en-US" altLang="zh-CN" sz="2400" dirty="0" smtClean="0"/>
              <a:t> 	</a:t>
            </a:r>
            <a:r>
              <a:rPr lang="en-US" altLang="zh-CN" sz="2400" dirty="0"/>
              <a:t>-</a:t>
            </a:r>
            <a:r>
              <a:rPr lang="en-GB" altLang="zh-CN" sz="2400" dirty="0"/>
              <a:t>  PDCCH </a:t>
            </a:r>
            <a:r>
              <a:rPr lang="en-GB" altLang="zh-CN" sz="2400" dirty="0" smtClean="0"/>
              <a:t>scheduling: </a:t>
            </a:r>
            <a:r>
              <a:rPr lang="en-GB" altLang="zh-CN" sz="2400" dirty="0"/>
              <a:t>with/without CORESET </a:t>
            </a:r>
            <a:r>
              <a:rPr lang="en-GB" altLang="zh-CN" sz="2400" dirty="0" smtClean="0"/>
              <a:t>pool </a:t>
            </a:r>
            <a:r>
              <a:rPr lang="en-GB" altLang="zh-CN" sz="2400" dirty="0"/>
              <a:t>index configured</a:t>
            </a:r>
            <a:endParaRPr lang="zh-CN" altLang="zh-CN" sz="2400" dirty="0"/>
          </a:p>
          <a:p>
            <a:pPr marL="457200" lvl="1" indent="0">
              <a:buNone/>
            </a:pPr>
            <a:r>
              <a:rPr lang="en-GB" altLang="zh-CN" sz="2400" dirty="0"/>
              <a:t>	-  ACK/NACK feedback schemes: Joint or </a:t>
            </a:r>
            <a:r>
              <a:rPr lang="en-GB" altLang="zh-CN" sz="2400" dirty="0" smtClean="0"/>
              <a:t>separate</a:t>
            </a:r>
          </a:p>
          <a:p>
            <a:pPr marL="457200" lvl="1" indent="0">
              <a:buNone/>
            </a:pPr>
            <a:r>
              <a:rPr lang="en-GB" altLang="zh-CN" sz="2400" dirty="0" smtClean="0"/>
              <a:t>	-</a:t>
            </a:r>
            <a:r>
              <a:rPr lang="en-GB" altLang="zh-CN" sz="2400" dirty="0"/>
              <a:t> </a:t>
            </a:r>
            <a:r>
              <a:rPr lang="en-GB" altLang="zh-CN" sz="2400" dirty="0" smtClean="0"/>
              <a:t> UE </a:t>
            </a:r>
            <a:r>
              <a:rPr lang="en-GB" altLang="zh-CN" sz="2400" dirty="0"/>
              <a:t>rate-matching behaviour</a:t>
            </a:r>
            <a:endParaRPr lang="zh-CN" altLang="zh-CN" sz="2400" dirty="0"/>
          </a:p>
          <a:p>
            <a:pPr lvl="1"/>
            <a:r>
              <a:rPr lang="en-GB" altLang="zh-CN" sz="2400" dirty="0" smtClean="0"/>
              <a:t>Other options not precluded</a:t>
            </a:r>
            <a:endParaRPr lang="en-US" altLang="zh-CN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600" dirty="0" smtClean="0"/>
              <a:t>PDSCH requirements scheduled by multi-DCI for </a:t>
            </a:r>
            <a:r>
              <a:rPr lang="en-US" altLang="zh-CN" sz="3600" dirty="0" err="1" smtClean="0"/>
              <a:t>eMBB</a:t>
            </a:r>
            <a:r>
              <a:rPr lang="en-US" altLang="zh-CN" sz="3600" dirty="0" smtClean="0"/>
              <a:t> - 2</a:t>
            </a:r>
            <a:endParaRPr lang="zh-CN" altLang="en-US" sz="3600" strike="sngStrike" dirty="0">
              <a:solidFill>
                <a:srgbClr val="00B0F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9416" y="1600200"/>
            <a:ext cx="10742984" cy="4133056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3300" b="1" dirty="0"/>
              <a:t>Test cases </a:t>
            </a:r>
            <a:r>
              <a:rPr lang="en-US" altLang="zh-CN" sz="3300" b="1" dirty="0" smtClean="0"/>
              <a:t>design (if single-DCI scenario agreed)</a:t>
            </a:r>
            <a:endParaRPr lang="en-US" altLang="zh-CN" sz="3300" b="1" dirty="0"/>
          </a:p>
          <a:p>
            <a:pPr lvl="1"/>
            <a:r>
              <a:rPr lang="en-GB" altLang="zh-CN" dirty="0" smtClean="0"/>
              <a:t>Option </a:t>
            </a:r>
            <a:r>
              <a:rPr lang="en-GB" altLang="zh-CN" dirty="0"/>
              <a:t>1</a:t>
            </a:r>
            <a:r>
              <a:rPr lang="en-GB" altLang="zh-CN" dirty="0" smtClean="0"/>
              <a:t>: </a:t>
            </a:r>
            <a:r>
              <a:rPr lang="en-GB" altLang="zh-CN" dirty="0"/>
              <a:t>Use same PDSCH configuration for multi-DCI and single-DCI </a:t>
            </a:r>
            <a:r>
              <a:rPr lang="en-GB" altLang="zh-CN" dirty="0" smtClean="0"/>
              <a:t>scenario</a:t>
            </a:r>
            <a:endParaRPr lang="en-GB" altLang="zh-CN" dirty="0" smtClean="0"/>
          </a:p>
          <a:p>
            <a:pPr lvl="1"/>
            <a:r>
              <a:rPr lang="en-GB" altLang="zh-CN" dirty="0"/>
              <a:t>Option 2:  Differentiate the PDSCH configuration for multi-DCI and single-DCI </a:t>
            </a:r>
            <a:r>
              <a:rPr lang="en-GB" altLang="zh-CN" dirty="0" smtClean="0"/>
              <a:t>scenario</a:t>
            </a:r>
            <a:endParaRPr lang="zh-CN" altLang="zh-CN" dirty="0"/>
          </a:p>
          <a:p>
            <a:pPr marL="0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400" b="1" dirty="0"/>
          </a:p>
        </p:txBody>
      </p:sp>
    </p:spTree>
    <p:extLst>
      <p:ext uri="{BB962C8B-B14F-4D97-AF65-F5344CB8AC3E}">
        <p14:creationId xmlns:p14="http://schemas.microsoft.com/office/powerpoint/2010/main" val="407450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PDSCH requirements scheduled by multi-DCI for </a:t>
            </a:r>
            <a:r>
              <a:rPr lang="en-US" altLang="zh-CN" sz="3600" dirty="0" err="1" smtClean="0"/>
              <a:t>eMBB</a:t>
            </a:r>
            <a:r>
              <a:rPr lang="en-US" altLang="zh-CN" sz="3600" dirty="0" smtClean="0"/>
              <a:t> - 3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zh-CN" b="1" dirty="0" smtClean="0"/>
              <a:t>PDSCH resource allocation scheduled </a:t>
            </a:r>
            <a:r>
              <a:rPr lang="en-GB" altLang="zh-CN" b="1" dirty="0"/>
              <a:t>by </a:t>
            </a:r>
            <a:r>
              <a:rPr lang="en-GB" altLang="zh-CN" b="1" dirty="0" smtClean="0"/>
              <a:t>multi-DCI</a:t>
            </a:r>
          </a:p>
          <a:p>
            <a:pPr lvl="1"/>
            <a:r>
              <a:rPr lang="en-GB" altLang="zh-CN" dirty="0" smtClean="0"/>
              <a:t>Define PDSCH performance requirements for non-overlapping resource allocation</a:t>
            </a:r>
          </a:p>
          <a:p>
            <a:pPr lvl="1"/>
            <a:r>
              <a:rPr lang="en-GB" altLang="zh-CN" dirty="0" smtClean="0"/>
              <a:t>Whether to define PDSCH performance requirements for other scheduling schemes</a:t>
            </a:r>
          </a:p>
          <a:p>
            <a:pPr lvl="2"/>
            <a:r>
              <a:rPr lang="en-GB" altLang="zh-CN" dirty="0" smtClean="0"/>
              <a:t>Option </a:t>
            </a:r>
            <a:r>
              <a:rPr lang="en-GB" altLang="zh-CN" dirty="0"/>
              <a:t>1: </a:t>
            </a:r>
            <a:r>
              <a:rPr lang="en-GB" altLang="zh-CN" dirty="0" smtClean="0"/>
              <a:t>Partial </a:t>
            </a:r>
            <a:r>
              <a:rPr lang="en-GB" altLang="zh-CN" dirty="0" smtClean="0"/>
              <a:t>overlapping</a:t>
            </a:r>
            <a:endParaRPr lang="zh-CN" altLang="zh-CN" dirty="0"/>
          </a:p>
          <a:p>
            <a:pPr lvl="2"/>
            <a:r>
              <a:rPr lang="en-GB" altLang="zh-CN" dirty="0" smtClean="0"/>
              <a:t>Option </a:t>
            </a:r>
            <a:r>
              <a:rPr lang="en-GB" altLang="zh-CN" dirty="0"/>
              <a:t>2</a:t>
            </a:r>
            <a:r>
              <a:rPr lang="en-GB" altLang="zh-CN" dirty="0" smtClean="0"/>
              <a:t>: </a:t>
            </a:r>
            <a:r>
              <a:rPr lang="en-GB" altLang="zh-CN" dirty="0" smtClean="0"/>
              <a:t>Full-overlapping</a:t>
            </a:r>
            <a:endParaRPr lang="zh-CN" altLang="zh-CN" dirty="0"/>
          </a:p>
          <a:p>
            <a:pPr lvl="2"/>
            <a:r>
              <a:rPr lang="en-GB" altLang="zh-CN" dirty="0"/>
              <a:t>Option </a:t>
            </a:r>
            <a:r>
              <a:rPr lang="en-GB" altLang="zh-CN" dirty="0" smtClean="0"/>
              <a:t>3: </a:t>
            </a:r>
            <a:r>
              <a:rPr lang="en-US" altLang="zh-CN" dirty="0" smtClean="0"/>
              <a:t>Both full overlapping and partial overlapping</a:t>
            </a:r>
          </a:p>
          <a:p>
            <a:pPr lvl="2"/>
            <a:r>
              <a:rPr lang="en-US" altLang="zh-CN" dirty="0" smtClean="0"/>
              <a:t>Option 4: No other </a:t>
            </a:r>
            <a:r>
              <a:rPr lang="en-US" altLang="zh-CN" dirty="0" smtClean="0"/>
              <a:t>schemes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91933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PDSCH requirements scheduled by multi-DCI for </a:t>
            </a:r>
            <a:r>
              <a:rPr lang="en-US" altLang="zh-CN" sz="3600" dirty="0" err="1" smtClean="0"/>
              <a:t>eMBB</a:t>
            </a:r>
            <a:r>
              <a:rPr lang="en-US" altLang="zh-CN" sz="3600" dirty="0" smtClean="0"/>
              <a:t> - </a:t>
            </a:r>
            <a:r>
              <a:rPr lang="en-US" altLang="zh-CN" sz="3600" dirty="0"/>
              <a:t>4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556792"/>
            <a:ext cx="10972800" cy="4997151"/>
          </a:xfrm>
        </p:spPr>
        <p:txBody>
          <a:bodyPr>
            <a:normAutofit fontScale="70000" lnSpcReduction="20000"/>
          </a:bodyPr>
          <a:lstStyle/>
          <a:p>
            <a:r>
              <a:rPr lang="en-GB" altLang="zh-CN" b="1" dirty="0" smtClean="0"/>
              <a:t>Test </a:t>
            </a:r>
            <a:r>
              <a:rPr lang="en-US" altLang="zh-CN" b="1" dirty="0" smtClean="0"/>
              <a:t>configurations</a:t>
            </a:r>
            <a:r>
              <a:rPr lang="en-GB" altLang="zh-CN" b="1" dirty="0" smtClean="0"/>
              <a:t> for Non-overlapping</a:t>
            </a:r>
          </a:p>
          <a:p>
            <a:pPr marL="742950" lvl="2" indent="-342900"/>
            <a:r>
              <a:rPr lang="en-GB" altLang="zh-CN" b="1" dirty="0"/>
              <a:t>Layer combination</a:t>
            </a:r>
          </a:p>
          <a:p>
            <a:pPr lvl="2"/>
            <a:r>
              <a:rPr lang="en-GB" altLang="zh-CN" dirty="0" smtClean="0"/>
              <a:t>Option </a:t>
            </a:r>
            <a:r>
              <a:rPr lang="en-GB" altLang="zh-CN" dirty="0"/>
              <a:t>1: </a:t>
            </a:r>
            <a:r>
              <a:rPr lang="en-GB" altLang="zh-CN" dirty="0" smtClean="0"/>
              <a:t>2+2</a:t>
            </a:r>
            <a:endParaRPr lang="en-GB" altLang="zh-CN" dirty="0"/>
          </a:p>
          <a:p>
            <a:pPr lvl="2"/>
            <a:r>
              <a:rPr lang="en-GB" altLang="zh-CN" dirty="0"/>
              <a:t>Option 2: 1</a:t>
            </a:r>
            <a:r>
              <a:rPr lang="en-US" altLang="zh-CN" dirty="0"/>
              <a:t>+1</a:t>
            </a:r>
          </a:p>
          <a:p>
            <a:pPr lvl="2"/>
            <a:r>
              <a:rPr lang="en-US" altLang="zh-CN" dirty="0"/>
              <a:t>Option 3: 1+2 or 2+1</a:t>
            </a:r>
          </a:p>
          <a:p>
            <a:pPr lvl="2"/>
            <a:r>
              <a:rPr lang="en-US" altLang="zh-CN" dirty="0"/>
              <a:t>Option 4: both options 1, 2 and </a:t>
            </a:r>
            <a:r>
              <a:rPr lang="en-US" altLang="zh-CN" dirty="0" smtClean="0"/>
              <a:t>3</a:t>
            </a:r>
            <a:endParaRPr lang="en-GB" altLang="zh-CN" b="1" dirty="0" smtClean="0"/>
          </a:p>
          <a:p>
            <a:pPr marL="742950" lvl="2" indent="-342900"/>
            <a:r>
              <a:rPr lang="en-GB" altLang="zh-CN" b="1" dirty="0" smtClean="0"/>
              <a:t>Timing offset</a:t>
            </a:r>
          </a:p>
          <a:p>
            <a:pPr lvl="2"/>
            <a:r>
              <a:rPr lang="en-GB" altLang="zh-CN" dirty="0" smtClean="0"/>
              <a:t>Option </a:t>
            </a:r>
            <a:r>
              <a:rPr lang="en-GB" altLang="zh-CN" dirty="0"/>
              <a:t>1: </a:t>
            </a:r>
            <a:r>
              <a:rPr lang="en-GB" altLang="zh-CN" dirty="0" smtClean="0"/>
              <a:t>[2us</a:t>
            </a:r>
            <a:r>
              <a:rPr lang="en-GB" altLang="zh-CN" dirty="0" smtClean="0"/>
              <a:t>]</a:t>
            </a:r>
            <a:endParaRPr lang="zh-CN" altLang="zh-CN" dirty="0"/>
          </a:p>
          <a:p>
            <a:pPr lvl="2"/>
            <a:r>
              <a:rPr lang="en-GB" altLang="zh-CN" dirty="0"/>
              <a:t>Option 2: other options are not precluded</a:t>
            </a:r>
            <a:endParaRPr lang="zh-CN" altLang="zh-CN" dirty="0"/>
          </a:p>
          <a:p>
            <a:pPr marL="742950" lvl="2" indent="-342900"/>
            <a:r>
              <a:rPr lang="en-GB" altLang="zh-CN" b="1" dirty="0" smtClean="0"/>
              <a:t>Frequency offset</a:t>
            </a:r>
            <a:endParaRPr lang="en-GB" altLang="zh-CN" b="1" dirty="0"/>
          </a:p>
          <a:p>
            <a:pPr lvl="2"/>
            <a:r>
              <a:rPr lang="en-GB" altLang="zh-CN" dirty="0"/>
              <a:t>Option 1: </a:t>
            </a:r>
            <a:r>
              <a:rPr lang="en-GB" altLang="zh-CN" dirty="0" smtClean="0"/>
              <a:t>[0Hz</a:t>
            </a:r>
            <a:r>
              <a:rPr lang="en-GB" altLang="zh-CN" dirty="0" smtClean="0"/>
              <a:t>]</a:t>
            </a:r>
            <a:endParaRPr lang="en-GB" altLang="zh-CN" dirty="0" smtClean="0"/>
          </a:p>
          <a:p>
            <a:pPr lvl="2"/>
            <a:r>
              <a:rPr lang="en-US" altLang="zh-CN" dirty="0"/>
              <a:t>Other options are not </a:t>
            </a:r>
            <a:r>
              <a:rPr lang="en-US" altLang="zh-CN" dirty="0" smtClean="0"/>
              <a:t>precluded</a:t>
            </a:r>
          </a:p>
          <a:p>
            <a:pPr marL="742950" lvl="2" indent="-342900"/>
            <a:r>
              <a:rPr lang="en-GB" altLang="zh-CN" sz="2700" b="1" dirty="0" smtClean="0"/>
              <a:t>ACK/NACK</a:t>
            </a:r>
            <a:endParaRPr lang="en-GB" altLang="zh-CN" sz="2700" b="1" dirty="0"/>
          </a:p>
          <a:p>
            <a:pPr lvl="2"/>
            <a:r>
              <a:rPr lang="en-GB" altLang="zh-CN" sz="2500" dirty="0"/>
              <a:t>Option 1: J</a:t>
            </a:r>
            <a:r>
              <a:rPr lang="en-GB" altLang="zh-CN" sz="2500" dirty="0" smtClean="0"/>
              <a:t>oint </a:t>
            </a:r>
            <a:r>
              <a:rPr lang="en-GB" altLang="zh-CN" sz="2500" dirty="0" smtClean="0"/>
              <a:t>feedback</a:t>
            </a:r>
            <a:endParaRPr lang="en-GB" altLang="zh-CN" sz="2500" dirty="0" smtClean="0"/>
          </a:p>
          <a:p>
            <a:pPr lvl="2"/>
            <a:r>
              <a:rPr lang="en-GB" altLang="zh-CN" sz="2500" dirty="0" smtClean="0"/>
              <a:t>Option 2: Separate </a:t>
            </a:r>
            <a:r>
              <a:rPr lang="en-GB" altLang="zh-CN" sz="2500" dirty="0" smtClean="0"/>
              <a:t>feedback</a:t>
            </a:r>
            <a:endParaRPr lang="zh-CN" altLang="zh-CN" sz="2500" dirty="0"/>
          </a:p>
          <a:p>
            <a:pPr marL="742950" lvl="2" indent="-342900"/>
            <a:r>
              <a:rPr lang="en-GB" altLang="zh-CN" b="1" dirty="0" smtClean="0"/>
              <a:t>PDCCH </a:t>
            </a:r>
            <a:r>
              <a:rPr lang="en-US" altLang="zh-CN" b="1" dirty="0" smtClean="0"/>
              <a:t>scheduling</a:t>
            </a:r>
            <a:endParaRPr lang="en-GB" altLang="zh-CN" b="1" dirty="0"/>
          </a:p>
          <a:p>
            <a:pPr lvl="2"/>
            <a:r>
              <a:rPr lang="en-GB" altLang="zh-CN" dirty="0"/>
              <a:t>Option 1: with/without CORESET pool index </a:t>
            </a:r>
            <a:r>
              <a:rPr lang="en-GB" altLang="zh-CN" dirty="0" smtClean="0"/>
              <a:t>configured</a:t>
            </a:r>
            <a:endParaRPr lang="en-GB" altLang="zh-CN" dirty="0"/>
          </a:p>
          <a:p>
            <a:pPr lvl="2"/>
            <a:r>
              <a:rPr lang="en-US" altLang="zh-CN" dirty="0"/>
              <a:t>Other options are not </a:t>
            </a:r>
            <a:r>
              <a:rPr lang="en-US" altLang="zh-CN" dirty="0" smtClean="0"/>
              <a:t>precluded</a:t>
            </a:r>
            <a:endParaRPr lang="zh-CN" altLang="zh-CN" dirty="0"/>
          </a:p>
          <a:p>
            <a:pPr marL="342900" lvl="1" indent="-342900">
              <a:buFont typeface="Arial" pitchFamily="34" charset="0"/>
              <a:buChar char="•"/>
            </a:pPr>
            <a:endParaRPr lang="zh-CN" altLang="zh-CN" sz="3200" b="1" dirty="0"/>
          </a:p>
          <a:p>
            <a:pPr marL="457200" lvl="1" indent="0">
              <a:buNone/>
            </a:pPr>
            <a:endParaRPr lang="zh-CN" altLang="zh-CN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sz="3200" b="1" dirty="0"/>
          </a:p>
        </p:txBody>
      </p:sp>
    </p:spTree>
    <p:extLst>
      <p:ext uri="{BB962C8B-B14F-4D97-AF65-F5344CB8AC3E}">
        <p14:creationId xmlns:p14="http://schemas.microsoft.com/office/powerpoint/2010/main" val="121535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PDSCH requirements scheduled by multi-DCI for </a:t>
            </a:r>
            <a:r>
              <a:rPr lang="en-US" altLang="zh-CN" sz="3600" dirty="0" err="1" smtClean="0"/>
              <a:t>eMBB</a:t>
            </a:r>
            <a:r>
              <a:rPr lang="en-US" altLang="zh-CN" sz="3600" dirty="0" smtClean="0"/>
              <a:t> - 5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97151"/>
          </a:xfrm>
        </p:spPr>
        <p:txBody>
          <a:bodyPr>
            <a:normAutofit fontScale="70000" lnSpcReduction="20000"/>
          </a:bodyPr>
          <a:lstStyle/>
          <a:p>
            <a:r>
              <a:rPr lang="en-GB" altLang="zh-CN" b="1" dirty="0" smtClean="0"/>
              <a:t>Test </a:t>
            </a:r>
            <a:r>
              <a:rPr lang="en-US" altLang="zh-CN" b="1" dirty="0" smtClean="0"/>
              <a:t>configurations</a:t>
            </a:r>
            <a:r>
              <a:rPr lang="en-GB" altLang="zh-CN" b="1" dirty="0" smtClean="0"/>
              <a:t> for Full-overlapping (if agreed)</a:t>
            </a:r>
          </a:p>
          <a:p>
            <a:pPr marL="742950" lvl="2" indent="-342900"/>
            <a:r>
              <a:rPr lang="en-GB" altLang="zh-CN" b="1" dirty="0"/>
              <a:t>Layer combination</a:t>
            </a:r>
          </a:p>
          <a:p>
            <a:pPr lvl="2"/>
            <a:r>
              <a:rPr lang="en-GB" altLang="zh-CN" sz="2500" dirty="0"/>
              <a:t>Option 1: </a:t>
            </a:r>
            <a:r>
              <a:rPr lang="en-GB" altLang="zh-CN" sz="2500" dirty="0" smtClean="0"/>
              <a:t>1+1</a:t>
            </a:r>
            <a:endParaRPr lang="zh-CN" altLang="zh-CN" sz="2500" dirty="0"/>
          </a:p>
          <a:p>
            <a:pPr lvl="2"/>
            <a:r>
              <a:rPr lang="en-GB" altLang="zh-CN" sz="2500" dirty="0"/>
              <a:t>Option </a:t>
            </a:r>
            <a:r>
              <a:rPr lang="en-GB" altLang="zh-CN" sz="2500" dirty="0" smtClean="0"/>
              <a:t>2: </a:t>
            </a:r>
            <a:r>
              <a:rPr lang="en-GB" altLang="zh-CN" sz="2500" dirty="0"/>
              <a:t>1+2 or </a:t>
            </a:r>
            <a:r>
              <a:rPr lang="en-GB" altLang="zh-CN" sz="2500" dirty="0" smtClean="0"/>
              <a:t>2+1</a:t>
            </a:r>
            <a:r>
              <a:rPr lang="en-GB" altLang="zh-CN" sz="2500" dirty="0"/>
              <a:t>)</a:t>
            </a:r>
            <a:endParaRPr lang="zh-CN" altLang="zh-CN" sz="2500" dirty="0"/>
          </a:p>
          <a:p>
            <a:pPr lvl="2"/>
            <a:r>
              <a:rPr lang="en-GB" altLang="zh-CN" sz="2500" dirty="0"/>
              <a:t>Option </a:t>
            </a:r>
            <a:r>
              <a:rPr lang="en-GB" altLang="zh-CN" sz="2500" dirty="0" smtClean="0"/>
              <a:t>3: </a:t>
            </a:r>
            <a:r>
              <a:rPr lang="en-GB" altLang="zh-CN" sz="2500" dirty="0"/>
              <a:t>(2+2) </a:t>
            </a:r>
            <a:endParaRPr lang="zh-CN" altLang="zh-CN" sz="2500" dirty="0"/>
          </a:p>
          <a:p>
            <a:pPr lvl="2"/>
            <a:r>
              <a:rPr lang="en-GB" altLang="zh-CN" sz="2500" dirty="0"/>
              <a:t>Option 4</a:t>
            </a:r>
            <a:r>
              <a:rPr lang="en-GB" altLang="zh-CN" sz="2500" dirty="0" smtClean="0"/>
              <a:t>: </a:t>
            </a:r>
            <a:r>
              <a:rPr lang="en-GB" altLang="zh-CN" sz="2500" dirty="0"/>
              <a:t>all</a:t>
            </a:r>
            <a:endParaRPr lang="zh-CN" altLang="zh-CN" sz="2500" dirty="0"/>
          </a:p>
          <a:p>
            <a:pPr marL="742950" lvl="2" indent="-342900"/>
            <a:r>
              <a:rPr lang="en-GB" altLang="zh-CN" b="1" dirty="0" smtClean="0"/>
              <a:t>Timing </a:t>
            </a:r>
            <a:r>
              <a:rPr lang="en-GB" altLang="zh-CN" b="1" dirty="0"/>
              <a:t>offset</a:t>
            </a:r>
          </a:p>
          <a:p>
            <a:pPr lvl="2"/>
            <a:r>
              <a:rPr lang="en-GB" altLang="zh-CN" dirty="0"/>
              <a:t>Option 1: </a:t>
            </a:r>
            <a:r>
              <a:rPr lang="en-GB" altLang="zh-CN" dirty="0" smtClean="0"/>
              <a:t>[0 us</a:t>
            </a:r>
            <a:r>
              <a:rPr lang="en-GB" altLang="zh-CN" dirty="0" smtClean="0"/>
              <a:t>]</a:t>
            </a:r>
            <a:endParaRPr lang="zh-CN" altLang="zh-CN" dirty="0"/>
          </a:p>
          <a:p>
            <a:pPr lvl="2"/>
            <a:r>
              <a:rPr lang="en-GB" altLang="zh-CN" dirty="0"/>
              <a:t>Option 2: other options are not precluded</a:t>
            </a:r>
            <a:endParaRPr lang="zh-CN" altLang="zh-CN" dirty="0"/>
          </a:p>
          <a:p>
            <a:pPr marL="742950" lvl="2" indent="-342900"/>
            <a:r>
              <a:rPr lang="en-GB" altLang="zh-CN" b="1" dirty="0" smtClean="0"/>
              <a:t>Frequency offset</a:t>
            </a:r>
            <a:endParaRPr lang="en-GB" altLang="zh-CN" b="1" dirty="0"/>
          </a:p>
          <a:p>
            <a:pPr lvl="2"/>
            <a:r>
              <a:rPr lang="en-GB" altLang="zh-CN" dirty="0"/>
              <a:t>Option 1: </a:t>
            </a:r>
            <a:r>
              <a:rPr lang="en-GB" altLang="zh-CN" dirty="0" smtClean="0"/>
              <a:t>[</a:t>
            </a:r>
            <a:r>
              <a:rPr lang="en-GB" altLang="zh-CN" dirty="0" smtClean="0"/>
              <a:t>300]Hz</a:t>
            </a:r>
            <a:endParaRPr lang="en-GB" altLang="zh-CN" dirty="0" smtClean="0"/>
          </a:p>
          <a:p>
            <a:pPr lvl="2"/>
            <a:r>
              <a:rPr lang="en-US" altLang="zh-CN" dirty="0"/>
              <a:t>Other options are not </a:t>
            </a:r>
            <a:r>
              <a:rPr lang="en-US" altLang="zh-CN" dirty="0" smtClean="0"/>
              <a:t>precluded</a:t>
            </a:r>
          </a:p>
          <a:p>
            <a:pPr marL="742950" lvl="2" indent="-342900"/>
            <a:r>
              <a:rPr lang="en-GB" altLang="zh-CN" sz="2700" b="1" dirty="0" smtClean="0"/>
              <a:t>ACK/NACK</a:t>
            </a:r>
            <a:endParaRPr lang="en-GB" altLang="zh-CN" sz="2700" b="1" dirty="0"/>
          </a:p>
          <a:p>
            <a:pPr lvl="2"/>
            <a:r>
              <a:rPr lang="en-GB" altLang="zh-CN" sz="2500" dirty="0"/>
              <a:t>Option 1: </a:t>
            </a:r>
            <a:r>
              <a:rPr lang="en-GB" altLang="zh-CN" sz="2500" dirty="0" smtClean="0"/>
              <a:t>Joint feedback</a:t>
            </a:r>
          </a:p>
          <a:p>
            <a:pPr lvl="2"/>
            <a:r>
              <a:rPr lang="en-GB" altLang="zh-CN" sz="2500" dirty="0" smtClean="0"/>
              <a:t>Option 2: Separate feedback</a:t>
            </a:r>
            <a:endParaRPr lang="zh-CN" altLang="zh-CN" sz="2500" dirty="0"/>
          </a:p>
          <a:p>
            <a:pPr marL="742950" lvl="2" indent="-342900"/>
            <a:r>
              <a:rPr lang="en-GB" altLang="zh-CN" b="1" dirty="0" smtClean="0"/>
              <a:t>PDCCH </a:t>
            </a:r>
            <a:r>
              <a:rPr lang="en-US" altLang="zh-CN" b="1" dirty="0" smtClean="0"/>
              <a:t>scheduling</a:t>
            </a:r>
            <a:endParaRPr lang="en-GB" altLang="zh-CN" b="1" dirty="0"/>
          </a:p>
          <a:p>
            <a:pPr lvl="2"/>
            <a:r>
              <a:rPr lang="en-GB" altLang="zh-CN" dirty="0"/>
              <a:t>Option 1: with/without CORESET pool index </a:t>
            </a:r>
            <a:r>
              <a:rPr lang="en-GB" altLang="zh-CN" dirty="0" smtClean="0"/>
              <a:t>configured</a:t>
            </a:r>
            <a:endParaRPr lang="en-GB" altLang="zh-CN" dirty="0"/>
          </a:p>
          <a:p>
            <a:pPr lvl="2"/>
            <a:r>
              <a:rPr lang="en-US" altLang="zh-CN" dirty="0"/>
              <a:t>Other options are not </a:t>
            </a:r>
            <a:r>
              <a:rPr lang="en-US" altLang="zh-CN" dirty="0" smtClean="0"/>
              <a:t>precluded</a:t>
            </a:r>
            <a:endParaRPr lang="zh-CN" altLang="zh-CN" dirty="0"/>
          </a:p>
          <a:p>
            <a:pPr marL="342900" lvl="1" indent="-342900">
              <a:buFont typeface="Arial" pitchFamily="34" charset="0"/>
              <a:buChar char="•"/>
            </a:pPr>
            <a:endParaRPr lang="zh-CN" altLang="zh-CN" sz="3200" b="1" dirty="0"/>
          </a:p>
          <a:p>
            <a:pPr marL="457200" lvl="1" indent="0">
              <a:buNone/>
            </a:pPr>
            <a:endParaRPr lang="zh-CN" altLang="zh-CN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sz="3200" b="1" dirty="0"/>
          </a:p>
        </p:txBody>
      </p:sp>
    </p:spTree>
    <p:extLst>
      <p:ext uri="{BB962C8B-B14F-4D97-AF65-F5344CB8AC3E}">
        <p14:creationId xmlns:p14="http://schemas.microsoft.com/office/powerpoint/2010/main" val="76109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PDSCH requirements scheduled by multi-DCI for </a:t>
            </a:r>
            <a:r>
              <a:rPr lang="en-US" altLang="zh-CN" sz="3600" dirty="0" err="1" smtClean="0"/>
              <a:t>eMBB</a:t>
            </a:r>
            <a:r>
              <a:rPr lang="en-US" altLang="zh-CN" sz="3600" dirty="0" smtClean="0"/>
              <a:t> - 6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97151"/>
          </a:xfrm>
        </p:spPr>
        <p:txBody>
          <a:bodyPr>
            <a:normAutofit fontScale="62500" lnSpcReduction="20000"/>
          </a:bodyPr>
          <a:lstStyle/>
          <a:p>
            <a:r>
              <a:rPr lang="en-GB" altLang="zh-CN" b="1" dirty="0" smtClean="0"/>
              <a:t>Test </a:t>
            </a:r>
            <a:r>
              <a:rPr lang="en-US" altLang="zh-CN" b="1" dirty="0" smtClean="0"/>
              <a:t>configurations</a:t>
            </a:r>
            <a:r>
              <a:rPr lang="en-GB" altLang="zh-CN" b="1" dirty="0" smtClean="0"/>
              <a:t> for Partial-overlapping (if agreed)</a:t>
            </a:r>
          </a:p>
          <a:p>
            <a:pPr marL="742950" lvl="2" indent="-342900"/>
            <a:r>
              <a:rPr lang="en-GB" altLang="zh-CN" b="1" dirty="0"/>
              <a:t>Layer combination</a:t>
            </a:r>
          </a:p>
          <a:p>
            <a:pPr lvl="2"/>
            <a:r>
              <a:rPr lang="en-GB" altLang="zh-CN" sz="2500" dirty="0"/>
              <a:t>Option 1: </a:t>
            </a:r>
            <a:r>
              <a:rPr lang="en-GB" altLang="zh-CN" sz="2500" dirty="0" smtClean="0"/>
              <a:t>1+1</a:t>
            </a:r>
            <a:endParaRPr lang="zh-CN" altLang="zh-CN" sz="2500" dirty="0"/>
          </a:p>
          <a:p>
            <a:pPr lvl="2"/>
            <a:r>
              <a:rPr lang="en-GB" altLang="zh-CN" sz="2500" dirty="0"/>
              <a:t>Option </a:t>
            </a:r>
            <a:r>
              <a:rPr lang="en-GB" altLang="zh-CN" sz="2500" dirty="0" smtClean="0"/>
              <a:t>2: </a:t>
            </a:r>
            <a:r>
              <a:rPr lang="en-GB" altLang="zh-CN" sz="2500" dirty="0"/>
              <a:t>1+2 or (2+1)</a:t>
            </a:r>
            <a:endParaRPr lang="zh-CN" altLang="zh-CN" sz="2500" dirty="0"/>
          </a:p>
          <a:p>
            <a:pPr lvl="2"/>
            <a:r>
              <a:rPr lang="en-GB" altLang="zh-CN" sz="2500" dirty="0"/>
              <a:t>Option </a:t>
            </a:r>
            <a:r>
              <a:rPr lang="en-GB" altLang="zh-CN" sz="2500" dirty="0" smtClean="0"/>
              <a:t>3: </a:t>
            </a:r>
            <a:r>
              <a:rPr lang="en-GB" altLang="zh-CN" sz="2500" dirty="0"/>
              <a:t>(2+2) </a:t>
            </a:r>
            <a:endParaRPr lang="zh-CN" altLang="zh-CN" sz="2500" dirty="0"/>
          </a:p>
          <a:p>
            <a:pPr lvl="2"/>
            <a:r>
              <a:rPr lang="en-GB" altLang="zh-CN" sz="2500" dirty="0"/>
              <a:t>Option 4</a:t>
            </a:r>
            <a:r>
              <a:rPr lang="en-GB" altLang="zh-CN" sz="2500" dirty="0" smtClean="0"/>
              <a:t>: </a:t>
            </a:r>
            <a:r>
              <a:rPr lang="en-GB" altLang="zh-CN" sz="2500" dirty="0"/>
              <a:t>all</a:t>
            </a:r>
            <a:endParaRPr lang="zh-CN" altLang="zh-CN" sz="3600" b="1" dirty="0"/>
          </a:p>
          <a:p>
            <a:pPr marL="742950" lvl="2" indent="-342900"/>
            <a:r>
              <a:rPr lang="en-GB" altLang="zh-CN" b="1" dirty="0" smtClean="0"/>
              <a:t>Timing </a:t>
            </a:r>
            <a:r>
              <a:rPr lang="en-GB" altLang="zh-CN" b="1" dirty="0"/>
              <a:t>offset</a:t>
            </a:r>
          </a:p>
          <a:p>
            <a:pPr lvl="2"/>
            <a:r>
              <a:rPr lang="en-GB" altLang="zh-CN" dirty="0"/>
              <a:t>Option 1: </a:t>
            </a:r>
            <a:r>
              <a:rPr lang="en-GB" altLang="zh-CN" dirty="0" smtClean="0"/>
              <a:t>[-0.5us</a:t>
            </a:r>
            <a:r>
              <a:rPr lang="en-GB" altLang="zh-CN" dirty="0" smtClean="0"/>
              <a:t>]</a:t>
            </a:r>
            <a:endParaRPr lang="zh-CN" altLang="zh-CN" dirty="0"/>
          </a:p>
          <a:p>
            <a:pPr lvl="2"/>
            <a:r>
              <a:rPr lang="en-GB" altLang="zh-CN" dirty="0"/>
              <a:t>Option 2: other options are not precluded</a:t>
            </a:r>
            <a:endParaRPr lang="zh-CN" altLang="zh-CN" dirty="0"/>
          </a:p>
          <a:p>
            <a:pPr marL="742950" lvl="2" indent="-342900"/>
            <a:r>
              <a:rPr lang="en-GB" altLang="zh-CN" b="1" dirty="0" smtClean="0"/>
              <a:t>Frequency offset</a:t>
            </a:r>
            <a:endParaRPr lang="en-GB" altLang="zh-CN" b="1" dirty="0"/>
          </a:p>
          <a:p>
            <a:pPr lvl="2"/>
            <a:r>
              <a:rPr lang="en-GB" altLang="zh-CN" dirty="0"/>
              <a:t>Option 1: </a:t>
            </a:r>
            <a:r>
              <a:rPr lang="en-GB" altLang="zh-CN" dirty="0" smtClean="0"/>
              <a:t>[</a:t>
            </a:r>
            <a:r>
              <a:rPr lang="en-GB" altLang="zh-CN" dirty="0" smtClean="0"/>
              <a:t>0]Hz</a:t>
            </a:r>
            <a:endParaRPr lang="en-GB" altLang="zh-CN" dirty="0" smtClean="0"/>
          </a:p>
          <a:p>
            <a:pPr lvl="2"/>
            <a:r>
              <a:rPr lang="en-US" altLang="zh-CN" dirty="0"/>
              <a:t>Other options are not </a:t>
            </a:r>
            <a:r>
              <a:rPr lang="en-US" altLang="zh-CN" dirty="0" smtClean="0"/>
              <a:t>precluded</a:t>
            </a:r>
          </a:p>
          <a:p>
            <a:pPr marL="742950" lvl="2" indent="-342900"/>
            <a:r>
              <a:rPr lang="en-GB" altLang="zh-CN" sz="2700" b="1" dirty="0" smtClean="0"/>
              <a:t>ACK/NACK</a:t>
            </a:r>
            <a:endParaRPr lang="en-GB" altLang="zh-CN" sz="2700" b="1" dirty="0"/>
          </a:p>
          <a:p>
            <a:pPr lvl="2"/>
            <a:r>
              <a:rPr lang="en-GB" altLang="zh-CN" sz="2500" dirty="0"/>
              <a:t>Option 1: </a:t>
            </a:r>
            <a:r>
              <a:rPr lang="en-GB" altLang="zh-CN" sz="2500" dirty="0" smtClean="0"/>
              <a:t>Joint feedback</a:t>
            </a:r>
          </a:p>
          <a:p>
            <a:pPr lvl="2"/>
            <a:r>
              <a:rPr lang="en-GB" altLang="zh-CN" sz="2500" dirty="0" smtClean="0"/>
              <a:t>Option 2: Separate </a:t>
            </a:r>
            <a:r>
              <a:rPr lang="en-GB" altLang="zh-CN" sz="2500" dirty="0" smtClean="0"/>
              <a:t>feedback</a:t>
            </a:r>
            <a:endParaRPr lang="en-GB" altLang="zh-CN" sz="2500" dirty="0" smtClean="0"/>
          </a:p>
          <a:p>
            <a:pPr marL="742950" lvl="2" indent="-342900"/>
            <a:r>
              <a:rPr lang="en-GB" altLang="zh-CN" sz="2800" b="1" dirty="0"/>
              <a:t>PDCCH </a:t>
            </a:r>
            <a:r>
              <a:rPr lang="en-US" altLang="zh-CN" sz="2800" b="1" dirty="0"/>
              <a:t>scheduling</a:t>
            </a:r>
            <a:endParaRPr lang="en-GB" altLang="zh-CN" sz="2800" b="1" dirty="0"/>
          </a:p>
          <a:p>
            <a:pPr lvl="2"/>
            <a:r>
              <a:rPr lang="en-GB" altLang="zh-CN" sz="2800" dirty="0"/>
              <a:t>Option 1: with/without CORESET pool index </a:t>
            </a:r>
            <a:r>
              <a:rPr lang="en-GB" altLang="zh-CN" sz="2800" dirty="0" smtClean="0"/>
              <a:t>configured</a:t>
            </a:r>
            <a:endParaRPr lang="en-GB" altLang="zh-CN" sz="2800" dirty="0"/>
          </a:p>
          <a:p>
            <a:pPr lvl="2"/>
            <a:r>
              <a:rPr lang="en-US" altLang="zh-CN" sz="2800" dirty="0"/>
              <a:t>Other options are not </a:t>
            </a:r>
            <a:r>
              <a:rPr lang="en-US" altLang="zh-CN" sz="2800" dirty="0" smtClean="0"/>
              <a:t>precluded</a:t>
            </a:r>
            <a:endParaRPr lang="zh-CN" altLang="zh-CN" sz="3200" b="1" dirty="0"/>
          </a:p>
          <a:p>
            <a:pPr marL="457200" lvl="1" indent="0">
              <a:buNone/>
            </a:pPr>
            <a:endParaRPr lang="zh-CN" altLang="zh-CN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sz="3200" b="1" dirty="0"/>
          </a:p>
        </p:txBody>
      </p:sp>
    </p:spTree>
    <p:extLst>
      <p:ext uri="{BB962C8B-B14F-4D97-AF65-F5344CB8AC3E}">
        <p14:creationId xmlns:p14="http://schemas.microsoft.com/office/powerpoint/2010/main" val="395478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PDSCH requirements scheduled by multi-DCI for </a:t>
            </a:r>
            <a:r>
              <a:rPr lang="en-US" altLang="zh-CN" sz="3600" dirty="0" err="1" smtClean="0"/>
              <a:t>eMBB</a:t>
            </a:r>
            <a:r>
              <a:rPr lang="en-US" altLang="zh-CN" sz="3600" dirty="0" smtClean="0"/>
              <a:t> - 7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2958" y="1916832"/>
            <a:ext cx="10972800" cy="3701007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GB" altLang="zh-CN" b="1" dirty="0" smtClean="0"/>
              <a:t>TRS/CSI-RS </a:t>
            </a:r>
            <a:r>
              <a:rPr lang="en-GB" altLang="zh-CN" b="1" dirty="0"/>
              <a:t>configuration</a:t>
            </a:r>
          </a:p>
          <a:p>
            <a:pPr lvl="1"/>
            <a:r>
              <a:rPr lang="en-GB" altLang="zh-CN" dirty="0"/>
              <a:t>Option 1: Consider the scenario that the TRSs/CSI-RSs collide between 2 </a:t>
            </a:r>
            <a:r>
              <a:rPr lang="en-GB" altLang="zh-CN" dirty="0" smtClean="0"/>
              <a:t>TRP</a:t>
            </a:r>
            <a:endParaRPr lang="en-GB" altLang="zh-CN" dirty="0"/>
          </a:p>
          <a:p>
            <a:pPr lvl="1"/>
            <a:r>
              <a:rPr lang="en-US" altLang="zh-CN" dirty="0"/>
              <a:t>Other options are not precluded</a:t>
            </a:r>
          </a:p>
          <a:p>
            <a:pPr marL="457200" lvl="1" indent="0">
              <a:buNone/>
            </a:pPr>
            <a:endParaRPr lang="zh-CN" altLang="zh-CN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sz="3200" b="1" dirty="0"/>
          </a:p>
        </p:txBody>
      </p:sp>
    </p:spTree>
    <p:extLst>
      <p:ext uri="{BB962C8B-B14F-4D97-AF65-F5344CB8AC3E}">
        <p14:creationId xmlns:p14="http://schemas.microsoft.com/office/powerpoint/2010/main" val="48187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34325</TotalTime>
  <Words>656</Words>
  <Application>Microsoft Office PowerPoint</Application>
  <PresentationFormat>宽屏</PresentationFormat>
  <Paragraphs>122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Arial Unicode MS</vt:lpstr>
      <vt:lpstr>ＭＳ Ｐゴシック</vt:lpstr>
      <vt:lpstr>宋体</vt:lpstr>
      <vt:lpstr>Arial</vt:lpstr>
      <vt:lpstr>Calibri</vt:lpstr>
      <vt:lpstr>Office 主题</vt:lpstr>
      <vt:lpstr>3GPP TSG-RAN4 Meeting #94e   Electronic Meeting February 24 – March 6 , 2020 Agenda item: 8.11.3 </vt:lpstr>
      <vt:lpstr>Background</vt:lpstr>
      <vt:lpstr>PDSCH requirements scheduled by multi-DCI for eMBB - 1</vt:lpstr>
      <vt:lpstr>PDSCH requirements scheduled by multi-DCI for eMBB - 2</vt:lpstr>
      <vt:lpstr>PDSCH requirements scheduled by multi-DCI for eMBB - 3</vt:lpstr>
      <vt:lpstr>PDSCH requirements scheduled by multi-DCI for eMBB - 4</vt:lpstr>
      <vt:lpstr>PDSCH requirements scheduled by multi-DCI for eMBB - 5</vt:lpstr>
      <vt:lpstr>PDSCH requirements scheduled by multi-DCI for eMBB - 6</vt:lpstr>
      <vt:lpstr>PDSCH requirements scheduled by multi-DCI for eMBB - 7</vt:lpstr>
      <vt:lpstr>PDSCH requirements scheduled by single-DCI for eMBB – 1</vt:lpstr>
      <vt:lpstr>PDSCH requirements scheduled by single-DCI for eMBB – 2</vt:lpstr>
      <vt:lpstr>URLLC multi-TRP transmission schemes with test metric @70% maximum TP (if agreed to be introduced)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keywords>CTPClassification=CTP_NT</cp:keywords>
  <cp:lastModifiedBy>Huawei</cp:lastModifiedBy>
  <cp:revision>244</cp:revision>
  <dcterms:created xsi:type="dcterms:W3CDTF">2016-01-12T08:39:50Z</dcterms:created>
  <dcterms:modified xsi:type="dcterms:W3CDTF">2020-03-05T00:38:33Z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(3)cKeswo9mpbRvgcE8MdrqFNIvI49nsIX9nA5A5Qx42f8eEnGdZek0rospAngOKHX58i/p2C0V
INqW4X2KQx+ZCR9eDnPzUPKSyKWhUl41YWtYnHap0vC5i9CFKltDwuxdDIsrtmcW8DJA5yLU
doy//JvS6rJ+l5RUTvc2urRjevveil9i0PEyIofbcsoRENFvy534T25ck7RV0eIJbNaWZTYY
sZyvZjY0AMsnBF0GH9</vt:lpwstr>
  </property>
  <property fmtid="{D5CDD505-2E9C-101B-9397-08002B2CF9AE}" pid="3" name="_2015_ms_pID_7253431">
    <vt:lpwstr>6i3Dcdo28C2I/+clr6t1VWedyOyc82yJxZEp2H/HTl24mnhRCGZBYn
Jzm3OZ1SMtDRyYxc76T/AytZqge+RRo4uHe+SnoB8x5lY6WV4PzwAjVe7bLrJ6ALtjskpvav
cezSmdUUI/vFKmrw3X1kHxMXB77AAoqkU6qunlxA1OJ2b+WkMg1VNeRkUUmlagfu4N0jJfRG
IKvoqqcLYfJcYbIfoc2+WKO6ee8TW2LFCyvb</vt:lpwstr>
  </property>
  <property fmtid="{D5CDD505-2E9C-101B-9397-08002B2CF9AE}" pid="4" name="_2015_ms_pID_7253432">
    <vt:lpwstr>3nTQtspdqpPkAkek78KlBjfrB9cD/yIvwxMk
ogbDcrxaPw7fPxl7c0tiS8ZJm/8+HXUpDDxYKrEZ3hYHTNonJuQ=</vt:lpwstr>
  </property>
  <property fmtid="{D5CDD505-2E9C-101B-9397-08002B2CF9AE}" pid="5" name="TitusGUID">
    <vt:lpwstr>986acbdd-f5ee-427d-9946-d8ba16f4039d</vt:lpwstr>
  </property>
  <property fmtid="{D5CDD505-2E9C-101B-9397-08002B2CF9AE}" pid="6" name="CTP_TimeStamp">
    <vt:lpwstr>2018-04-18 01:51:23Z</vt:lpwstr>
  </property>
  <property fmtid="{D5CDD505-2E9C-101B-9397-08002B2CF9AE}" pid="7" name="CTP_BU">
    <vt:lpwstr>NA</vt:lpwstr>
  </property>
  <property fmtid="{D5CDD505-2E9C-101B-9397-08002B2CF9AE}" pid="8" name="CTP_IDSID">
    <vt:lpwstr>NA</vt:lpwstr>
  </property>
  <property fmtid="{D5CDD505-2E9C-101B-9397-08002B2CF9AE}" pid="9" name="CTP_WWID">
    <vt:lpwstr>NA</vt:lpwstr>
  </property>
  <property fmtid="{D5CDD505-2E9C-101B-9397-08002B2CF9AE}" pid="10" name="CTPClassification">
    <vt:lpwstr>CTP_NT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1580798114</vt:lpwstr>
  </property>
  <property fmtid="{D5CDD505-2E9C-101B-9397-08002B2CF9AE}" pid="15" name="NSCPROP_SA">
    <vt:lpwstr>D:\work\3GPP\RAN4#94\meeting\Demod_2nd\eMIMO\Draft R4-2002420 WF on PDSCH demodulation requirements based on multi-TRP transmission for NR eMIMO v3.pptx</vt:lpwstr>
  </property>
</Properties>
</file>