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71" r:id="rId4"/>
    <p:sldId id="259" r:id="rId5"/>
    <p:sldId id="269" r:id="rId6"/>
    <p:sldId id="260" r:id="rId7"/>
    <p:sldId id="261" r:id="rId8"/>
    <p:sldId id="262" r:id="rId9"/>
    <p:sldId id="268" r:id="rId10"/>
    <p:sldId id="263" r:id="rId11"/>
    <p:sldId id="264" r:id="rId12"/>
    <p:sldId id="272" r:id="rId13"/>
    <p:sldId id="270" r:id="rId14"/>
    <p:sldId id="266"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autoAdjust="0"/>
    <p:restoredTop sz="94660"/>
  </p:normalViewPr>
  <p:slideViewPr>
    <p:cSldViewPr snapToGrid="0">
      <p:cViewPr varScale="1">
        <p:scale>
          <a:sx n="56" d="100"/>
          <a:sy n="56" d="100"/>
        </p:scale>
        <p:origin x="27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84B925-E0B6-41DC-8C12-11A7255E3C68}" type="datetimeFigureOut">
              <a:rPr lang="zh-CN" altLang="en-US" smtClean="0"/>
              <a:t>2020/3/4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FCF9E-41E6-4EC0-BE53-EAC0E5F5D8D0}" type="slidenum">
              <a:rPr lang="zh-CN" altLang="en-US" smtClean="0"/>
              <a:t>‹#›</a:t>
            </a:fld>
            <a:endParaRPr lang="zh-CN" altLang="en-US"/>
          </a:p>
        </p:txBody>
      </p:sp>
    </p:spTree>
    <p:extLst>
      <p:ext uri="{BB962C8B-B14F-4D97-AF65-F5344CB8AC3E}">
        <p14:creationId xmlns:p14="http://schemas.microsoft.com/office/powerpoint/2010/main" val="2025567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F824641-B679-4EAB-A903-135014AE9943}" type="slidenum">
              <a:rPr lang="zh-CN" altLang="en-US" smtClean="0"/>
              <a:t>4</a:t>
            </a:fld>
            <a:endParaRPr lang="zh-CN" altLang="en-US"/>
          </a:p>
        </p:txBody>
      </p:sp>
    </p:spTree>
    <p:extLst>
      <p:ext uri="{BB962C8B-B14F-4D97-AF65-F5344CB8AC3E}">
        <p14:creationId xmlns:p14="http://schemas.microsoft.com/office/powerpoint/2010/main" val="4216630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F824641-B679-4EAB-A903-135014AE9943}" type="slidenum">
              <a:rPr lang="zh-CN" altLang="en-US" smtClean="0"/>
              <a:t>5</a:t>
            </a:fld>
            <a:endParaRPr lang="zh-CN" altLang="en-US"/>
          </a:p>
        </p:txBody>
      </p:sp>
    </p:spTree>
    <p:extLst>
      <p:ext uri="{BB962C8B-B14F-4D97-AF65-F5344CB8AC3E}">
        <p14:creationId xmlns:p14="http://schemas.microsoft.com/office/powerpoint/2010/main" val="1607322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829892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3447091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072401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435547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3175747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3029828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328171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4231054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795799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1397146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37442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F9908-0239-47AB-9538-EE4D2EB796CB}" type="datetimeFigureOut">
              <a:rPr lang="zh-CN" altLang="en-US" smtClean="0"/>
              <a:t>2020/3/4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407551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38022" y="273881"/>
            <a:ext cx="11714672" cy="761507"/>
          </a:xfrm>
        </p:spPr>
        <p:txBody>
          <a:bodyPr>
            <a:normAutofit fontScale="90000"/>
          </a:bodyPr>
          <a:lstStyle/>
          <a:p>
            <a:pPr algn="l">
              <a:lnSpc>
                <a:spcPct val="100000"/>
              </a:lnSpc>
            </a:pPr>
            <a:r>
              <a:rPr lang="en-US" altLang="zh-CN" sz="2800" dirty="0" smtClean="0">
                <a:latin typeface="Times New Roman" panose="02020603050405020304" pitchFamily="18" charset="0"/>
                <a:cs typeface="Times New Roman" panose="02020603050405020304" pitchFamily="18" charset="0"/>
              </a:rPr>
              <a:t>3GPP TSG-RAN WG4 Meeting </a:t>
            </a:r>
            <a:r>
              <a:rPr lang="en-GB" altLang="zh-CN" sz="2400" b="1" dirty="0" smtClean="0"/>
              <a:t> #94-e</a:t>
            </a:r>
            <a:r>
              <a:rPr lang="en-US" altLang="zh-CN" sz="2800" dirty="0" smtClean="0">
                <a:latin typeface="Times New Roman" panose="02020603050405020304" pitchFamily="18" charset="0"/>
                <a:cs typeface="Times New Roman" panose="02020603050405020304" pitchFamily="18" charset="0"/>
              </a:rPr>
              <a:t>				             R4-2002429 	</a:t>
            </a:r>
            <a:br>
              <a:rPr lang="en-US" altLang="zh-CN" sz="2800" dirty="0" smtClean="0">
                <a:latin typeface="Times New Roman" panose="02020603050405020304" pitchFamily="18" charset="0"/>
                <a:cs typeface="Times New Roman" panose="02020603050405020304" pitchFamily="18" charset="0"/>
              </a:rPr>
            </a:br>
            <a:r>
              <a:rPr lang="en-US" altLang="zh-CN" sz="2800" dirty="0" smtClean="0">
                <a:latin typeface="Times New Roman" panose="02020603050405020304" pitchFamily="18" charset="0"/>
                <a:cs typeface="Times New Roman" panose="02020603050405020304" pitchFamily="18" charset="0"/>
              </a:rPr>
              <a:t>Electronic Meeting, Feb.24</a:t>
            </a:r>
            <a:r>
              <a:rPr lang="en-US" altLang="zh-CN" sz="2800" baseline="30000" dirty="0" smtClean="0">
                <a:latin typeface="Times New Roman" panose="02020603050405020304" pitchFamily="18" charset="0"/>
                <a:cs typeface="Times New Roman" panose="02020603050405020304" pitchFamily="18" charset="0"/>
              </a:rPr>
              <a:t>th</a:t>
            </a:r>
            <a:r>
              <a:rPr lang="en-US" altLang="zh-CN" sz="2800" dirty="0" smtClean="0">
                <a:latin typeface="Times New Roman" panose="02020603050405020304" pitchFamily="18" charset="0"/>
                <a:cs typeface="Times New Roman" panose="02020603050405020304" pitchFamily="18" charset="0"/>
              </a:rPr>
              <a:t> – Mar.6</a:t>
            </a:r>
            <a:r>
              <a:rPr lang="en-US" altLang="zh-CN" sz="2800" baseline="30000" dirty="0" smtClean="0">
                <a:latin typeface="Times New Roman" panose="02020603050405020304" pitchFamily="18" charset="0"/>
                <a:cs typeface="Times New Roman" panose="02020603050405020304" pitchFamily="18" charset="0"/>
              </a:rPr>
              <a:t>th</a:t>
            </a:r>
            <a:r>
              <a:rPr lang="en-US" altLang="zh-CN" sz="2800" dirty="0" smtClean="0">
                <a:latin typeface="Times New Roman" panose="02020603050405020304" pitchFamily="18" charset="0"/>
                <a:cs typeface="Times New Roman" panose="02020603050405020304" pitchFamily="18" charset="0"/>
              </a:rPr>
              <a:t> 2020	</a:t>
            </a:r>
            <a:endParaRPr lang="zh-CN" altLang="en-US" sz="2800" dirty="0">
              <a:latin typeface="Times New Roman" panose="02020603050405020304" pitchFamily="18" charset="0"/>
              <a:cs typeface="Times New Roman" panose="02020603050405020304" pitchFamily="18" charset="0"/>
            </a:endParaRPr>
          </a:p>
        </p:txBody>
      </p:sp>
      <p:sp>
        <p:nvSpPr>
          <p:cNvPr id="3" name="副标题 2"/>
          <p:cNvSpPr>
            <a:spLocks noGrp="1"/>
          </p:cNvSpPr>
          <p:nvPr>
            <p:ph type="subTitle" idx="1"/>
          </p:nvPr>
        </p:nvSpPr>
        <p:spPr>
          <a:xfrm>
            <a:off x="1423358" y="4287574"/>
            <a:ext cx="9144000" cy="1655762"/>
          </a:xfrm>
        </p:spPr>
        <p:txBody>
          <a:bodyPr>
            <a:normAutofit/>
          </a:bodyPr>
          <a:lstStyle/>
          <a:p>
            <a:r>
              <a:rPr lang="en-US" altLang="zh-CN" sz="4000" dirty="0">
                <a:latin typeface="Times New Roman" panose="02020603050405020304" pitchFamily="18" charset="0"/>
                <a:cs typeface="Times New Roman" panose="02020603050405020304" pitchFamily="18" charset="0"/>
              </a:rPr>
              <a:t>Huawei, </a:t>
            </a:r>
            <a:r>
              <a:rPr lang="en-US" altLang="zh-CN" sz="4000" dirty="0" err="1">
                <a:latin typeface="Times New Roman" panose="02020603050405020304" pitchFamily="18" charset="0"/>
                <a:cs typeface="Times New Roman" panose="02020603050405020304" pitchFamily="18" charset="0"/>
              </a:rPr>
              <a:t>HiSilicon</a:t>
            </a:r>
            <a:endParaRPr lang="zh-CN" altLang="en-US" sz="4000" dirty="0">
              <a:latin typeface="Times New Roman" panose="02020603050405020304" pitchFamily="18" charset="0"/>
              <a:cs typeface="Times New Roman" panose="02020603050405020304" pitchFamily="18" charset="0"/>
            </a:endParaRPr>
          </a:p>
        </p:txBody>
      </p:sp>
      <p:sp>
        <p:nvSpPr>
          <p:cNvPr id="4" name="标题 1"/>
          <p:cNvSpPr txBox="1">
            <a:spLocks/>
          </p:cNvSpPr>
          <p:nvPr/>
        </p:nvSpPr>
        <p:spPr>
          <a:xfrm>
            <a:off x="296174" y="0"/>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zh-CN" altLang="en-US" sz="2400">
              <a:latin typeface="Times New Roman" panose="02020603050405020304" pitchFamily="18" charset="0"/>
              <a:cs typeface="Times New Roman" panose="02020603050405020304" pitchFamily="18" charset="0"/>
            </a:endParaRPr>
          </a:p>
        </p:txBody>
      </p:sp>
      <p:sp>
        <p:nvSpPr>
          <p:cNvPr id="5" name="标题 1"/>
          <p:cNvSpPr txBox="1">
            <a:spLocks/>
          </p:cNvSpPr>
          <p:nvPr/>
        </p:nvSpPr>
        <p:spPr>
          <a:xfrm>
            <a:off x="1524000" y="1779205"/>
            <a:ext cx="9144000" cy="1764552"/>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r>
              <a:rPr lang="en-US" altLang="zh-CN" dirty="0">
                <a:latin typeface="Times New Roman" panose="02020603050405020304" pitchFamily="18" charset="0"/>
                <a:cs typeface="Times New Roman" panose="02020603050405020304" pitchFamily="18" charset="0"/>
              </a:rPr>
              <a:t>Way forward on NR URLLC </a:t>
            </a:r>
            <a:r>
              <a:rPr lang="en-US" altLang="zh-CN" dirty="0" smtClean="0">
                <a:latin typeface="Times New Roman" panose="02020603050405020304" pitchFamily="18" charset="0"/>
                <a:cs typeface="Times New Roman" panose="02020603050405020304" pitchFamily="18" charset="0"/>
              </a:rPr>
              <a:t> BS performance requirements</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2686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low latency</a:t>
            </a:r>
            <a:endParaRPr lang="zh-CN" altLang="en-US" dirty="0"/>
          </a:p>
        </p:txBody>
      </p:sp>
      <p:sp>
        <p:nvSpPr>
          <p:cNvPr id="3" name="内容占位符 2"/>
          <p:cNvSpPr>
            <a:spLocks noGrp="1"/>
          </p:cNvSpPr>
          <p:nvPr>
            <p:ph idx="1"/>
          </p:nvPr>
        </p:nvSpPr>
        <p:spPr>
          <a:xfrm>
            <a:off x="327804" y="862642"/>
            <a:ext cx="11473132" cy="5244860"/>
          </a:xfrm>
          <a:noFill/>
        </p:spPr>
        <p:txBody>
          <a:bodyPr>
            <a:noAutofit/>
          </a:bodyPr>
          <a:lstStyle/>
          <a:p>
            <a:r>
              <a:rPr lang="en-US" altLang="zh-CN" sz="2400" b="1" dirty="0" smtClean="0"/>
              <a:t>BS </a:t>
            </a:r>
            <a:r>
              <a:rPr lang="en-US" altLang="zh-CN" sz="2400" b="1" dirty="0"/>
              <a:t>FR1 URLLC demodulation </a:t>
            </a:r>
            <a:r>
              <a:rPr lang="en-US" altLang="zh-CN" sz="2400" b="1" dirty="0" smtClean="0"/>
              <a:t>requirements for PUSCH </a:t>
            </a:r>
            <a:r>
              <a:rPr lang="en-US" altLang="zh-CN" sz="2400" b="1" dirty="0"/>
              <a:t>mapping Type </a:t>
            </a:r>
            <a:r>
              <a:rPr lang="en-US" altLang="zh-CN" sz="2400" b="1" dirty="0" smtClean="0"/>
              <a:t>B</a:t>
            </a:r>
          </a:p>
          <a:p>
            <a:pPr lvl="1">
              <a:spcAft>
                <a:spcPts val="900"/>
              </a:spcAft>
            </a:pPr>
            <a:r>
              <a:rPr lang="en-US" altLang="zh-CN" sz="2000" b="1" dirty="0" smtClean="0">
                <a:solidFill>
                  <a:srgbClr val="000000"/>
                </a:solidFill>
                <a:highlight>
                  <a:srgbClr val="00FF00"/>
                </a:highlight>
              </a:rPr>
              <a:t>Agreements from the first round: </a:t>
            </a:r>
            <a:endParaRPr lang="en-US" altLang="zh-CN" sz="2000" b="1" dirty="0">
              <a:solidFill>
                <a:srgbClr val="000000"/>
              </a:solidFill>
              <a:highlight>
                <a:srgbClr val="00FF00"/>
              </a:highlight>
            </a:endParaRPr>
          </a:p>
          <a:p>
            <a:pPr lvl="2" hangingPunct="0">
              <a:buFont typeface="Calibri" panose="020F0502020204030204" pitchFamily="34" charset="0"/>
              <a:buChar char="−"/>
            </a:pPr>
            <a:r>
              <a:rPr lang="en-US" altLang="zh-CN" sz="1800" dirty="0" smtClean="0"/>
              <a:t>Starting </a:t>
            </a:r>
            <a:r>
              <a:rPr lang="en-US" altLang="zh-CN" sz="1800" dirty="0"/>
              <a:t>symbol: 0</a:t>
            </a:r>
            <a:endParaRPr lang="zh-CN" altLang="zh-CN" sz="1800" dirty="0"/>
          </a:p>
          <a:p>
            <a:pPr lvl="2" hangingPunct="0">
              <a:buFont typeface="Calibri" panose="020F0502020204030204" pitchFamily="34" charset="0"/>
              <a:buChar char="−"/>
            </a:pPr>
            <a:r>
              <a:rPr lang="en-US" altLang="zh-CN" sz="1800" dirty="0"/>
              <a:t>PUSCH aggregation level is 1.</a:t>
            </a:r>
            <a:endParaRPr lang="zh-CN" altLang="zh-CN" sz="1800" dirty="0"/>
          </a:p>
          <a:p>
            <a:pPr lvl="2" hangingPunct="0">
              <a:buFont typeface="Calibri" panose="020F0502020204030204" pitchFamily="34" charset="0"/>
              <a:buChar char="−"/>
            </a:pPr>
            <a:r>
              <a:rPr lang="en-GB" altLang="zh-CN" sz="1800" dirty="0" smtClean="0"/>
              <a:t>TDD </a:t>
            </a:r>
            <a:r>
              <a:rPr lang="en-GB" altLang="zh-CN" sz="1800" dirty="0"/>
              <a:t>pattern: </a:t>
            </a:r>
            <a:endParaRPr lang="zh-CN" altLang="zh-CN" sz="1800" dirty="0"/>
          </a:p>
          <a:p>
            <a:pPr lvl="3" hangingPunct="0">
              <a:buFont typeface="Calibri" panose="020F0502020204030204" pitchFamily="34" charset="0"/>
              <a:buChar char="−"/>
            </a:pPr>
            <a:r>
              <a:rPr lang="en-GB" altLang="zh-CN" dirty="0"/>
              <a:t>15kHz SCS: 3D1S1U, S=10D: 2G: 2U</a:t>
            </a:r>
            <a:endParaRPr lang="zh-CN" altLang="zh-CN" dirty="0"/>
          </a:p>
          <a:p>
            <a:pPr lvl="3" hangingPunct="0">
              <a:buFont typeface="Calibri" panose="020F0502020204030204" pitchFamily="34" charset="0"/>
              <a:buChar char="−"/>
            </a:pPr>
            <a:r>
              <a:rPr lang="en-GB" altLang="zh-CN" dirty="0"/>
              <a:t>30kHz SCS: 7D1S2U, S=6D: 4G: 4U </a:t>
            </a:r>
            <a:endParaRPr lang="zh-CN" altLang="zh-CN" dirty="0"/>
          </a:p>
          <a:p>
            <a:pPr lvl="2" hangingPunct="0">
              <a:buFont typeface="Calibri" panose="020F0502020204030204" pitchFamily="34" charset="0"/>
              <a:buChar char="−"/>
            </a:pPr>
            <a:r>
              <a:rPr lang="en-US" altLang="zh-CN" sz="1800" dirty="0"/>
              <a:t>Antenna configuration: </a:t>
            </a:r>
            <a:r>
              <a:rPr lang="en-GB" altLang="zh-CN" sz="1800" dirty="0"/>
              <a:t>1x2</a:t>
            </a:r>
            <a:r>
              <a:rPr lang="en-GB" altLang="zh-CN" sz="1800" dirty="0" smtClean="0"/>
              <a:t>.</a:t>
            </a:r>
          </a:p>
          <a:p>
            <a:pPr lvl="2" hangingPunct="0">
              <a:buFont typeface="Calibri" panose="020F0502020204030204" pitchFamily="34" charset="0"/>
              <a:buChar char="−"/>
            </a:pPr>
            <a:r>
              <a:rPr lang="en-US" altLang="zh-CN" sz="1800" dirty="0"/>
              <a:t>Waveform: </a:t>
            </a:r>
            <a:r>
              <a:rPr lang="en-GB" altLang="zh-CN" sz="1800" dirty="0" smtClean="0"/>
              <a:t>CP-OFDM</a:t>
            </a:r>
            <a:endParaRPr lang="zh-CN" altLang="zh-CN" sz="1800" dirty="0"/>
          </a:p>
          <a:p>
            <a:pPr lvl="2" hangingPunct="0">
              <a:buFont typeface="Calibri" panose="020F0502020204030204" pitchFamily="34" charset="0"/>
              <a:buChar char="−"/>
            </a:pPr>
            <a:r>
              <a:rPr lang="en-GB" altLang="zh-CN" sz="1800" dirty="0"/>
              <a:t>Channel condition: TDLC300-100 Low for FR1.</a:t>
            </a:r>
            <a:endParaRPr lang="zh-CN" altLang="zh-CN" sz="1800" dirty="0"/>
          </a:p>
          <a:p>
            <a:pPr lvl="2">
              <a:buFont typeface="Calibri" panose="020F0502020204030204" pitchFamily="34" charset="0"/>
              <a:buChar char="−"/>
            </a:pPr>
            <a:r>
              <a:rPr lang="en-US" altLang="zh-CN" sz="1800" dirty="0"/>
              <a:t>No PUSCH performance requirements for UL transmission with grant free/UL configured grant.</a:t>
            </a:r>
            <a:endParaRPr lang="zh-CN" altLang="zh-CN" sz="1800" dirty="0"/>
          </a:p>
          <a:p>
            <a:pPr lvl="1" hangingPunct="0"/>
            <a:r>
              <a:rPr lang="en-US" altLang="zh-CN" sz="2000" b="1" dirty="0">
                <a:highlight>
                  <a:srgbClr val="FFFF00"/>
                </a:highlight>
                <a:ea typeface="等线" panose="02010600030101010101" pitchFamily="2" charset="-122"/>
              </a:rPr>
              <a:t>Agreements from the </a:t>
            </a:r>
            <a:r>
              <a:rPr lang="en-US" altLang="zh-CN" sz="2000" b="1" dirty="0" smtClean="0">
                <a:highlight>
                  <a:srgbClr val="FFFF00"/>
                </a:highlight>
                <a:ea typeface="等线" panose="02010600030101010101" pitchFamily="2" charset="-122"/>
              </a:rPr>
              <a:t>second </a:t>
            </a:r>
            <a:r>
              <a:rPr lang="en-US" altLang="zh-CN" sz="2000" b="1" dirty="0">
                <a:highlight>
                  <a:srgbClr val="FFFF00"/>
                </a:highlight>
                <a:ea typeface="等线" panose="02010600030101010101" pitchFamily="2" charset="-122"/>
              </a:rPr>
              <a:t>round: </a:t>
            </a:r>
          </a:p>
          <a:p>
            <a:pPr lvl="2" hangingPunct="0">
              <a:buFont typeface="Calibri" panose="020F0502020204030204" pitchFamily="34" charset="0"/>
              <a:buChar char="−"/>
            </a:pPr>
            <a:r>
              <a:rPr lang="en-GB" altLang="zh-CN" sz="1800" dirty="0"/>
              <a:t>Number of HARQ </a:t>
            </a:r>
            <a:r>
              <a:rPr lang="en-GB" altLang="zh-CN" sz="1800" dirty="0" smtClean="0"/>
              <a:t>transmission: 1</a:t>
            </a:r>
            <a:endParaRPr lang="en-GB" altLang="zh-CN" sz="2800" dirty="0"/>
          </a:p>
          <a:p>
            <a:pPr lvl="2" hangingPunct="0">
              <a:buFont typeface="Calibri" panose="020F0502020204030204" pitchFamily="34" charset="0"/>
              <a:buChar char="−"/>
            </a:pPr>
            <a:r>
              <a:rPr lang="en-GB" altLang="zh-CN" sz="1800" dirty="0"/>
              <a:t>SCS/BW:</a:t>
            </a:r>
          </a:p>
          <a:p>
            <a:pPr lvl="3" hangingPunct="0"/>
            <a:r>
              <a:rPr lang="en-GB" altLang="zh-CN" sz="1600" dirty="0"/>
              <a:t>15 </a:t>
            </a:r>
            <a:r>
              <a:rPr lang="en-GB" altLang="zh-CN" sz="1600" dirty="0" smtClean="0"/>
              <a:t>kHz/10 MHz </a:t>
            </a:r>
            <a:r>
              <a:rPr lang="en-GB" altLang="zh-CN" sz="1600" dirty="0"/>
              <a:t>and 30 </a:t>
            </a:r>
            <a:r>
              <a:rPr lang="en-GB" altLang="zh-CN" sz="1600" dirty="0" smtClean="0"/>
              <a:t>kHz/40 MHz </a:t>
            </a:r>
            <a:r>
              <a:rPr lang="en-US" altLang="zh-CN" sz="1600" dirty="0"/>
              <a:t>with defined test applicability </a:t>
            </a:r>
            <a:r>
              <a:rPr lang="en-US" altLang="zh-CN" sz="1600" dirty="0" smtClean="0"/>
              <a:t>rule</a:t>
            </a:r>
          </a:p>
          <a:p>
            <a:pPr lvl="3" hangingPunct="0"/>
            <a:r>
              <a:rPr lang="en-GB" altLang="zh-CN" sz="1600" dirty="0"/>
              <a:t>Other sets are not precluded</a:t>
            </a:r>
          </a:p>
          <a:p>
            <a:pPr marL="1371600" lvl="3" indent="0" hangingPunct="0">
              <a:buNone/>
            </a:pPr>
            <a:endParaRPr lang="en-US" altLang="zh-CN" sz="1600" dirty="0" smtClean="0"/>
          </a:p>
        </p:txBody>
      </p:sp>
    </p:spTree>
    <p:extLst>
      <p:ext uri="{BB962C8B-B14F-4D97-AF65-F5344CB8AC3E}">
        <p14:creationId xmlns:p14="http://schemas.microsoft.com/office/powerpoint/2010/main" val="11659763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low latency</a:t>
            </a:r>
            <a:endParaRPr lang="zh-CN" altLang="en-US" dirty="0"/>
          </a:p>
        </p:txBody>
      </p:sp>
      <p:sp>
        <p:nvSpPr>
          <p:cNvPr id="3" name="内容占位符 2"/>
          <p:cNvSpPr>
            <a:spLocks noGrp="1"/>
          </p:cNvSpPr>
          <p:nvPr>
            <p:ph idx="1"/>
          </p:nvPr>
        </p:nvSpPr>
        <p:spPr>
          <a:xfrm>
            <a:off x="327804" y="736033"/>
            <a:ext cx="11473132" cy="5244860"/>
          </a:xfrm>
          <a:noFill/>
        </p:spPr>
        <p:txBody>
          <a:bodyPr>
            <a:noAutofit/>
          </a:bodyPr>
          <a:lstStyle/>
          <a:p>
            <a:r>
              <a:rPr lang="en-US" altLang="zh-CN" sz="2400" b="1" dirty="0" smtClean="0"/>
              <a:t>BS URLLC </a:t>
            </a:r>
            <a:r>
              <a:rPr lang="en-US" altLang="zh-CN" sz="2400" b="1" dirty="0"/>
              <a:t>demodulation </a:t>
            </a:r>
            <a:r>
              <a:rPr lang="en-US" altLang="zh-CN" sz="2400" b="1" dirty="0" smtClean="0"/>
              <a:t>requirements for PUSCH </a:t>
            </a:r>
            <a:r>
              <a:rPr lang="en-US" altLang="zh-CN" sz="2400" b="1" dirty="0"/>
              <a:t>mapping Type </a:t>
            </a:r>
            <a:r>
              <a:rPr lang="en-US" altLang="zh-CN" sz="2400" b="1" dirty="0" smtClean="0"/>
              <a:t>B</a:t>
            </a:r>
          </a:p>
          <a:p>
            <a:pPr lvl="1" hangingPunct="0">
              <a:lnSpc>
                <a:spcPct val="100000"/>
              </a:lnSpc>
              <a:buFont typeface="Calibri" panose="020F0502020204030204" pitchFamily="34" charset="0"/>
              <a:buChar char="▪"/>
            </a:pPr>
            <a:r>
              <a:rPr lang="en-US" altLang="zh-CN" sz="2000" b="1" dirty="0"/>
              <a:t>Open issues </a:t>
            </a:r>
            <a:r>
              <a:rPr lang="en-US" altLang="zh-CN" sz="2000" b="1" dirty="0" smtClean="0"/>
              <a:t>for </a:t>
            </a:r>
            <a:r>
              <a:rPr lang="en-US" altLang="zh-CN" sz="2000" b="1" dirty="0"/>
              <a:t>the </a:t>
            </a:r>
            <a:r>
              <a:rPr lang="en-US" altLang="zh-CN" sz="2000" b="1" dirty="0" smtClean="0"/>
              <a:t>next meeting</a:t>
            </a:r>
          </a:p>
          <a:p>
            <a:pPr marL="457200" lvl="1" indent="0" hangingPunct="0">
              <a:lnSpc>
                <a:spcPct val="100000"/>
              </a:lnSpc>
              <a:buNone/>
            </a:pPr>
            <a:endParaRPr lang="en-US" altLang="zh-CN" sz="2000" b="1" dirty="0" smtClean="0"/>
          </a:p>
          <a:p>
            <a:pPr marL="914400" lvl="2" indent="0">
              <a:buNone/>
            </a:pPr>
            <a:r>
              <a:rPr lang="en-GB" altLang="zh-CN" sz="1600" b="1" u="sng" dirty="0" smtClean="0"/>
              <a:t>Issue 1: Whether to define requirements for BS FR2 URLLC performance requirements for low latency</a:t>
            </a:r>
            <a:endParaRPr lang="zh-CN" altLang="zh-CN" sz="1600" dirty="0" smtClean="0"/>
          </a:p>
          <a:p>
            <a:pPr lvl="2"/>
            <a:r>
              <a:rPr lang="en-GB" altLang="zh-CN" sz="1600" dirty="0" smtClean="0"/>
              <a:t>Proposals </a:t>
            </a:r>
            <a:endParaRPr lang="zh-CN" altLang="zh-CN" sz="1600" dirty="0"/>
          </a:p>
          <a:p>
            <a:pPr lvl="3" hangingPunct="0"/>
            <a:r>
              <a:rPr lang="en-GB" altLang="zh-CN" sz="1600" dirty="0"/>
              <a:t>Option 1: </a:t>
            </a:r>
            <a:r>
              <a:rPr lang="en-US" altLang="zh-CN" sz="1600" dirty="0"/>
              <a:t>Do not define </a:t>
            </a:r>
            <a:r>
              <a:rPr lang="zh-CN" altLang="zh-CN" sz="1600" dirty="0"/>
              <a:t> </a:t>
            </a:r>
            <a:r>
              <a:rPr lang="en-US" altLang="zh-CN" sz="1600" dirty="0"/>
              <a:t>(Samsung, Huawei, Nokia)</a:t>
            </a:r>
            <a:endParaRPr lang="zh-CN" altLang="zh-CN" sz="1600" dirty="0"/>
          </a:p>
          <a:p>
            <a:pPr lvl="3" hangingPunct="0"/>
            <a:r>
              <a:rPr lang="en-US" altLang="zh-CN" sz="1600" dirty="0"/>
              <a:t>Option 2: Define. (Ericsson, </a:t>
            </a:r>
            <a:r>
              <a:rPr lang="en-US" altLang="zh-CN" sz="1600" dirty="0" smtClean="0"/>
              <a:t>Intel, </a:t>
            </a:r>
            <a:r>
              <a:rPr lang="en-US" altLang="zh-CN" sz="1600" dirty="0"/>
              <a:t>NTT </a:t>
            </a:r>
            <a:r>
              <a:rPr lang="en-US" altLang="zh-CN" sz="1600" dirty="0" smtClean="0"/>
              <a:t>DoCoMo)</a:t>
            </a:r>
            <a:endParaRPr lang="zh-CN" altLang="zh-CN" sz="1600" dirty="0"/>
          </a:p>
          <a:p>
            <a:pPr marL="914400" lvl="2" indent="0">
              <a:buNone/>
            </a:pPr>
            <a:r>
              <a:rPr lang="en-GB" altLang="zh-CN" sz="1600" dirty="0"/>
              <a:t> </a:t>
            </a:r>
            <a:endParaRPr lang="en-GB" altLang="zh-CN" sz="1600" dirty="0" smtClean="0"/>
          </a:p>
          <a:p>
            <a:pPr marL="914400" lvl="2" indent="0">
              <a:buNone/>
            </a:pPr>
            <a:endParaRPr lang="zh-CN" altLang="zh-CN" sz="1600" dirty="0"/>
          </a:p>
          <a:p>
            <a:pPr marL="1371600" lvl="3" indent="0" hangingPunct="0">
              <a:buNone/>
            </a:pPr>
            <a:endParaRPr lang="zh-CN" altLang="zh-CN" sz="1600" dirty="0"/>
          </a:p>
        </p:txBody>
      </p:sp>
    </p:spTree>
    <p:extLst>
      <p:ext uri="{BB962C8B-B14F-4D97-AF65-F5344CB8AC3E}">
        <p14:creationId xmlns:p14="http://schemas.microsoft.com/office/powerpoint/2010/main" val="3663700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low latency</a:t>
            </a:r>
            <a:endParaRPr lang="zh-CN" altLang="en-US" dirty="0"/>
          </a:p>
        </p:txBody>
      </p:sp>
      <p:sp>
        <p:nvSpPr>
          <p:cNvPr id="3" name="内容占位符 2"/>
          <p:cNvSpPr>
            <a:spLocks noGrp="1"/>
          </p:cNvSpPr>
          <p:nvPr>
            <p:ph idx="1"/>
          </p:nvPr>
        </p:nvSpPr>
        <p:spPr>
          <a:xfrm>
            <a:off x="327804" y="736033"/>
            <a:ext cx="11473132" cy="5244860"/>
          </a:xfrm>
          <a:noFill/>
        </p:spPr>
        <p:txBody>
          <a:bodyPr>
            <a:noAutofit/>
          </a:bodyPr>
          <a:lstStyle/>
          <a:p>
            <a:r>
              <a:rPr lang="en-US" altLang="zh-CN" sz="2400" b="1" dirty="0" smtClean="0"/>
              <a:t>BS FR1 URLLC </a:t>
            </a:r>
            <a:r>
              <a:rPr lang="en-US" altLang="zh-CN" sz="2400" b="1" dirty="0"/>
              <a:t>demodulation </a:t>
            </a:r>
            <a:r>
              <a:rPr lang="en-US" altLang="zh-CN" sz="2400" b="1" dirty="0" smtClean="0"/>
              <a:t>requirements for PUSCH </a:t>
            </a:r>
            <a:r>
              <a:rPr lang="en-US" altLang="zh-CN" sz="2400" b="1" dirty="0"/>
              <a:t>mapping Type </a:t>
            </a:r>
            <a:r>
              <a:rPr lang="en-US" altLang="zh-CN" sz="2400" b="1" dirty="0" smtClean="0"/>
              <a:t>B</a:t>
            </a:r>
          </a:p>
          <a:p>
            <a:pPr lvl="1" hangingPunct="0">
              <a:lnSpc>
                <a:spcPct val="100000"/>
              </a:lnSpc>
              <a:buFont typeface="Calibri" panose="020F0502020204030204" pitchFamily="34" charset="0"/>
              <a:buChar char="▪"/>
            </a:pPr>
            <a:r>
              <a:rPr lang="en-US" altLang="zh-CN" sz="2000" b="1" dirty="0"/>
              <a:t>Open issues </a:t>
            </a:r>
            <a:r>
              <a:rPr lang="en-US" altLang="zh-CN" sz="2000" b="1" dirty="0" smtClean="0"/>
              <a:t>for </a:t>
            </a:r>
            <a:r>
              <a:rPr lang="en-US" altLang="zh-CN" sz="2000" b="1" dirty="0"/>
              <a:t>the </a:t>
            </a:r>
            <a:r>
              <a:rPr lang="en-US" altLang="zh-CN" sz="2000" b="1" dirty="0" smtClean="0"/>
              <a:t>next </a:t>
            </a:r>
            <a:r>
              <a:rPr lang="en-US" altLang="zh-CN" sz="2000" b="1" dirty="0" smtClean="0"/>
              <a:t>meeting</a:t>
            </a:r>
            <a:r>
              <a:rPr lang="en-GB" altLang="zh-CN" sz="1600" dirty="0"/>
              <a:t> </a:t>
            </a:r>
            <a:endParaRPr lang="en-GB" altLang="zh-CN" sz="1600" dirty="0" smtClean="0"/>
          </a:p>
          <a:p>
            <a:pPr marL="914400" lvl="2" indent="0">
              <a:buNone/>
            </a:pPr>
            <a:endParaRPr lang="zh-CN" altLang="zh-CN" sz="1600" dirty="0"/>
          </a:p>
          <a:p>
            <a:pPr marL="914400" lvl="2" indent="0">
              <a:buNone/>
            </a:pPr>
            <a:r>
              <a:rPr lang="en-GB" altLang="zh-CN" sz="1600" b="1" u="sng" dirty="0"/>
              <a:t>Issue </a:t>
            </a:r>
            <a:r>
              <a:rPr lang="en-GB" altLang="zh-CN" sz="1600" b="1" u="sng" dirty="0" smtClean="0"/>
              <a:t>2</a:t>
            </a:r>
            <a:r>
              <a:rPr lang="en-GB" altLang="zh-CN" sz="1600" b="1" u="sng" dirty="0"/>
              <a:t>: Symbol length (L</a:t>
            </a:r>
            <a:r>
              <a:rPr lang="en-GB" altLang="zh-CN" sz="1600" b="1" u="sng" dirty="0" smtClean="0"/>
              <a:t>) </a:t>
            </a:r>
            <a:endParaRPr lang="zh-CN" altLang="zh-CN" sz="1600" dirty="0"/>
          </a:p>
          <a:p>
            <a:pPr lvl="2"/>
            <a:r>
              <a:rPr lang="en-GB" altLang="zh-CN" sz="1600" dirty="0"/>
              <a:t>Proposals </a:t>
            </a:r>
            <a:endParaRPr lang="zh-CN" altLang="zh-CN" sz="1600" dirty="0"/>
          </a:p>
          <a:p>
            <a:pPr lvl="3" hangingPunct="0"/>
            <a:r>
              <a:rPr lang="zh-CN" altLang="zh-CN" sz="1600" dirty="0"/>
              <a:t>Option 1: 4os (</a:t>
            </a:r>
            <a:r>
              <a:rPr lang="zh-CN" altLang="zh-CN" sz="1600" dirty="0" smtClean="0"/>
              <a:t>Intel, </a:t>
            </a:r>
            <a:r>
              <a:rPr lang="zh-CN" altLang="zh-CN" sz="1600" dirty="0"/>
              <a:t>Samsung)</a:t>
            </a:r>
          </a:p>
          <a:p>
            <a:pPr lvl="3" hangingPunct="0"/>
            <a:r>
              <a:rPr lang="en-GB" altLang="zh-CN" sz="1600" dirty="0"/>
              <a:t>Option 2: 2os </a:t>
            </a:r>
            <a:r>
              <a:rPr lang="en-GB" altLang="zh-CN" sz="1600" dirty="0" smtClean="0"/>
              <a:t>(</a:t>
            </a:r>
            <a:r>
              <a:rPr lang="en-US" altLang="zh-CN" sz="1600" dirty="0" smtClean="0"/>
              <a:t>Huawei</a:t>
            </a:r>
            <a:r>
              <a:rPr lang="en-GB" altLang="zh-CN" sz="1600" dirty="0" smtClean="0"/>
              <a:t>)</a:t>
            </a:r>
            <a:endParaRPr lang="zh-CN" altLang="zh-CN" sz="1600" dirty="0"/>
          </a:p>
          <a:p>
            <a:pPr lvl="3" hangingPunct="0"/>
            <a:r>
              <a:rPr lang="zh-CN" altLang="zh-CN" sz="1600" dirty="0" smtClean="0"/>
              <a:t>Option </a:t>
            </a:r>
            <a:r>
              <a:rPr lang="zh-CN" altLang="zh-CN" sz="1600" dirty="0"/>
              <a:t>4: 7os </a:t>
            </a:r>
            <a:r>
              <a:rPr lang="zh-CN" altLang="zh-CN" sz="1600" dirty="0" smtClean="0"/>
              <a:t>(Nokia)</a:t>
            </a:r>
            <a:endParaRPr lang="en-US" altLang="zh-CN" sz="1600" dirty="0" smtClean="0"/>
          </a:p>
          <a:p>
            <a:pPr lvl="3" hangingPunct="0"/>
            <a:r>
              <a:rPr lang="en-US" altLang="zh-CN" sz="1600" dirty="0" smtClean="0"/>
              <a:t>Option 5: </a:t>
            </a:r>
            <a:r>
              <a:rPr lang="zh-CN" altLang="zh-CN" sz="1600" dirty="0"/>
              <a:t>2os and 7os (Ericsson, </a:t>
            </a:r>
            <a:r>
              <a:rPr lang="en-US" altLang="zh-CN" sz="1600" dirty="0"/>
              <a:t>NTT DoCoMo</a:t>
            </a:r>
            <a:r>
              <a:rPr lang="zh-CN" altLang="zh-CN" sz="1600" dirty="0" smtClean="0"/>
              <a:t>)</a:t>
            </a:r>
            <a:r>
              <a:rPr lang="en-GB" altLang="zh-CN" sz="1600" dirty="0"/>
              <a:t> </a:t>
            </a:r>
            <a:endParaRPr lang="en-GB" altLang="zh-CN" sz="1600" dirty="0" smtClean="0"/>
          </a:p>
          <a:p>
            <a:pPr marL="1371600" lvl="3" indent="0" hangingPunct="0">
              <a:buNone/>
            </a:pPr>
            <a:endParaRPr lang="en-GB" altLang="zh-CN" sz="1600" dirty="0" smtClean="0"/>
          </a:p>
          <a:p>
            <a:pPr marL="914400" lvl="2" indent="0">
              <a:buNone/>
            </a:pPr>
            <a:r>
              <a:rPr lang="en-GB" altLang="zh-CN" sz="1600" b="1" u="sng" dirty="0"/>
              <a:t>Issue 3: DM-RS configuration Type 1 with single symbol</a:t>
            </a:r>
            <a:endParaRPr lang="zh-CN" altLang="zh-CN" sz="1600" dirty="0"/>
          </a:p>
          <a:p>
            <a:pPr lvl="2"/>
            <a:r>
              <a:rPr lang="en-GB" altLang="zh-CN" sz="1600" dirty="0"/>
              <a:t>Proposals for symbol lengths of 5os or 7os based on the options in Issue 5-5-2</a:t>
            </a:r>
            <a:endParaRPr lang="zh-CN" altLang="zh-CN" sz="1600" dirty="0"/>
          </a:p>
          <a:p>
            <a:pPr lvl="3"/>
            <a:r>
              <a:rPr lang="en-GB" altLang="zh-CN" sz="1600" dirty="0"/>
              <a:t>Option 1:1+0 (Intel)</a:t>
            </a:r>
            <a:endParaRPr lang="zh-CN" altLang="zh-CN" sz="1600" dirty="0"/>
          </a:p>
          <a:p>
            <a:pPr lvl="3"/>
            <a:r>
              <a:rPr lang="zh-CN" altLang="zh-CN" sz="1600" dirty="0"/>
              <a:t>Option 2: 1+1 (Nokia, Ericsson)</a:t>
            </a:r>
          </a:p>
          <a:p>
            <a:pPr lvl="2"/>
            <a:r>
              <a:rPr lang="en-GB" altLang="zh-CN" sz="1600" dirty="0"/>
              <a:t>Recommended WF</a:t>
            </a:r>
            <a:endParaRPr lang="zh-CN" altLang="zh-CN" sz="1600" dirty="0"/>
          </a:p>
          <a:p>
            <a:pPr lvl="3"/>
            <a:r>
              <a:rPr lang="en-GB" altLang="zh-CN" sz="1600" dirty="0"/>
              <a:t>The DM-RS configuration is also related to the agreed symbol length. As per TS 38.211 Table 6.4.1.1.3-3, symbol length L&lt;= 4 only DMRS 1+0 is applicable.  4&lt; L &lt;=7, 1+0 and 1+1 are applicable.</a:t>
            </a:r>
          </a:p>
          <a:p>
            <a:pPr lvl="3" hangingPunct="0"/>
            <a:endParaRPr lang="en-GB" altLang="zh-CN" sz="1600" dirty="0" smtClean="0"/>
          </a:p>
          <a:p>
            <a:pPr marL="1371600" lvl="3" indent="0" hangingPunct="0">
              <a:buNone/>
            </a:pPr>
            <a:endParaRPr lang="zh-CN" altLang="zh-CN" sz="1600" dirty="0"/>
          </a:p>
        </p:txBody>
      </p:sp>
    </p:spTree>
    <p:extLst>
      <p:ext uri="{BB962C8B-B14F-4D97-AF65-F5344CB8AC3E}">
        <p14:creationId xmlns:p14="http://schemas.microsoft.com/office/powerpoint/2010/main" val="29080165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low latency</a:t>
            </a:r>
            <a:endParaRPr lang="zh-CN" altLang="en-US" dirty="0"/>
          </a:p>
        </p:txBody>
      </p:sp>
      <p:sp>
        <p:nvSpPr>
          <p:cNvPr id="3" name="内容占位符 2"/>
          <p:cNvSpPr>
            <a:spLocks noGrp="1"/>
          </p:cNvSpPr>
          <p:nvPr>
            <p:ph idx="1"/>
          </p:nvPr>
        </p:nvSpPr>
        <p:spPr>
          <a:xfrm>
            <a:off x="327804" y="736033"/>
            <a:ext cx="11473132" cy="5244860"/>
          </a:xfrm>
          <a:noFill/>
        </p:spPr>
        <p:txBody>
          <a:bodyPr>
            <a:noAutofit/>
          </a:bodyPr>
          <a:lstStyle/>
          <a:p>
            <a:r>
              <a:rPr lang="en-US" altLang="zh-CN" sz="2400" b="1" dirty="0" smtClean="0"/>
              <a:t>BS </a:t>
            </a:r>
            <a:r>
              <a:rPr lang="en-US" altLang="zh-CN" sz="2400" b="1" dirty="0"/>
              <a:t>FR1 URLLC demodulation </a:t>
            </a:r>
            <a:r>
              <a:rPr lang="en-US" altLang="zh-CN" sz="2400" b="1" dirty="0" smtClean="0"/>
              <a:t>requirements for PUSCH </a:t>
            </a:r>
            <a:r>
              <a:rPr lang="en-US" altLang="zh-CN" sz="2400" b="1" dirty="0"/>
              <a:t>mapping Type </a:t>
            </a:r>
            <a:r>
              <a:rPr lang="en-US" altLang="zh-CN" sz="2400" b="1" dirty="0" smtClean="0"/>
              <a:t>B</a:t>
            </a:r>
          </a:p>
          <a:p>
            <a:pPr lvl="1" hangingPunct="0">
              <a:lnSpc>
                <a:spcPct val="100000"/>
              </a:lnSpc>
              <a:buFont typeface="Calibri" panose="020F0502020204030204" pitchFamily="34" charset="0"/>
              <a:buChar char="▪"/>
            </a:pPr>
            <a:r>
              <a:rPr lang="en-US" altLang="zh-CN" sz="2000" b="1" dirty="0"/>
              <a:t>Open issues </a:t>
            </a:r>
            <a:r>
              <a:rPr lang="en-US" altLang="zh-CN" sz="2000" b="1" dirty="0" smtClean="0"/>
              <a:t>for </a:t>
            </a:r>
            <a:r>
              <a:rPr lang="en-US" altLang="zh-CN" sz="2000" b="1" dirty="0"/>
              <a:t>the 2</a:t>
            </a:r>
            <a:r>
              <a:rPr lang="en-US" altLang="zh-CN" sz="2000" b="1" baseline="30000" dirty="0"/>
              <a:t>nd</a:t>
            </a:r>
            <a:r>
              <a:rPr lang="en-US" altLang="zh-CN" sz="2000" b="1" dirty="0"/>
              <a:t> round</a:t>
            </a:r>
            <a:r>
              <a:rPr lang="en-US" altLang="zh-CN" sz="2000" b="1" dirty="0" smtClean="0"/>
              <a:t>:</a:t>
            </a:r>
            <a:endParaRPr lang="en-US" altLang="zh-CN" sz="1600" dirty="0" smtClean="0"/>
          </a:p>
          <a:p>
            <a:pPr marL="1371600" lvl="3" indent="0" hangingPunct="0">
              <a:buNone/>
            </a:pPr>
            <a:endParaRPr lang="zh-CN" altLang="zh-CN" sz="1600" dirty="0"/>
          </a:p>
          <a:p>
            <a:pPr lvl="3"/>
            <a:endParaRPr lang="en-GB" altLang="zh-CN" sz="1600" dirty="0" smtClean="0"/>
          </a:p>
          <a:p>
            <a:pPr marL="914400" lvl="2" indent="0">
              <a:buNone/>
            </a:pPr>
            <a:r>
              <a:rPr lang="en-GB" altLang="zh-CN" sz="1600" b="1" u="sng" dirty="0"/>
              <a:t>Issue 4: MCS</a:t>
            </a:r>
            <a:endParaRPr lang="zh-CN" altLang="zh-CN" sz="1600" dirty="0"/>
          </a:p>
          <a:p>
            <a:pPr lvl="2"/>
            <a:r>
              <a:rPr lang="en-GB" altLang="zh-CN" sz="1600" dirty="0"/>
              <a:t>Proposals</a:t>
            </a:r>
            <a:endParaRPr lang="zh-CN" altLang="zh-CN" sz="1600" dirty="0"/>
          </a:p>
          <a:p>
            <a:pPr lvl="3"/>
            <a:r>
              <a:rPr lang="en-GB" altLang="zh-CN" sz="1600" dirty="0"/>
              <a:t>Option 1: MCS 5 from Table 3 (Samsung, Huawei, NTT DoCoMo, Nokia, Intel)</a:t>
            </a:r>
            <a:endParaRPr lang="zh-CN" altLang="zh-CN" sz="1600" dirty="0"/>
          </a:p>
          <a:p>
            <a:pPr lvl="3"/>
            <a:r>
              <a:rPr lang="en-GB" altLang="zh-CN" sz="1600" dirty="0"/>
              <a:t>Option 2: MCS 21 (658/1024) from Table 2 (Ericsson, DoCoMo?)</a:t>
            </a:r>
            <a:r>
              <a:rPr lang="en-GB" altLang="zh-CN" sz="1600" b="1" dirty="0"/>
              <a:t> </a:t>
            </a:r>
          </a:p>
          <a:p>
            <a:pPr marL="1371600" lvl="3" indent="0">
              <a:buNone/>
            </a:pPr>
            <a:endParaRPr lang="en-GB" altLang="zh-CN" sz="1600" dirty="0"/>
          </a:p>
          <a:p>
            <a:pPr marL="914400" lvl="2" indent="0">
              <a:buNone/>
            </a:pPr>
            <a:r>
              <a:rPr lang="en-GB" altLang="zh-CN" sz="1600" b="1" u="sng" dirty="0"/>
              <a:t>Issue 5: Number of PRB </a:t>
            </a:r>
            <a:endParaRPr lang="zh-CN" altLang="zh-CN" sz="1600" dirty="0"/>
          </a:p>
          <a:p>
            <a:pPr lvl="2"/>
            <a:r>
              <a:rPr lang="en-GB" altLang="zh-CN" sz="1600" dirty="0"/>
              <a:t>Proposals</a:t>
            </a:r>
            <a:endParaRPr lang="zh-CN" altLang="zh-CN" sz="1600" dirty="0"/>
          </a:p>
          <a:p>
            <a:pPr lvl="3"/>
            <a:r>
              <a:rPr lang="en-GB" altLang="zh-CN" sz="1600" dirty="0"/>
              <a:t>Option 1: full bandwidth (Huawei, DoCoMo, Nokia, Samsung, Intel)</a:t>
            </a:r>
            <a:endParaRPr lang="zh-CN" altLang="zh-CN" sz="1600" dirty="0"/>
          </a:p>
          <a:p>
            <a:pPr lvl="3"/>
            <a:r>
              <a:rPr lang="en-GB" altLang="zh-CN" sz="1600" dirty="0"/>
              <a:t>Option 2: A fixed number of RB (Ericsson)</a:t>
            </a:r>
          </a:p>
          <a:p>
            <a:pPr marL="1371600" lvl="3" indent="0">
              <a:buNone/>
            </a:pPr>
            <a:endParaRPr lang="en-GB" altLang="zh-CN" sz="1600" dirty="0"/>
          </a:p>
          <a:p>
            <a:pPr lvl="3"/>
            <a:endParaRPr lang="zh-CN" altLang="zh-CN" sz="1600" dirty="0"/>
          </a:p>
        </p:txBody>
      </p:sp>
    </p:spTree>
    <p:extLst>
      <p:ext uri="{BB962C8B-B14F-4D97-AF65-F5344CB8AC3E}">
        <p14:creationId xmlns:p14="http://schemas.microsoft.com/office/powerpoint/2010/main" val="1845596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low latency</a:t>
            </a:r>
            <a:endParaRPr lang="zh-CN" altLang="en-US" dirty="0"/>
          </a:p>
        </p:txBody>
      </p:sp>
      <p:sp>
        <p:nvSpPr>
          <p:cNvPr id="3" name="内容占位符 2"/>
          <p:cNvSpPr>
            <a:spLocks noGrp="1"/>
          </p:cNvSpPr>
          <p:nvPr>
            <p:ph idx="1"/>
          </p:nvPr>
        </p:nvSpPr>
        <p:spPr>
          <a:xfrm>
            <a:off x="327804" y="862642"/>
            <a:ext cx="11473132" cy="5244860"/>
          </a:xfrm>
          <a:noFill/>
        </p:spPr>
        <p:txBody>
          <a:bodyPr>
            <a:noAutofit/>
          </a:bodyPr>
          <a:lstStyle/>
          <a:p>
            <a:r>
              <a:rPr lang="en-US" altLang="zh-CN" sz="2400" b="1" dirty="0" smtClean="0"/>
              <a:t>BS </a:t>
            </a:r>
            <a:r>
              <a:rPr lang="en-US" altLang="zh-CN" sz="2400" b="1" dirty="0"/>
              <a:t>FR1 URLLC demodulation </a:t>
            </a:r>
            <a:r>
              <a:rPr lang="en-US" altLang="zh-CN" sz="2400" b="1" dirty="0" smtClean="0"/>
              <a:t>requirements for PUSCH </a:t>
            </a:r>
            <a:r>
              <a:rPr lang="en-US" altLang="zh-CN" sz="2400" b="1" dirty="0"/>
              <a:t>mapping Type </a:t>
            </a:r>
            <a:r>
              <a:rPr lang="en-US" altLang="zh-CN" sz="2400" b="1" dirty="0" smtClean="0"/>
              <a:t>B</a:t>
            </a:r>
          </a:p>
          <a:p>
            <a:pPr lvl="1" hangingPunct="0">
              <a:lnSpc>
                <a:spcPct val="100000"/>
              </a:lnSpc>
              <a:buFont typeface="Calibri" panose="020F0502020204030204" pitchFamily="34" charset="0"/>
              <a:buChar char="▪"/>
            </a:pPr>
            <a:r>
              <a:rPr lang="en-US" altLang="zh-CN" sz="2000" b="1" dirty="0"/>
              <a:t>Open </a:t>
            </a:r>
            <a:r>
              <a:rPr lang="en-US" altLang="zh-CN" sz="2000" b="1" dirty="0" smtClean="0"/>
              <a:t>issues for </a:t>
            </a:r>
            <a:r>
              <a:rPr lang="en-US" altLang="zh-CN" sz="2000" b="1" dirty="0"/>
              <a:t>the </a:t>
            </a:r>
            <a:r>
              <a:rPr lang="en-US" altLang="zh-CN" sz="2000" b="1" dirty="0" smtClean="0"/>
              <a:t>next meeting:</a:t>
            </a:r>
          </a:p>
          <a:p>
            <a:pPr marL="1371600" lvl="3" indent="0">
              <a:buNone/>
            </a:pPr>
            <a:endParaRPr lang="en-GB" altLang="zh-CN" sz="1600" dirty="0"/>
          </a:p>
          <a:p>
            <a:pPr marL="914400" lvl="2" indent="0">
              <a:buNone/>
            </a:pPr>
            <a:r>
              <a:rPr lang="en-GB" altLang="zh-CN" sz="1600" b="1" u="sng" dirty="0"/>
              <a:t>Issue </a:t>
            </a:r>
            <a:r>
              <a:rPr lang="en-GB" altLang="zh-CN" sz="1600" b="1" u="sng" dirty="0" smtClean="0"/>
              <a:t>6: </a:t>
            </a:r>
            <a:r>
              <a:rPr lang="en-GB" altLang="zh-CN" sz="1600" b="1" u="sng" dirty="0"/>
              <a:t>Test metrics</a:t>
            </a:r>
            <a:endParaRPr lang="zh-CN" altLang="zh-CN" sz="1600" dirty="0"/>
          </a:p>
          <a:p>
            <a:pPr lvl="2"/>
            <a:r>
              <a:rPr lang="en-GB" altLang="zh-CN" sz="1600" dirty="0"/>
              <a:t>Proposals</a:t>
            </a:r>
            <a:endParaRPr lang="zh-CN" altLang="zh-CN" sz="1600" dirty="0"/>
          </a:p>
          <a:p>
            <a:pPr lvl="3"/>
            <a:r>
              <a:rPr lang="en-GB" altLang="zh-CN" sz="1600" dirty="0"/>
              <a:t>Option 1: 70% throughput (Huawei, DoCoMo, Samsung)</a:t>
            </a:r>
            <a:endParaRPr lang="zh-CN" altLang="zh-CN" sz="1600" dirty="0"/>
          </a:p>
          <a:p>
            <a:pPr lvl="3"/>
            <a:r>
              <a:rPr lang="en-GB" altLang="zh-CN" sz="1600" dirty="0"/>
              <a:t>Option 2: 10% BLER (= 90% throughput) (Ericsson, Nokia, Intel)</a:t>
            </a:r>
          </a:p>
          <a:p>
            <a:pPr lvl="3"/>
            <a:endParaRPr lang="zh-CN" altLang="zh-CN" sz="1600" dirty="0" smtClean="0"/>
          </a:p>
          <a:p>
            <a:pPr marL="914400" lvl="2" indent="0">
              <a:buNone/>
            </a:pPr>
            <a:r>
              <a:rPr lang="en-GB" altLang="zh-CN" sz="1600" dirty="0" smtClean="0"/>
              <a:t> </a:t>
            </a:r>
            <a:r>
              <a:rPr lang="en-GB" altLang="zh-CN" sz="1600" b="1" u="sng" dirty="0"/>
              <a:t>Issue 7: </a:t>
            </a:r>
            <a:r>
              <a:rPr lang="en-US" altLang="zh-CN" sz="1600" b="1" u="sng" dirty="0"/>
              <a:t>Whether to introduce DFT-s-OFDM: </a:t>
            </a:r>
            <a:endParaRPr lang="zh-CN" altLang="zh-CN" sz="1600" dirty="0"/>
          </a:p>
          <a:p>
            <a:pPr lvl="3"/>
            <a:r>
              <a:rPr lang="en-GB" altLang="zh-CN" sz="1600" dirty="0"/>
              <a:t>Proposals</a:t>
            </a:r>
            <a:endParaRPr lang="zh-CN" altLang="zh-CN" sz="1600" dirty="0"/>
          </a:p>
          <a:p>
            <a:pPr lvl="4"/>
            <a:r>
              <a:rPr lang="en-GB" altLang="zh-CN" sz="1600" dirty="0"/>
              <a:t>Option 1: No (Ericsson, Huawei, Samsung, Nokia, Intel)</a:t>
            </a:r>
            <a:endParaRPr lang="zh-CN" altLang="zh-CN" sz="1600" dirty="0"/>
          </a:p>
          <a:p>
            <a:pPr lvl="4"/>
            <a:r>
              <a:rPr lang="en-GB" altLang="zh-CN" sz="1600" dirty="0"/>
              <a:t>Option 2: Yes (NTT DoCoMo)</a:t>
            </a:r>
            <a:endParaRPr lang="zh-CN" altLang="zh-CN" sz="1600" dirty="0"/>
          </a:p>
          <a:p>
            <a:pPr lvl="3"/>
            <a:r>
              <a:rPr lang="en-GB" altLang="zh-CN" sz="1600" dirty="0"/>
              <a:t>Recommended WF</a:t>
            </a:r>
            <a:endParaRPr lang="zh-CN" altLang="zh-CN" sz="1600" dirty="0"/>
          </a:p>
          <a:p>
            <a:pPr marL="914400" lvl="2" indent="0">
              <a:buNone/>
            </a:pPr>
            <a:endParaRPr lang="zh-CN" altLang="zh-CN" sz="1600" dirty="0" smtClean="0"/>
          </a:p>
        </p:txBody>
      </p:sp>
    </p:spTree>
    <p:extLst>
      <p:ext uri="{BB962C8B-B14F-4D97-AF65-F5344CB8AC3E}">
        <p14:creationId xmlns:p14="http://schemas.microsoft.com/office/powerpoint/2010/main" val="1186799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high reliability</a:t>
            </a:r>
            <a:endParaRPr lang="zh-CN" altLang="en-US" dirty="0"/>
          </a:p>
        </p:txBody>
      </p:sp>
      <p:sp>
        <p:nvSpPr>
          <p:cNvPr id="3" name="内容占位符 2"/>
          <p:cNvSpPr>
            <a:spLocks noGrp="1"/>
          </p:cNvSpPr>
          <p:nvPr>
            <p:ph idx="1"/>
          </p:nvPr>
        </p:nvSpPr>
        <p:spPr>
          <a:xfrm>
            <a:off x="131034" y="746896"/>
            <a:ext cx="11473132" cy="5727939"/>
          </a:xfrm>
          <a:noFill/>
        </p:spPr>
        <p:txBody>
          <a:bodyPr>
            <a:noAutofit/>
          </a:bodyPr>
          <a:lstStyle/>
          <a:p>
            <a:pPr hangingPunct="0">
              <a:lnSpc>
                <a:spcPct val="100000"/>
              </a:lnSpc>
            </a:pPr>
            <a:r>
              <a:rPr lang="en-US" altLang="zh-CN" sz="2400" b="1" dirty="0" smtClean="0"/>
              <a:t>BS </a:t>
            </a:r>
            <a:r>
              <a:rPr lang="en-US" altLang="zh-CN" sz="2400" b="1" dirty="0"/>
              <a:t>FR1 URLLC PUSCH demodulation requirement for high reliability with </a:t>
            </a:r>
            <a:r>
              <a:rPr lang="en-US" altLang="zh-CN" sz="2400" b="1" dirty="0" smtClean="0"/>
              <a:t>higher BLER and/or confidence level:</a:t>
            </a:r>
          </a:p>
          <a:p>
            <a:pPr lvl="1">
              <a:spcAft>
                <a:spcPts val="900"/>
              </a:spcAft>
            </a:pPr>
            <a:r>
              <a:rPr lang="en-US" altLang="zh-CN" sz="2000" b="1" dirty="0" smtClean="0">
                <a:solidFill>
                  <a:srgbClr val="000000"/>
                </a:solidFill>
                <a:highlight>
                  <a:srgbClr val="00FF00"/>
                </a:highlight>
                <a:latin typeface="Times New Roman" panose="02020603050405020304" pitchFamily="18" charset="0"/>
              </a:rPr>
              <a:t>Agreements from the first round: </a:t>
            </a:r>
          </a:p>
          <a:p>
            <a:pPr lvl="2" hangingPunct="0">
              <a:buFont typeface="Calibri" panose="020F0502020204030204" pitchFamily="34" charset="0"/>
              <a:buChar char="−"/>
            </a:pPr>
            <a:r>
              <a:rPr lang="en-US" altLang="zh-CN" sz="1600" dirty="0" smtClean="0"/>
              <a:t>Target </a:t>
            </a:r>
            <a:r>
              <a:rPr lang="en-US" altLang="zh-CN" sz="1600" dirty="0"/>
              <a:t>BLER : 1%</a:t>
            </a:r>
            <a:endParaRPr lang="zh-CN" altLang="zh-CN" sz="1600" dirty="0"/>
          </a:p>
          <a:p>
            <a:pPr lvl="2" hangingPunct="0">
              <a:buFont typeface="Calibri" panose="020F0502020204030204" pitchFamily="34" charset="0"/>
              <a:buChar char="−"/>
            </a:pPr>
            <a:r>
              <a:rPr lang="en-US" altLang="zh-CN" sz="1600" dirty="0"/>
              <a:t>Target confidence level: 99%</a:t>
            </a:r>
            <a:endParaRPr lang="zh-CN" altLang="zh-CN" sz="1600" dirty="0"/>
          </a:p>
          <a:p>
            <a:pPr lvl="2" hangingPunct="0">
              <a:buFont typeface="Calibri" panose="020F0502020204030204" pitchFamily="34" charset="0"/>
              <a:buChar char="−"/>
            </a:pPr>
            <a:r>
              <a:rPr lang="en-US" altLang="zh-CN" sz="1600" dirty="0"/>
              <a:t>Calculate the target BLER after all transmission if HARQ activated.</a:t>
            </a:r>
            <a:endParaRPr lang="zh-CN" altLang="zh-CN" sz="1600" dirty="0"/>
          </a:p>
          <a:p>
            <a:pPr lvl="2" hangingPunct="0">
              <a:buFont typeface="Calibri" panose="020F0502020204030204" pitchFamily="34" charset="0"/>
              <a:buChar char="−"/>
            </a:pPr>
            <a:r>
              <a:rPr lang="en-US" altLang="zh-CN" sz="1600" dirty="0"/>
              <a:t>Number of HARQ transmission: 4</a:t>
            </a:r>
            <a:endParaRPr lang="zh-CN" altLang="zh-CN" sz="1600" dirty="0"/>
          </a:p>
          <a:p>
            <a:pPr lvl="2" hangingPunct="0">
              <a:buFont typeface="Calibri" panose="020F0502020204030204" pitchFamily="34" charset="0"/>
              <a:buChar char="−"/>
            </a:pPr>
            <a:r>
              <a:rPr lang="en-US" altLang="zh-CN" sz="1600" dirty="0" smtClean="0"/>
              <a:t>MCS</a:t>
            </a:r>
            <a:r>
              <a:rPr lang="en-US" altLang="zh-CN" sz="1600" dirty="0"/>
              <a:t>: MCS 5 in table </a:t>
            </a:r>
            <a:r>
              <a:rPr lang="en-US" altLang="zh-CN" sz="1600" dirty="0" smtClean="0"/>
              <a:t>3</a:t>
            </a:r>
          </a:p>
          <a:p>
            <a:pPr lvl="2" hangingPunct="0">
              <a:buFont typeface="Calibri" panose="020F0502020204030204" pitchFamily="34" charset="0"/>
              <a:buChar char="−"/>
            </a:pPr>
            <a:r>
              <a:rPr lang="en-US" altLang="zh-CN" sz="1600" dirty="0" smtClean="0"/>
              <a:t>Waveform: </a:t>
            </a:r>
            <a:r>
              <a:rPr lang="en-GB" altLang="zh-CN" sz="1600" dirty="0" smtClean="0"/>
              <a:t>CP-OFDM</a:t>
            </a:r>
            <a:endParaRPr lang="zh-CN" altLang="zh-CN" sz="1600" dirty="0"/>
          </a:p>
          <a:p>
            <a:pPr lvl="2" hangingPunct="0">
              <a:buFont typeface="Calibri" panose="020F0502020204030204" pitchFamily="34" charset="0"/>
              <a:buChar char="−"/>
            </a:pPr>
            <a:r>
              <a:rPr lang="en-GB" altLang="zh-CN" sz="1600" dirty="0"/>
              <a:t>TDD pattern: </a:t>
            </a:r>
            <a:endParaRPr lang="zh-CN" altLang="zh-CN" sz="1600" dirty="0"/>
          </a:p>
          <a:p>
            <a:pPr lvl="3" hangingPunct="0">
              <a:buFont typeface="Wingdings" panose="05000000000000000000" pitchFamily="2" charset="2"/>
              <a:buChar char="Ø"/>
            </a:pPr>
            <a:r>
              <a:rPr lang="en-GB" altLang="zh-CN" sz="1600" dirty="0"/>
              <a:t>15kHz SCS: 3D1S1U, S=10D: 2G: 2U</a:t>
            </a:r>
            <a:endParaRPr lang="zh-CN" altLang="zh-CN" sz="1600" dirty="0"/>
          </a:p>
          <a:p>
            <a:pPr lvl="3" hangingPunct="0">
              <a:buFont typeface="Wingdings" panose="05000000000000000000" pitchFamily="2" charset="2"/>
              <a:buChar char="Ø"/>
            </a:pPr>
            <a:r>
              <a:rPr lang="en-GB" altLang="zh-CN" sz="1600" dirty="0"/>
              <a:t>30kHz SCS: 7D1S2U, S=6D: 4G: 4U </a:t>
            </a:r>
            <a:endParaRPr lang="zh-CN" altLang="zh-CN" sz="1600" dirty="0"/>
          </a:p>
          <a:p>
            <a:pPr lvl="2" hangingPunct="0">
              <a:buFont typeface="Calibri" panose="020F0502020204030204" pitchFamily="34" charset="0"/>
              <a:buChar char="−"/>
            </a:pPr>
            <a:r>
              <a:rPr lang="en-GB" altLang="zh-CN" sz="1600" dirty="0"/>
              <a:t>Symbol length is 14 with starting symbol 0</a:t>
            </a:r>
            <a:endParaRPr lang="zh-CN" altLang="zh-CN" sz="1600" dirty="0"/>
          </a:p>
          <a:p>
            <a:pPr lvl="2" hangingPunct="0">
              <a:buFont typeface="Calibri" panose="020F0502020204030204" pitchFamily="34" charset="0"/>
              <a:buChar char="−"/>
            </a:pPr>
            <a:r>
              <a:rPr lang="en-GB" altLang="zh-CN" sz="1600" dirty="0"/>
              <a:t>DM-RS configuration: Type 1 with single-symbol: 1+1</a:t>
            </a:r>
            <a:endParaRPr lang="zh-CN" altLang="zh-CN" sz="1600" dirty="0"/>
          </a:p>
          <a:p>
            <a:pPr lvl="2" hangingPunct="0">
              <a:buFont typeface="Calibri" panose="020F0502020204030204" pitchFamily="34" charset="0"/>
              <a:buChar char="−"/>
            </a:pPr>
            <a:r>
              <a:rPr lang="en-GB" altLang="zh-CN" sz="1600" dirty="0"/>
              <a:t>Antenna configuration: </a:t>
            </a:r>
            <a:r>
              <a:rPr lang="en-US" altLang="zh-CN" sz="1600" dirty="0"/>
              <a:t>1x2, ULA low</a:t>
            </a:r>
            <a:endParaRPr lang="zh-CN" altLang="zh-CN" sz="1600" dirty="0"/>
          </a:p>
          <a:p>
            <a:pPr lvl="2" hangingPunct="0">
              <a:buFont typeface="Calibri" panose="020F0502020204030204" pitchFamily="34" charset="0"/>
              <a:buChar char="−"/>
            </a:pPr>
            <a:r>
              <a:rPr lang="en-US" altLang="zh-CN" sz="1600" dirty="0"/>
              <a:t>Propagation condition: </a:t>
            </a:r>
            <a:r>
              <a:rPr lang="en-GB" altLang="zh-CN" sz="1600" dirty="0" smtClean="0"/>
              <a:t>TDLB100-400</a:t>
            </a:r>
            <a:endParaRPr lang="zh-CN" altLang="zh-CN" sz="1600" dirty="0"/>
          </a:p>
          <a:p>
            <a:pPr>
              <a:spcAft>
                <a:spcPts val="900"/>
              </a:spcAft>
            </a:pPr>
            <a:r>
              <a:rPr lang="en-GB" altLang="zh-CN" sz="2400" b="1" dirty="0" smtClean="0"/>
              <a:t>Define </a:t>
            </a:r>
            <a:r>
              <a:rPr lang="en-GB" altLang="zh-CN" sz="2400" b="1" dirty="0"/>
              <a:t>the PUCCH performance requirements for high reliability</a:t>
            </a:r>
            <a:endParaRPr lang="zh-CN" altLang="zh-CN" sz="2400" b="1" dirty="0"/>
          </a:p>
          <a:p>
            <a:pPr lvl="1" hangingPunct="0">
              <a:lnSpc>
                <a:spcPct val="100000"/>
              </a:lnSpc>
            </a:pPr>
            <a:r>
              <a:rPr lang="en-US" altLang="zh-CN" sz="2000" b="1" dirty="0">
                <a:solidFill>
                  <a:srgbClr val="000000"/>
                </a:solidFill>
                <a:highlight>
                  <a:srgbClr val="00FF00"/>
                </a:highlight>
                <a:latin typeface="Times New Roman" panose="02020603050405020304" pitchFamily="18" charset="0"/>
              </a:rPr>
              <a:t>Agreements </a:t>
            </a:r>
            <a:r>
              <a:rPr lang="en-US" altLang="zh-CN" sz="2000" b="1" dirty="0" smtClean="0">
                <a:solidFill>
                  <a:srgbClr val="000000"/>
                </a:solidFill>
                <a:highlight>
                  <a:srgbClr val="00FF00"/>
                </a:highlight>
                <a:latin typeface="Times New Roman" panose="02020603050405020304" pitchFamily="18" charset="0"/>
              </a:rPr>
              <a:t>from the first round: </a:t>
            </a:r>
            <a:r>
              <a:rPr lang="en-US" altLang="zh-CN" sz="2000" dirty="0"/>
              <a:t>Do not define </a:t>
            </a:r>
            <a:r>
              <a:rPr lang="en-GB" altLang="zh-CN" sz="2000" dirty="0"/>
              <a:t>the PUCCH performance requirements for high </a:t>
            </a:r>
            <a:r>
              <a:rPr lang="en-GB" altLang="zh-CN" sz="2000" dirty="0" smtClean="0"/>
              <a:t>reliability.</a:t>
            </a:r>
            <a:endParaRPr lang="zh-CN" altLang="zh-CN" sz="2000" dirty="0"/>
          </a:p>
          <a:p>
            <a:pPr lvl="1" hangingPunct="0">
              <a:lnSpc>
                <a:spcPct val="100000"/>
              </a:lnSpc>
            </a:pPr>
            <a:endParaRPr lang="en-US" altLang="zh-CN" sz="2000" b="1" dirty="0">
              <a:solidFill>
                <a:srgbClr val="000000"/>
              </a:solidFill>
              <a:highlight>
                <a:srgbClr val="00FF00"/>
              </a:highlight>
              <a:latin typeface="Times New Roman" panose="02020603050405020304" pitchFamily="18" charset="0"/>
            </a:endParaRPr>
          </a:p>
          <a:p>
            <a:pPr hangingPunct="0">
              <a:lnSpc>
                <a:spcPct val="100000"/>
              </a:lnSpc>
            </a:pPr>
            <a:endParaRPr lang="en-US" altLang="zh-CN" sz="2400" dirty="0"/>
          </a:p>
        </p:txBody>
      </p:sp>
    </p:spTree>
    <p:extLst>
      <p:ext uri="{BB962C8B-B14F-4D97-AF65-F5344CB8AC3E}">
        <p14:creationId xmlns:p14="http://schemas.microsoft.com/office/powerpoint/2010/main" val="3275021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high reliability</a:t>
            </a:r>
            <a:endParaRPr lang="zh-CN" altLang="en-US" dirty="0"/>
          </a:p>
        </p:txBody>
      </p:sp>
      <p:sp>
        <p:nvSpPr>
          <p:cNvPr id="3" name="内容占位符 2"/>
          <p:cNvSpPr>
            <a:spLocks noGrp="1"/>
          </p:cNvSpPr>
          <p:nvPr>
            <p:ph idx="1"/>
          </p:nvPr>
        </p:nvSpPr>
        <p:spPr>
          <a:xfrm>
            <a:off x="131034" y="746896"/>
            <a:ext cx="11473132" cy="5727939"/>
          </a:xfrm>
          <a:noFill/>
        </p:spPr>
        <p:txBody>
          <a:bodyPr>
            <a:noAutofit/>
          </a:bodyPr>
          <a:lstStyle/>
          <a:p>
            <a:pPr hangingPunct="0">
              <a:lnSpc>
                <a:spcPct val="100000"/>
              </a:lnSpc>
            </a:pPr>
            <a:r>
              <a:rPr lang="en-US" altLang="zh-CN" sz="2400" b="1" dirty="0" smtClean="0"/>
              <a:t>BS </a:t>
            </a:r>
            <a:r>
              <a:rPr lang="en-US" altLang="zh-CN" sz="2400" b="1" dirty="0"/>
              <a:t>FR1 URLLC PUSCH demodulation requirement for high reliability with </a:t>
            </a:r>
            <a:r>
              <a:rPr lang="en-US" altLang="zh-CN" sz="2400" b="1" dirty="0" smtClean="0"/>
              <a:t>higher BLER and/or confidence level:</a:t>
            </a:r>
          </a:p>
          <a:p>
            <a:pPr lvl="1" hangingPunct="0"/>
            <a:r>
              <a:rPr lang="en-US" altLang="zh-CN" sz="2000" b="1" dirty="0">
                <a:highlight>
                  <a:srgbClr val="FFFF00"/>
                </a:highlight>
                <a:latin typeface="Times New Roman" panose="02020603050405020304" pitchFamily="18" charset="0"/>
                <a:ea typeface="等线" panose="02010600030101010101" pitchFamily="2" charset="-122"/>
              </a:rPr>
              <a:t>Agreements from the second round: </a:t>
            </a:r>
          </a:p>
          <a:p>
            <a:pPr lvl="3">
              <a:buFont typeface="Calibri" panose="020F0502020204030204" pitchFamily="34" charset="0"/>
              <a:buChar char="−"/>
            </a:pPr>
            <a:r>
              <a:rPr lang="en-GB" altLang="zh-CN" sz="1600" dirty="0" smtClean="0"/>
              <a:t>Mapping </a:t>
            </a:r>
            <a:r>
              <a:rPr lang="en-GB" altLang="zh-CN" sz="1600" dirty="0"/>
              <a:t>Type: Type A and B with test applicability rule </a:t>
            </a:r>
            <a:r>
              <a:rPr lang="en-GB" altLang="zh-CN" sz="1600" dirty="0" smtClean="0"/>
              <a:t>defined.</a:t>
            </a:r>
          </a:p>
          <a:p>
            <a:pPr lvl="3">
              <a:buFont typeface="Calibri" panose="020F0502020204030204" pitchFamily="34" charset="0"/>
              <a:buChar char="−"/>
            </a:pPr>
            <a:r>
              <a:rPr lang="en-GB" altLang="zh-CN" sz="1600" dirty="0" smtClean="0"/>
              <a:t>SCS&amp;BW for FR 1</a:t>
            </a:r>
          </a:p>
          <a:p>
            <a:pPr lvl="4">
              <a:buFont typeface="Calibri" panose="020F0502020204030204" pitchFamily="34" charset="0"/>
              <a:buChar char="▪"/>
            </a:pPr>
            <a:r>
              <a:rPr lang="en-GB" altLang="zh-CN" sz="1600" dirty="0" smtClean="0"/>
              <a:t>10MHz/15kHz</a:t>
            </a:r>
          </a:p>
          <a:p>
            <a:pPr lvl="4">
              <a:buFont typeface="Calibri" panose="020F0502020204030204" pitchFamily="34" charset="0"/>
              <a:buChar char="▪"/>
            </a:pPr>
            <a:r>
              <a:rPr lang="en-GB" altLang="zh-CN" sz="1600" dirty="0" smtClean="0"/>
              <a:t>40MHz/30kHz</a:t>
            </a:r>
          </a:p>
          <a:p>
            <a:pPr lvl="4">
              <a:buFont typeface="Calibri" panose="020F0502020204030204" pitchFamily="34" charset="0"/>
              <a:buChar char="▪"/>
            </a:pPr>
            <a:r>
              <a:rPr lang="en-GB" altLang="zh-CN" sz="1600" dirty="0" smtClean="0"/>
              <a:t>Other sets are not precluded</a:t>
            </a:r>
          </a:p>
          <a:p>
            <a:pPr marL="1828800" lvl="4" indent="0">
              <a:buNone/>
            </a:pPr>
            <a:r>
              <a:rPr lang="en-GB" altLang="zh-CN" sz="1600" b="1" u="sng" dirty="0" smtClean="0"/>
              <a:t> </a:t>
            </a:r>
            <a:endParaRPr lang="en-GB" altLang="zh-CN" sz="1600" b="1" u="sng" dirty="0" smtClean="0"/>
          </a:p>
          <a:p>
            <a:pPr lvl="3">
              <a:buFont typeface="Calibri" panose="020F0502020204030204" pitchFamily="34" charset="0"/>
              <a:buChar char="−"/>
            </a:pPr>
            <a:endParaRPr lang="en-GB" altLang="zh-CN" sz="1600" dirty="0" smtClean="0"/>
          </a:p>
          <a:p>
            <a:pPr lvl="3">
              <a:buFont typeface="Calibri" panose="020F0502020204030204" pitchFamily="34" charset="0"/>
              <a:buChar char="−"/>
            </a:pPr>
            <a:endParaRPr lang="en-GB" altLang="zh-CN" sz="1600" dirty="0" smtClean="0"/>
          </a:p>
          <a:p>
            <a:pPr marL="1371600" lvl="3" indent="0">
              <a:buNone/>
            </a:pPr>
            <a:endParaRPr lang="en-GB" altLang="zh-CN" sz="1600" b="1" dirty="0"/>
          </a:p>
          <a:p>
            <a:pPr marL="1371600" lvl="3" indent="0">
              <a:buNone/>
            </a:pPr>
            <a:endParaRPr lang="en-GB" altLang="zh-CN" sz="1600" b="1" dirty="0" smtClean="0"/>
          </a:p>
          <a:p>
            <a:pPr marL="1371600" lvl="3" indent="0">
              <a:buNone/>
            </a:pPr>
            <a:endParaRPr lang="en-GB" altLang="zh-CN" sz="1600" b="1" dirty="0"/>
          </a:p>
          <a:p>
            <a:pPr lvl="1" hangingPunct="0">
              <a:lnSpc>
                <a:spcPct val="100000"/>
              </a:lnSpc>
            </a:pPr>
            <a:endParaRPr lang="en-US" altLang="zh-CN" sz="2000" b="1" dirty="0">
              <a:solidFill>
                <a:srgbClr val="000000"/>
              </a:solidFill>
              <a:highlight>
                <a:srgbClr val="00FF00"/>
              </a:highlight>
              <a:latin typeface="Times New Roman" panose="02020603050405020304" pitchFamily="18" charset="0"/>
            </a:endParaRPr>
          </a:p>
          <a:p>
            <a:pPr hangingPunct="0">
              <a:lnSpc>
                <a:spcPct val="100000"/>
              </a:lnSpc>
            </a:pPr>
            <a:endParaRPr lang="en-US" altLang="zh-CN" sz="2400" dirty="0"/>
          </a:p>
        </p:txBody>
      </p:sp>
    </p:spTree>
    <p:extLst>
      <p:ext uri="{BB962C8B-B14F-4D97-AF65-F5344CB8AC3E}">
        <p14:creationId xmlns:p14="http://schemas.microsoft.com/office/powerpoint/2010/main" val="1263315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high reliability</a:t>
            </a:r>
            <a:endParaRPr lang="zh-CN" altLang="en-US" dirty="0"/>
          </a:p>
        </p:txBody>
      </p:sp>
      <p:sp>
        <p:nvSpPr>
          <p:cNvPr id="3" name="内容占位符 2"/>
          <p:cNvSpPr>
            <a:spLocks noGrp="1"/>
          </p:cNvSpPr>
          <p:nvPr>
            <p:ph idx="1"/>
          </p:nvPr>
        </p:nvSpPr>
        <p:spPr>
          <a:xfrm>
            <a:off x="327804" y="862642"/>
            <a:ext cx="11473132" cy="5727939"/>
          </a:xfrm>
        </p:spPr>
        <p:txBody>
          <a:bodyPr>
            <a:noAutofit/>
          </a:bodyPr>
          <a:lstStyle/>
          <a:p>
            <a:pPr hangingPunct="0">
              <a:lnSpc>
                <a:spcPct val="100000"/>
              </a:lnSpc>
            </a:pPr>
            <a:r>
              <a:rPr lang="en-US" altLang="zh-CN" sz="2400" b="1" dirty="0" smtClean="0"/>
              <a:t>BS </a:t>
            </a:r>
            <a:r>
              <a:rPr lang="en-US" altLang="zh-CN" sz="2400" b="1" dirty="0"/>
              <a:t>FR1 URLLC PUSCH demodulation requirement for high reliability with </a:t>
            </a:r>
            <a:r>
              <a:rPr lang="en-US" altLang="zh-CN" sz="2400" b="1" dirty="0" smtClean="0"/>
              <a:t>higher BLER and/or confidence level:</a:t>
            </a:r>
          </a:p>
          <a:p>
            <a:pPr lvl="1" hangingPunct="0">
              <a:lnSpc>
                <a:spcPct val="100000"/>
              </a:lnSpc>
              <a:buFont typeface="Calibri" panose="020F0502020204030204" pitchFamily="34" charset="0"/>
              <a:buChar char="▪"/>
            </a:pPr>
            <a:r>
              <a:rPr lang="en-US" altLang="zh-CN" sz="2000" b="1" dirty="0" smtClean="0"/>
              <a:t>Open issues for the next meeting:</a:t>
            </a:r>
          </a:p>
          <a:p>
            <a:pPr marL="914400" lvl="2" indent="0">
              <a:buNone/>
            </a:pPr>
            <a:endParaRPr lang="en-GB" altLang="zh-CN" sz="1600" b="1" u="sng" dirty="0" smtClean="0"/>
          </a:p>
          <a:p>
            <a:pPr marL="914400" lvl="2" indent="0">
              <a:buNone/>
            </a:pPr>
            <a:r>
              <a:rPr lang="en-GB" altLang="zh-CN" sz="1600" b="1" u="sng" dirty="0" smtClean="0"/>
              <a:t>Issue 1</a:t>
            </a:r>
            <a:r>
              <a:rPr lang="en-GB" altLang="zh-CN" sz="1600" b="1" u="sng" dirty="0"/>
              <a:t>: Whether to define BS FR2 URLLC performance requirements for high reliability</a:t>
            </a:r>
            <a:endParaRPr lang="zh-CN" altLang="zh-CN" sz="1600" dirty="0"/>
          </a:p>
          <a:p>
            <a:pPr lvl="2"/>
            <a:r>
              <a:rPr lang="en-GB" altLang="zh-CN" sz="1600" dirty="0"/>
              <a:t>Proposals </a:t>
            </a:r>
            <a:endParaRPr lang="zh-CN" altLang="zh-CN" sz="1600" dirty="0"/>
          </a:p>
          <a:p>
            <a:pPr lvl="3"/>
            <a:r>
              <a:rPr lang="en-GB" altLang="zh-CN" sz="1600" dirty="0" smtClean="0"/>
              <a:t>Option 1: </a:t>
            </a:r>
            <a:r>
              <a:rPr lang="en-US" altLang="zh-CN" sz="1600" dirty="0" smtClean="0"/>
              <a:t>Do not define (Nokia, Samsung, Huawei,</a:t>
            </a:r>
            <a:r>
              <a:rPr lang="en-US" altLang="zh-CN" sz="1600" dirty="0"/>
              <a:t> Intel?</a:t>
            </a:r>
            <a:r>
              <a:rPr lang="en-US" altLang="zh-CN" sz="1600" dirty="0" smtClean="0"/>
              <a:t>)</a:t>
            </a:r>
            <a:endParaRPr lang="zh-CN" altLang="zh-CN" sz="1600" dirty="0" smtClean="0"/>
          </a:p>
          <a:p>
            <a:pPr lvl="3"/>
            <a:r>
              <a:rPr lang="en-US" altLang="zh-CN" sz="1600" dirty="0" smtClean="0"/>
              <a:t>Option 2: Define. (Ericsson,</a:t>
            </a:r>
            <a:r>
              <a:rPr lang="zh-CN" altLang="zh-CN" sz="1600" dirty="0" smtClean="0"/>
              <a:t> </a:t>
            </a:r>
            <a:r>
              <a:rPr lang="en-US" altLang="zh-CN" sz="1600" dirty="0"/>
              <a:t>NTT DoCoMo</a:t>
            </a:r>
            <a:r>
              <a:rPr lang="en-US" altLang="zh-CN" sz="1600" dirty="0" smtClean="0"/>
              <a:t>)</a:t>
            </a:r>
            <a:endParaRPr lang="en-GB" altLang="zh-CN" sz="1600" b="1" u="sng" dirty="0" smtClean="0"/>
          </a:p>
          <a:p>
            <a:pPr marL="914400" lvl="2" indent="0">
              <a:buNone/>
            </a:pPr>
            <a:endParaRPr lang="en-GB" altLang="zh-CN" sz="1600" b="1" u="sng" dirty="0" smtClean="0"/>
          </a:p>
          <a:p>
            <a:pPr marL="914400" lvl="2" indent="0">
              <a:buNone/>
            </a:pPr>
            <a:endParaRPr lang="en-GB" altLang="zh-CN" sz="1600" b="1" u="sng" dirty="0" smtClean="0"/>
          </a:p>
          <a:p>
            <a:pPr marL="914400" lvl="2" indent="0">
              <a:buNone/>
            </a:pPr>
            <a:r>
              <a:rPr lang="en-GB" altLang="zh-CN" sz="1600" b="1" u="sng" dirty="0" smtClean="0"/>
              <a:t>Issue 2: Test applicability rule for FR1 and FR2 performance requirements </a:t>
            </a:r>
            <a:r>
              <a:rPr lang="en-GB" altLang="zh-CN" sz="1600" b="1" u="sng" dirty="0"/>
              <a:t>if both requirements are </a:t>
            </a:r>
            <a:r>
              <a:rPr lang="en-GB" altLang="zh-CN" sz="1600" b="1" u="sng" dirty="0" smtClean="0"/>
              <a:t>defined</a:t>
            </a:r>
            <a:endParaRPr lang="zh-CN" altLang="zh-CN" sz="1600" dirty="0" smtClean="0"/>
          </a:p>
          <a:p>
            <a:pPr lvl="2"/>
            <a:r>
              <a:rPr lang="en-GB" altLang="zh-CN" sz="1600" dirty="0" smtClean="0"/>
              <a:t>Proposals </a:t>
            </a:r>
            <a:endParaRPr lang="zh-CN" altLang="zh-CN" sz="1600" dirty="0"/>
          </a:p>
          <a:p>
            <a:pPr lvl="3"/>
            <a:r>
              <a:rPr lang="en-GB" altLang="zh-CN" sz="1600" dirty="0"/>
              <a:t>Option 1: Based on BS declaration of support FR1 or FR2</a:t>
            </a:r>
            <a:r>
              <a:rPr lang="en-US" altLang="zh-CN" sz="1600" dirty="0"/>
              <a:t> (</a:t>
            </a:r>
            <a:r>
              <a:rPr lang="en-US" altLang="zh-CN" sz="1600" dirty="0" smtClean="0"/>
              <a:t>Ericsson, Samsung)</a:t>
            </a:r>
            <a:endParaRPr lang="zh-CN" altLang="zh-CN" sz="1600" dirty="0"/>
          </a:p>
          <a:p>
            <a:pPr lvl="3"/>
            <a:r>
              <a:rPr lang="en-US" altLang="zh-CN" sz="1600" dirty="0"/>
              <a:t>Option 2: </a:t>
            </a:r>
            <a:r>
              <a:rPr lang="zh-CN" altLang="zh-CN" sz="1600" dirty="0"/>
              <a:t> </a:t>
            </a:r>
            <a:r>
              <a:rPr lang="en-US" altLang="zh-CN" sz="1600" dirty="0"/>
              <a:t>If BS supports both FR1 and FR2, t</a:t>
            </a:r>
            <a:r>
              <a:rPr lang="en-US" altLang="zh-CN" sz="1600" dirty="0" smtClean="0"/>
              <a:t>he </a:t>
            </a:r>
            <a:r>
              <a:rPr lang="en-US" altLang="zh-CN" sz="1600" dirty="0"/>
              <a:t>performance requirements for both FR1 and FR2 should be tested (NTT DoCoMo)</a:t>
            </a:r>
            <a:endParaRPr lang="zh-CN" altLang="zh-CN" sz="1600" dirty="0"/>
          </a:p>
          <a:p>
            <a:pPr lvl="2"/>
            <a:r>
              <a:rPr lang="en-GB" altLang="zh-CN" sz="1600" dirty="0"/>
              <a:t>Recommended WF</a:t>
            </a:r>
            <a:endParaRPr lang="zh-CN" altLang="zh-CN" sz="1600" dirty="0"/>
          </a:p>
          <a:p>
            <a:pPr lvl="3"/>
            <a:r>
              <a:rPr lang="en-GB" altLang="zh-CN" sz="1600" dirty="0"/>
              <a:t>This depends on the discussion on Issue </a:t>
            </a:r>
            <a:r>
              <a:rPr lang="en-GB" altLang="zh-CN" sz="1600" dirty="0" smtClean="0"/>
              <a:t>4-5-1</a:t>
            </a:r>
            <a:endParaRPr lang="zh-CN" altLang="zh-CN" sz="1600" dirty="0"/>
          </a:p>
        </p:txBody>
      </p:sp>
    </p:spTree>
    <p:extLst>
      <p:ext uri="{BB962C8B-B14F-4D97-AF65-F5344CB8AC3E}">
        <p14:creationId xmlns:p14="http://schemas.microsoft.com/office/powerpoint/2010/main" val="1545211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high reliability</a:t>
            </a:r>
            <a:endParaRPr lang="zh-CN" altLang="en-US" dirty="0"/>
          </a:p>
        </p:txBody>
      </p:sp>
      <p:sp>
        <p:nvSpPr>
          <p:cNvPr id="3" name="内容占位符 2"/>
          <p:cNvSpPr>
            <a:spLocks noGrp="1"/>
          </p:cNvSpPr>
          <p:nvPr>
            <p:ph idx="1"/>
          </p:nvPr>
        </p:nvSpPr>
        <p:spPr>
          <a:xfrm>
            <a:off x="327804" y="862642"/>
            <a:ext cx="11473132" cy="5727939"/>
          </a:xfrm>
        </p:spPr>
        <p:txBody>
          <a:bodyPr>
            <a:noAutofit/>
          </a:bodyPr>
          <a:lstStyle/>
          <a:p>
            <a:pPr hangingPunct="0">
              <a:lnSpc>
                <a:spcPct val="100000"/>
              </a:lnSpc>
            </a:pPr>
            <a:r>
              <a:rPr lang="en-US" altLang="zh-CN" sz="2400" b="1" dirty="0" smtClean="0"/>
              <a:t>BS </a:t>
            </a:r>
            <a:r>
              <a:rPr lang="en-US" altLang="zh-CN" sz="2400" b="1" dirty="0"/>
              <a:t>FR1 URLLC PUSCH demodulation requirement for high reliability with </a:t>
            </a:r>
            <a:r>
              <a:rPr lang="en-US" altLang="zh-CN" sz="2400" b="1" dirty="0" smtClean="0"/>
              <a:t>higher BLER and/or confidence level:</a:t>
            </a:r>
          </a:p>
          <a:p>
            <a:pPr lvl="1" hangingPunct="0">
              <a:lnSpc>
                <a:spcPct val="100000"/>
              </a:lnSpc>
              <a:buFont typeface="Calibri" panose="020F0502020204030204" pitchFamily="34" charset="0"/>
              <a:buChar char="▪"/>
            </a:pPr>
            <a:r>
              <a:rPr lang="en-US" altLang="zh-CN" sz="2000" b="1" dirty="0" smtClean="0"/>
              <a:t>Open issues for the next </a:t>
            </a:r>
            <a:r>
              <a:rPr lang="en-US" altLang="zh-CN" sz="2000" b="1" dirty="0"/>
              <a:t>meeting:</a:t>
            </a:r>
          </a:p>
          <a:p>
            <a:pPr marL="914400" lvl="2" indent="0">
              <a:buNone/>
            </a:pPr>
            <a:endParaRPr lang="en-GB" altLang="zh-CN" sz="1600" b="1" u="sng" dirty="0" smtClean="0"/>
          </a:p>
          <a:p>
            <a:pPr marL="914400" lvl="2" indent="0">
              <a:buNone/>
            </a:pPr>
            <a:r>
              <a:rPr lang="en-GB" altLang="zh-CN" sz="1600" b="1" u="sng" dirty="0" smtClean="0"/>
              <a:t>Issue 3</a:t>
            </a:r>
            <a:r>
              <a:rPr lang="en-GB" altLang="zh-CN" sz="1600" b="1" u="sng" dirty="0"/>
              <a:t>: PUSCH aggregation level</a:t>
            </a:r>
            <a:endParaRPr lang="zh-CN" altLang="zh-CN" sz="1600" dirty="0"/>
          </a:p>
          <a:p>
            <a:pPr lvl="2"/>
            <a:r>
              <a:rPr lang="en-GB" altLang="zh-CN" sz="1600" dirty="0"/>
              <a:t>Proposals</a:t>
            </a:r>
            <a:endParaRPr lang="zh-CN" altLang="zh-CN" sz="1600" dirty="0"/>
          </a:p>
          <a:p>
            <a:pPr lvl="3"/>
            <a:r>
              <a:rPr lang="en-GB" altLang="zh-CN" sz="1600" dirty="0"/>
              <a:t>Option 1: 2 (Samsung, Intel, Huawei)</a:t>
            </a:r>
            <a:endParaRPr lang="zh-CN" altLang="zh-CN" sz="1600" dirty="0"/>
          </a:p>
          <a:p>
            <a:pPr lvl="3"/>
            <a:r>
              <a:rPr lang="en-GB" altLang="zh-CN" sz="1600" dirty="0"/>
              <a:t>Option 2: 4 (Nokia, , Intel, Samsung if HARQ=1)</a:t>
            </a:r>
            <a:endParaRPr lang="zh-CN" altLang="zh-CN" sz="1600" dirty="0"/>
          </a:p>
          <a:p>
            <a:pPr lvl="3"/>
            <a:r>
              <a:rPr lang="en-GB" altLang="zh-CN" sz="1600" dirty="0" smtClean="0"/>
              <a:t>Option </a:t>
            </a:r>
            <a:r>
              <a:rPr lang="en-GB" altLang="zh-CN" sz="1600" dirty="0"/>
              <a:t>3: 2, 4  (Ericsson)</a:t>
            </a:r>
            <a:endParaRPr lang="zh-CN" altLang="zh-CN" sz="1600" dirty="0"/>
          </a:p>
          <a:p>
            <a:pPr lvl="3"/>
            <a:r>
              <a:rPr lang="en-GB" altLang="zh-CN" sz="1600" dirty="0"/>
              <a:t>Option 3: 8 </a:t>
            </a:r>
            <a:r>
              <a:rPr lang="en-GB" altLang="zh-CN" sz="1600" dirty="0" smtClean="0"/>
              <a:t>(</a:t>
            </a:r>
            <a:r>
              <a:rPr lang="en-GB" altLang="zh-CN" sz="1600" dirty="0"/>
              <a:t>NTT DoCoMo</a:t>
            </a:r>
            <a:r>
              <a:rPr lang="en-GB" altLang="zh-CN" sz="1600" dirty="0" smtClean="0"/>
              <a:t>)</a:t>
            </a:r>
            <a:endParaRPr lang="zh-CN" altLang="zh-CN" sz="1600" dirty="0"/>
          </a:p>
        </p:txBody>
      </p:sp>
    </p:spTree>
    <p:extLst>
      <p:ext uri="{BB962C8B-B14F-4D97-AF65-F5344CB8AC3E}">
        <p14:creationId xmlns:p14="http://schemas.microsoft.com/office/powerpoint/2010/main" val="424091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high reliability</a:t>
            </a:r>
            <a:endParaRPr lang="zh-CN" altLang="en-US" dirty="0"/>
          </a:p>
        </p:txBody>
      </p:sp>
      <p:sp>
        <p:nvSpPr>
          <p:cNvPr id="3" name="内容占位符 2"/>
          <p:cNvSpPr>
            <a:spLocks noGrp="1"/>
          </p:cNvSpPr>
          <p:nvPr>
            <p:ph idx="1"/>
          </p:nvPr>
        </p:nvSpPr>
        <p:spPr>
          <a:xfrm>
            <a:off x="327804" y="862642"/>
            <a:ext cx="11473132" cy="5727939"/>
          </a:xfrm>
        </p:spPr>
        <p:txBody>
          <a:bodyPr>
            <a:noAutofit/>
          </a:bodyPr>
          <a:lstStyle/>
          <a:p>
            <a:pPr hangingPunct="0">
              <a:lnSpc>
                <a:spcPct val="100000"/>
              </a:lnSpc>
            </a:pPr>
            <a:r>
              <a:rPr lang="en-US" altLang="zh-CN" sz="2400" b="1" dirty="0" smtClean="0"/>
              <a:t>BS </a:t>
            </a:r>
            <a:r>
              <a:rPr lang="en-US" altLang="zh-CN" sz="2400" b="1" dirty="0"/>
              <a:t>FR1 URLLC PUSCH demodulation requirement for high reliability with </a:t>
            </a:r>
            <a:r>
              <a:rPr lang="en-US" altLang="zh-CN" sz="2400" b="1" dirty="0" smtClean="0"/>
              <a:t>higher BLER and/or confidence level:</a:t>
            </a:r>
          </a:p>
          <a:p>
            <a:pPr lvl="1" hangingPunct="0">
              <a:lnSpc>
                <a:spcPct val="100000"/>
              </a:lnSpc>
              <a:buFont typeface="Calibri" panose="020F0502020204030204" pitchFamily="34" charset="0"/>
              <a:buChar char="▪"/>
            </a:pPr>
            <a:r>
              <a:rPr lang="en-US" altLang="zh-CN" sz="2000" b="1" dirty="0" smtClean="0"/>
              <a:t>Open issues for the next </a:t>
            </a:r>
            <a:r>
              <a:rPr lang="en-US" altLang="zh-CN" sz="2000" b="1" dirty="0"/>
              <a:t>meeting:</a:t>
            </a:r>
          </a:p>
          <a:p>
            <a:pPr marL="914400" lvl="2" indent="0">
              <a:buNone/>
            </a:pPr>
            <a:endParaRPr lang="en-GB" altLang="zh-CN" sz="1600" b="1" u="sng" dirty="0" smtClean="0"/>
          </a:p>
          <a:p>
            <a:pPr marL="914400" lvl="2" indent="0">
              <a:buNone/>
            </a:pPr>
            <a:r>
              <a:rPr lang="en-GB" altLang="zh-CN" sz="1600" b="1" u="sng" dirty="0" smtClean="0"/>
              <a:t>Issue 4: </a:t>
            </a:r>
            <a:r>
              <a:rPr lang="en-GB" altLang="zh-CN" sz="1600" b="1" u="sng" dirty="0"/>
              <a:t>Number of PRBs</a:t>
            </a:r>
            <a:endParaRPr lang="zh-CN" altLang="zh-CN" sz="1600" dirty="0"/>
          </a:p>
          <a:p>
            <a:pPr lvl="2"/>
            <a:r>
              <a:rPr lang="en-GB" altLang="zh-CN" sz="1600" dirty="0"/>
              <a:t>Proposals</a:t>
            </a:r>
            <a:endParaRPr lang="zh-CN" altLang="zh-CN" sz="1600" dirty="0"/>
          </a:p>
          <a:p>
            <a:pPr lvl="3"/>
            <a:r>
              <a:rPr lang="en-GB" altLang="zh-CN" sz="1600" dirty="0"/>
              <a:t>Option 1: </a:t>
            </a:r>
            <a:r>
              <a:rPr lang="en-US" altLang="zh-CN" sz="1600" dirty="0"/>
              <a:t>25 (Ericsson, Samsung)</a:t>
            </a:r>
            <a:endParaRPr lang="zh-CN" altLang="zh-CN" sz="1600" dirty="0"/>
          </a:p>
          <a:p>
            <a:pPr lvl="3"/>
            <a:r>
              <a:rPr lang="en-GB" altLang="zh-CN" sz="1600" dirty="0"/>
              <a:t>Option 2: Full bandwidth </a:t>
            </a:r>
            <a:r>
              <a:rPr lang="en-US" altLang="zh-CN" sz="1600" dirty="0" smtClean="0"/>
              <a:t>(</a:t>
            </a:r>
            <a:r>
              <a:rPr lang="en-GB" altLang="zh-CN" sz="1600" dirty="0"/>
              <a:t>NTT </a:t>
            </a:r>
            <a:r>
              <a:rPr lang="en-GB" altLang="zh-CN" sz="1600" dirty="0" smtClean="0"/>
              <a:t>DoCoMo</a:t>
            </a:r>
            <a:r>
              <a:rPr lang="en-GB" altLang="zh-CN" sz="1600" dirty="0"/>
              <a:t>, </a:t>
            </a:r>
            <a:r>
              <a:rPr lang="en-GB" altLang="zh-CN" sz="1600" dirty="0" smtClean="0"/>
              <a:t>Nokia, Intel</a:t>
            </a:r>
            <a:r>
              <a:rPr lang="en-US" altLang="zh-CN" sz="1600" dirty="0" smtClean="0"/>
              <a:t>)</a:t>
            </a:r>
            <a:endParaRPr lang="zh-CN" altLang="zh-CN" sz="1600" dirty="0"/>
          </a:p>
          <a:p>
            <a:pPr marL="914400" lvl="2" indent="0">
              <a:buNone/>
            </a:pPr>
            <a:endParaRPr lang="en-GB" altLang="zh-CN" sz="1600" b="1" u="sng" dirty="0" smtClean="0"/>
          </a:p>
          <a:p>
            <a:pPr marL="914400" lvl="2" indent="0">
              <a:buNone/>
            </a:pPr>
            <a:endParaRPr lang="en-US" altLang="zh-CN" sz="2600" dirty="0"/>
          </a:p>
        </p:txBody>
      </p:sp>
    </p:spTree>
    <p:extLst>
      <p:ext uri="{BB962C8B-B14F-4D97-AF65-F5344CB8AC3E}">
        <p14:creationId xmlns:p14="http://schemas.microsoft.com/office/powerpoint/2010/main" val="3434295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high reliability</a:t>
            </a:r>
            <a:endParaRPr lang="zh-CN" altLang="en-US" dirty="0"/>
          </a:p>
        </p:txBody>
      </p:sp>
      <p:sp>
        <p:nvSpPr>
          <p:cNvPr id="3" name="内容占位符 2"/>
          <p:cNvSpPr>
            <a:spLocks noGrp="1"/>
          </p:cNvSpPr>
          <p:nvPr>
            <p:ph idx="1"/>
          </p:nvPr>
        </p:nvSpPr>
        <p:spPr>
          <a:xfrm>
            <a:off x="327804" y="862642"/>
            <a:ext cx="11473132" cy="5727939"/>
          </a:xfrm>
        </p:spPr>
        <p:txBody>
          <a:bodyPr>
            <a:noAutofit/>
          </a:bodyPr>
          <a:lstStyle/>
          <a:p>
            <a:pPr hangingPunct="0">
              <a:lnSpc>
                <a:spcPct val="100000"/>
              </a:lnSpc>
            </a:pPr>
            <a:r>
              <a:rPr lang="en-US" altLang="zh-CN" sz="2400" b="1" dirty="0" smtClean="0"/>
              <a:t>BS </a:t>
            </a:r>
            <a:r>
              <a:rPr lang="en-US" altLang="zh-CN" sz="2400" b="1" dirty="0" smtClean="0"/>
              <a:t>URLLC </a:t>
            </a:r>
            <a:r>
              <a:rPr lang="en-US" altLang="zh-CN" sz="2400" b="1" dirty="0"/>
              <a:t>PUSCH demodulation requirement for high reliability with </a:t>
            </a:r>
            <a:r>
              <a:rPr lang="en-US" altLang="zh-CN" sz="2400" b="1" dirty="0" smtClean="0"/>
              <a:t>higher BLER and/or confidence level:</a:t>
            </a:r>
          </a:p>
          <a:p>
            <a:pPr lvl="1" hangingPunct="0">
              <a:lnSpc>
                <a:spcPct val="100000"/>
              </a:lnSpc>
              <a:buFont typeface="Calibri" panose="020F0502020204030204" pitchFamily="34" charset="0"/>
              <a:buChar char="▪"/>
            </a:pPr>
            <a:r>
              <a:rPr lang="en-US" altLang="zh-CN" sz="2000" b="1" dirty="0" smtClean="0"/>
              <a:t>Open issues </a:t>
            </a:r>
            <a:r>
              <a:rPr lang="en-US" altLang="zh-CN" sz="2000" b="1" dirty="0"/>
              <a:t>for </a:t>
            </a:r>
            <a:r>
              <a:rPr lang="en-US" altLang="zh-CN" sz="2000" b="1" dirty="0" smtClean="0"/>
              <a:t>the next </a:t>
            </a:r>
            <a:r>
              <a:rPr lang="en-US" altLang="zh-CN" sz="2000" b="1" dirty="0"/>
              <a:t>meeting:</a:t>
            </a:r>
          </a:p>
          <a:p>
            <a:pPr marL="914400" lvl="2" indent="0">
              <a:buNone/>
            </a:pPr>
            <a:endParaRPr lang="en-GB" altLang="zh-CN" sz="1600" b="1" u="sng" dirty="0" smtClean="0"/>
          </a:p>
          <a:p>
            <a:pPr marL="914400" lvl="2" indent="0">
              <a:buNone/>
            </a:pPr>
            <a:r>
              <a:rPr lang="en-GB" altLang="zh-CN" sz="1600" b="1" u="sng" dirty="0" smtClean="0"/>
              <a:t>Issue 5: </a:t>
            </a:r>
            <a:r>
              <a:rPr lang="en-GB" altLang="zh-CN" sz="1600" b="1" u="sng" dirty="0"/>
              <a:t>SCS&amp;BW </a:t>
            </a:r>
            <a:r>
              <a:rPr lang="en-GB" altLang="zh-CN" sz="1600" b="1" u="sng" dirty="0" smtClean="0"/>
              <a:t>for FR2 if FR2 will be defined</a:t>
            </a:r>
            <a:endParaRPr lang="zh-CN" altLang="zh-CN" sz="1600" dirty="0"/>
          </a:p>
          <a:p>
            <a:pPr lvl="2"/>
            <a:r>
              <a:rPr lang="en-GB" altLang="zh-CN" sz="1600" dirty="0"/>
              <a:t>Proposals for SCS &amp; BW</a:t>
            </a:r>
            <a:endParaRPr lang="zh-CN" altLang="zh-CN" sz="1600" dirty="0"/>
          </a:p>
          <a:p>
            <a:pPr lvl="3"/>
            <a:r>
              <a:rPr lang="en-GB" altLang="zh-CN" sz="1600" dirty="0" smtClean="0"/>
              <a:t>FR2</a:t>
            </a:r>
            <a:r>
              <a:rPr lang="en-GB" altLang="zh-CN" sz="1600" dirty="0"/>
              <a:t>:</a:t>
            </a:r>
            <a:endParaRPr lang="zh-CN" altLang="zh-CN" sz="1600" dirty="0"/>
          </a:p>
          <a:p>
            <a:pPr lvl="4"/>
            <a:r>
              <a:rPr lang="en-GB" altLang="zh-CN" sz="1600" dirty="0"/>
              <a:t>60kHz SCS</a:t>
            </a:r>
            <a:endParaRPr lang="zh-CN" altLang="zh-CN" sz="1600" dirty="0"/>
          </a:p>
          <a:p>
            <a:pPr lvl="5"/>
            <a:r>
              <a:rPr lang="en-GB" altLang="zh-CN" sz="1600" dirty="0"/>
              <a:t>Option 1: </a:t>
            </a:r>
            <a:r>
              <a:rPr lang="en-US" altLang="zh-CN" sz="1600" dirty="0"/>
              <a:t>50/100MHz </a:t>
            </a:r>
            <a:r>
              <a:rPr lang="en-US" altLang="zh-CN" sz="1600" dirty="0" smtClean="0"/>
              <a:t>(</a:t>
            </a:r>
            <a:r>
              <a:rPr lang="en-GB" altLang="zh-CN" sz="1600" dirty="0"/>
              <a:t>NTT DoCoMo</a:t>
            </a:r>
            <a:r>
              <a:rPr lang="en-US" altLang="zh-CN" sz="1600" dirty="0"/>
              <a:t>)</a:t>
            </a:r>
            <a:endParaRPr lang="zh-CN" altLang="zh-CN" sz="1600" dirty="0"/>
          </a:p>
          <a:p>
            <a:pPr lvl="5"/>
            <a:r>
              <a:rPr lang="en-US" altLang="zh-CN" sz="1600" dirty="0"/>
              <a:t>Option 2: No test (Nokia</a:t>
            </a:r>
            <a:r>
              <a:rPr lang="en-US" altLang="zh-CN" sz="1600" dirty="0" smtClean="0"/>
              <a:t>)</a:t>
            </a:r>
          </a:p>
          <a:p>
            <a:pPr lvl="5"/>
            <a:r>
              <a:rPr lang="en-US" altLang="zh-CN" sz="1600" dirty="0"/>
              <a:t>Option 3: 50 MHz (Intel</a:t>
            </a:r>
            <a:r>
              <a:rPr lang="en-US" altLang="zh-CN" sz="1600" dirty="0" smtClean="0"/>
              <a:t>)</a:t>
            </a:r>
            <a:endParaRPr lang="zh-CN" altLang="zh-CN" sz="1600" dirty="0"/>
          </a:p>
          <a:p>
            <a:pPr lvl="4"/>
            <a:r>
              <a:rPr lang="en-US" altLang="zh-CN" sz="1600" dirty="0"/>
              <a:t>120kHz SCS</a:t>
            </a:r>
            <a:endParaRPr lang="zh-CN" altLang="zh-CN" sz="1600" dirty="0"/>
          </a:p>
          <a:p>
            <a:pPr lvl="5"/>
            <a:r>
              <a:rPr lang="en-GB" altLang="zh-CN" sz="1600" dirty="0"/>
              <a:t>Option 1: </a:t>
            </a:r>
            <a:r>
              <a:rPr lang="en-US" altLang="zh-CN" sz="1600" dirty="0"/>
              <a:t>50/100/200MHz </a:t>
            </a:r>
            <a:r>
              <a:rPr lang="en-US" altLang="zh-CN" sz="1600" dirty="0" smtClean="0"/>
              <a:t>(</a:t>
            </a:r>
            <a:r>
              <a:rPr lang="en-GB" altLang="zh-CN" sz="1600" dirty="0"/>
              <a:t>NTT DoCoMo</a:t>
            </a:r>
            <a:r>
              <a:rPr lang="en-US" altLang="zh-CN" sz="1600" dirty="0"/>
              <a:t>)</a:t>
            </a:r>
            <a:endParaRPr lang="zh-CN" altLang="zh-CN" sz="1600" dirty="0"/>
          </a:p>
          <a:p>
            <a:pPr lvl="5"/>
            <a:r>
              <a:rPr lang="en-GB" altLang="zh-CN" sz="1600" dirty="0"/>
              <a:t>Option 2: No test (Nokia</a:t>
            </a:r>
            <a:r>
              <a:rPr lang="en-GB" altLang="zh-CN" sz="1600" dirty="0" smtClean="0"/>
              <a:t>)</a:t>
            </a:r>
          </a:p>
          <a:p>
            <a:pPr lvl="5"/>
            <a:r>
              <a:rPr lang="en-GB" altLang="zh-CN" sz="1600" dirty="0"/>
              <a:t>Option 3: 100 MHz (Intel</a:t>
            </a:r>
            <a:r>
              <a:rPr lang="en-GB" altLang="zh-CN" sz="1600" dirty="0" smtClean="0"/>
              <a:t>)</a:t>
            </a:r>
          </a:p>
          <a:p>
            <a:pPr lvl="3"/>
            <a:r>
              <a:rPr lang="en-GB" altLang="zh-CN" sz="1600" dirty="0" smtClean="0"/>
              <a:t>Note: this issue depends on issue 1.</a:t>
            </a:r>
            <a:endParaRPr lang="zh-CN" altLang="zh-CN" sz="1600" dirty="0"/>
          </a:p>
          <a:p>
            <a:pPr marL="2286000" lvl="5" indent="0">
              <a:buNone/>
            </a:pPr>
            <a:endParaRPr lang="zh-CN" altLang="zh-CN" sz="1600" dirty="0"/>
          </a:p>
          <a:p>
            <a:pPr marL="914400" lvl="2" indent="0">
              <a:buNone/>
            </a:pPr>
            <a:endParaRPr lang="en-US" altLang="zh-CN" sz="2600" dirty="0"/>
          </a:p>
        </p:txBody>
      </p:sp>
    </p:spTree>
    <p:extLst>
      <p:ext uri="{BB962C8B-B14F-4D97-AF65-F5344CB8AC3E}">
        <p14:creationId xmlns:p14="http://schemas.microsoft.com/office/powerpoint/2010/main" val="568565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high reliability</a:t>
            </a:r>
            <a:endParaRPr lang="zh-CN" altLang="en-US" dirty="0"/>
          </a:p>
        </p:txBody>
      </p:sp>
      <p:sp>
        <p:nvSpPr>
          <p:cNvPr id="3" name="内容占位符 2"/>
          <p:cNvSpPr>
            <a:spLocks noGrp="1"/>
          </p:cNvSpPr>
          <p:nvPr>
            <p:ph idx="1"/>
          </p:nvPr>
        </p:nvSpPr>
        <p:spPr>
          <a:xfrm>
            <a:off x="327804" y="862642"/>
            <a:ext cx="11473132" cy="5727939"/>
          </a:xfrm>
        </p:spPr>
        <p:txBody>
          <a:bodyPr>
            <a:noAutofit/>
          </a:bodyPr>
          <a:lstStyle/>
          <a:p>
            <a:pPr hangingPunct="0">
              <a:lnSpc>
                <a:spcPct val="100000"/>
              </a:lnSpc>
            </a:pPr>
            <a:r>
              <a:rPr lang="en-US" altLang="zh-CN" sz="2400" b="1" dirty="0" smtClean="0"/>
              <a:t>BS </a:t>
            </a:r>
            <a:r>
              <a:rPr lang="en-US" altLang="zh-CN" sz="2400" b="1" dirty="0"/>
              <a:t>FR1 URLLC PUSCH demodulation requirement for high reliability with </a:t>
            </a:r>
            <a:r>
              <a:rPr lang="en-US" altLang="zh-CN" sz="2400" b="1" dirty="0" smtClean="0"/>
              <a:t>higher BLER and/or confidence level:</a:t>
            </a:r>
          </a:p>
          <a:p>
            <a:pPr lvl="1" hangingPunct="0">
              <a:lnSpc>
                <a:spcPct val="100000"/>
              </a:lnSpc>
              <a:buFont typeface="Calibri" panose="020F0502020204030204" pitchFamily="34" charset="0"/>
              <a:buChar char="▪"/>
            </a:pPr>
            <a:r>
              <a:rPr lang="en-US" altLang="zh-CN" sz="2000" b="1" dirty="0" smtClean="0"/>
              <a:t>Open issues </a:t>
            </a:r>
            <a:r>
              <a:rPr lang="en-US" altLang="zh-CN" sz="2000" b="1" dirty="0"/>
              <a:t>for </a:t>
            </a:r>
            <a:r>
              <a:rPr lang="en-US" altLang="zh-CN" sz="2000" b="1" dirty="0" smtClean="0"/>
              <a:t>the next </a:t>
            </a:r>
            <a:r>
              <a:rPr lang="en-US" altLang="zh-CN" sz="2000" b="1" dirty="0"/>
              <a:t>meeting:</a:t>
            </a:r>
          </a:p>
          <a:p>
            <a:pPr marL="457200" lvl="1" indent="0" hangingPunct="0">
              <a:lnSpc>
                <a:spcPct val="100000"/>
              </a:lnSpc>
              <a:buNone/>
            </a:pPr>
            <a:r>
              <a:rPr lang="en-GB" altLang="zh-CN" sz="1600" dirty="0"/>
              <a:t> </a:t>
            </a:r>
            <a:r>
              <a:rPr lang="en-GB" altLang="zh-CN" sz="800" dirty="0"/>
              <a:t> </a:t>
            </a:r>
            <a:r>
              <a:rPr lang="en-US" altLang="zh-CN" sz="1600" dirty="0"/>
              <a:t> </a:t>
            </a:r>
            <a:endParaRPr lang="zh-CN" altLang="zh-CN" sz="1600" dirty="0"/>
          </a:p>
          <a:p>
            <a:pPr marL="914400" lvl="2" indent="0">
              <a:buNone/>
            </a:pPr>
            <a:r>
              <a:rPr lang="en-US" altLang="zh-CN" sz="1600" b="1" u="sng" dirty="0"/>
              <a:t>Issue 6</a:t>
            </a:r>
            <a:r>
              <a:rPr lang="en-US" altLang="zh-CN" sz="1600" b="1" u="sng" dirty="0" smtClean="0"/>
              <a:t>: </a:t>
            </a:r>
            <a:r>
              <a:rPr lang="en-US" altLang="zh-CN" sz="1600" b="1" u="sng" dirty="0"/>
              <a:t>Safety critical aspects: </a:t>
            </a:r>
            <a:endParaRPr lang="zh-CN" altLang="zh-CN" sz="1600" dirty="0"/>
          </a:p>
          <a:p>
            <a:pPr lvl="2"/>
            <a:r>
              <a:rPr lang="en-GB" altLang="zh-CN" sz="1600" dirty="0"/>
              <a:t>Proposals </a:t>
            </a:r>
            <a:endParaRPr lang="zh-CN" altLang="zh-CN" sz="1600" dirty="0"/>
          </a:p>
          <a:p>
            <a:pPr lvl="2" hangingPunct="0"/>
            <a:r>
              <a:rPr lang="en-GB" altLang="zh-CN" sz="1600" dirty="0"/>
              <a:t>Proposal 11: If high reliability will be tested with BLER metric, add the following note to the test specification: “Note that this test procedure will only provide an indication to a certain confidence level that the target reliability requirements are likely to be satisfied, and it is assumed that for critical applications further testing would be done to ensure suitability of the equipment for the intended application.” (Nokia</a:t>
            </a:r>
            <a:r>
              <a:rPr lang="en-GB" altLang="zh-CN" sz="1600" dirty="0" smtClean="0"/>
              <a:t>)</a:t>
            </a:r>
          </a:p>
          <a:p>
            <a:pPr lvl="3" hangingPunct="0"/>
            <a:r>
              <a:rPr lang="en-US" altLang="zh-CN" sz="1400" dirty="0"/>
              <a:t>Since the URLLC features of 5G NR will potentially be used in safety critical applications, the ultimately chosen statistical testing methodology for testing of these features must be verified by an independent body of experts/statisticians, before requirements and test can be used as basis for safety critical implementations. All statistical analysis and discussions provided in this meeting are to be taken as a best effort and is not to be taken as due diligence. (Nokia</a:t>
            </a:r>
            <a:r>
              <a:rPr lang="en-US" altLang="zh-CN" sz="1400" dirty="0" smtClean="0"/>
              <a:t>)</a:t>
            </a:r>
          </a:p>
          <a:p>
            <a:pPr marL="1371600" lvl="3" indent="0" hangingPunct="0">
              <a:buNone/>
            </a:pPr>
            <a:endParaRPr lang="zh-CN" altLang="zh-CN" sz="1400" dirty="0"/>
          </a:p>
          <a:p>
            <a:pPr lvl="2" hangingPunct="0"/>
            <a:r>
              <a:rPr lang="en-US" altLang="zh-CN" sz="1600" dirty="0"/>
              <a:t>Option 1: Need to be clarified in 3GPP specification</a:t>
            </a:r>
            <a:r>
              <a:rPr lang="en-US" altLang="zh-CN" sz="1600" dirty="0" smtClean="0"/>
              <a:t>. (Nokia)</a:t>
            </a:r>
            <a:endParaRPr lang="zh-CN" altLang="zh-CN" sz="1600" dirty="0"/>
          </a:p>
          <a:p>
            <a:pPr lvl="2" hangingPunct="0"/>
            <a:r>
              <a:rPr lang="en-US" altLang="zh-CN" sz="1600" dirty="0"/>
              <a:t>Option 2: No need to be clarified in 3GPP specification</a:t>
            </a:r>
            <a:r>
              <a:rPr lang="en-US" altLang="zh-CN" sz="1600" dirty="0" smtClean="0"/>
              <a:t>. (Huawei, Intel)</a:t>
            </a:r>
            <a:endParaRPr lang="zh-CN" altLang="zh-CN" sz="1600" dirty="0"/>
          </a:p>
          <a:p>
            <a:pPr marL="457200" lvl="1" indent="0">
              <a:buNone/>
            </a:pPr>
            <a:endParaRPr lang="en-US" altLang="zh-CN" sz="2200" dirty="0" smtClean="0"/>
          </a:p>
          <a:p>
            <a:pPr marL="0" indent="0">
              <a:buNone/>
            </a:pPr>
            <a:endParaRPr lang="en-US" altLang="zh-CN" sz="2600" dirty="0"/>
          </a:p>
        </p:txBody>
      </p:sp>
    </p:spTree>
    <p:extLst>
      <p:ext uri="{BB962C8B-B14F-4D97-AF65-F5344CB8AC3E}">
        <p14:creationId xmlns:p14="http://schemas.microsoft.com/office/powerpoint/2010/main" val="628967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high reliability</a:t>
            </a:r>
            <a:endParaRPr lang="zh-CN" altLang="en-US" dirty="0"/>
          </a:p>
        </p:txBody>
      </p:sp>
      <p:sp>
        <p:nvSpPr>
          <p:cNvPr id="3" name="内容占位符 2"/>
          <p:cNvSpPr>
            <a:spLocks noGrp="1"/>
          </p:cNvSpPr>
          <p:nvPr>
            <p:ph idx="1"/>
          </p:nvPr>
        </p:nvSpPr>
        <p:spPr>
          <a:xfrm>
            <a:off x="327804" y="862642"/>
            <a:ext cx="11473132" cy="5727939"/>
          </a:xfrm>
        </p:spPr>
        <p:txBody>
          <a:bodyPr>
            <a:noAutofit/>
          </a:bodyPr>
          <a:lstStyle/>
          <a:p>
            <a:pPr hangingPunct="0">
              <a:lnSpc>
                <a:spcPct val="100000"/>
              </a:lnSpc>
            </a:pPr>
            <a:r>
              <a:rPr lang="en-US" altLang="zh-CN" sz="2400" b="1" dirty="0" smtClean="0"/>
              <a:t>BS </a:t>
            </a:r>
            <a:r>
              <a:rPr lang="en-US" altLang="zh-CN" sz="2400" b="1" dirty="0"/>
              <a:t>FR1 URLLC PUSCH demodulation requirement for high reliability with </a:t>
            </a:r>
            <a:r>
              <a:rPr lang="en-US" altLang="zh-CN" sz="2400" b="1" dirty="0" smtClean="0"/>
              <a:t>higher BLER and/or confidence level:</a:t>
            </a:r>
          </a:p>
          <a:p>
            <a:pPr lvl="1" hangingPunct="0">
              <a:lnSpc>
                <a:spcPct val="100000"/>
              </a:lnSpc>
              <a:buFont typeface="Calibri" panose="020F0502020204030204" pitchFamily="34" charset="0"/>
              <a:buChar char="▪"/>
            </a:pPr>
            <a:r>
              <a:rPr lang="en-US" altLang="zh-CN" sz="2000" b="1" dirty="0" smtClean="0"/>
              <a:t>Open issues for the </a:t>
            </a:r>
            <a:r>
              <a:rPr lang="en-US" altLang="zh-CN" sz="2000" b="1" dirty="0"/>
              <a:t>next meeting:</a:t>
            </a:r>
          </a:p>
          <a:p>
            <a:pPr marL="914400" lvl="2" indent="0">
              <a:buNone/>
            </a:pPr>
            <a:endParaRPr lang="en-US" altLang="zh-CN" sz="1600" b="1" u="sng" dirty="0" smtClean="0"/>
          </a:p>
          <a:p>
            <a:pPr marL="914400" lvl="2" indent="0">
              <a:buNone/>
            </a:pPr>
            <a:r>
              <a:rPr lang="en-US" altLang="zh-CN" sz="1600" b="1" u="sng" dirty="0" smtClean="0"/>
              <a:t>Issue 7: </a:t>
            </a:r>
            <a:r>
              <a:rPr lang="en-US" altLang="zh-CN" sz="1600" b="1" u="sng" dirty="0" smtClean="0"/>
              <a:t>Whether to introduce DFT-s-OFDM: </a:t>
            </a:r>
            <a:endParaRPr lang="zh-CN" altLang="zh-CN" sz="1600" dirty="0"/>
          </a:p>
          <a:p>
            <a:pPr lvl="3"/>
            <a:r>
              <a:rPr lang="en-GB" altLang="zh-CN" sz="1600" dirty="0"/>
              <a:t>Proposals</a:t>
            </a:r>
            <a:endParaRPr lang="zh-CN" altLang="zh-CN" sz="1600" dirty="0"/>
          </a:p>
          <a:p>
            <a:pPr lvl="4"/>
            <a:r>
              <a:rPr lang="en-GB" altLang="zh-CN" sz="1600" dirty="0"/>
              <a:t>Option 1: </a:t>
            </a:r>
            <a:r>
              <a:rPr lang="en-GB" altLang="zh-CN" sz="1600" dirty="0" smtClean="0"/>
              <a:t>No</a:t>
            </a:r>
            <a:r>
              <a:rPr lang="en-GB" altLang="zh-CN" sz="1600" dirty="0" smtClean="0"/>
              <a:t> </a:t>
            </a:r>
            <a:r>
              <a:rPr lang="en-GB" altLang="zh-CN" sz="1600" dirty="0"/>
              <a:t>(Ericsson, Huawei, Samsung, Nokia, Intel)</a:t>
            </a:r>
            <a:endParaRPr lang="zh-CN" altLang="zh-CN" sz="1600" dirty="0"/>
          </a:p>
          <a:p>
            <a:pPr lvl="4"/>
            <a:r>
              <a:rPr lang="en-GB" altLang="zh-CN" sz="1600" dirty="0"/>
              <a:t>Option 2: </a:t>
            </a:r>
            <a:r>
              <a:rPr lang="en-GB" altLang="zh-CN" sz="1600" dirty="0" smtClean="0"/>
              <a:t>Yes</a:t>
            </a:r>
            <a:r>
              <a:rPr lang="en-GB" altLang="zh-CN" sz="1600" dirty="0" smtClean="0"/>
              <a:t> </a:t>
            </a:r>
            <a:r>
              <a:rPr lang="en-GB" altLang="zh-CN" sz="1600" dirty="0"/>
              <a:t>(NTT DoCoMo)</a:t>
            </a:r>
            <a:endParaRPr lang="zh-CN" altLang="zh-CN" sz="1600" dirty="0"/>
          </a:p>
          <a:p>
            <a:pPr lvl="3"/>
            <a:r>
              <a:rPr lang="en-GB" altLang="zh-CN" sz="1600" dirty="0"/>
              <a:t>Recommended WF</a:t>
            </a:r>
            <a:endParaRPr lang="zh-CN" altLang="zh-CN" sz="1600" dirty="0"/>
          </a:p>
          <a:p>
            <a:pPr lvl="4"/>
            <a:endParaRPr lang="zh-CN" altLang="zh-CN" sz="1600" dirty="0"/>
          </a:p>
          <a:p>
            <a:pPr marL="457200" lvl="1" indent="0">
              <a:buNone/>
            </a:pPr>
            <a:endParaRPr lang="en-US" altLang="zh-CN" sz="2200" dirty="0" smtClean="0"/>
          </a:p>
          <a:p>
            <a:pPr marL="0" indent="0">
              <a:buNone/>
            </a:pPr>
            <a:endParaRPr lang="en-US" altLang="zh-CN" sz="2600" dirty="0"/>
          </a:p>
        </p:txBody>
      </p:sp>
    </p:spTree>
    <p:extLst>
      <p:ext uri="{BB962C8B-B14F-4D97-AF65-F5344CB8AC3E}">
        <p14:creationId xmlns:p14="http://schemas.microsoft.com/office/powerpoint/2010/main" val="1814610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1015</Words>
  <Application>Microsoft Office PowerPoint</Application>
  <PresentationFormat>宽屏</PresentationFormat>
  <Paragraphs>179</Paragraphs>
  <Slides>14</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等线</vt:lpstr>
      <vt:lpstr>宋体</vt:lpstr>
      <vt:lpstr>Arial</vt:lpstr>
      <vt:lpstr>Calibri</vt:lpstr>
      <vt:lpstr>Calibri Light</vt:lpstr>
      <vt:lpstr>Times New Roman</vt:lpstr>
      <vt:lpstr>Wingdings</vt:lpstr>
      <vt:lpstr>Office 主题</vt:lpstr>
      <vt:lpstr>3GPP TSG-RAN WG4 Meeting  #94-e                 R4-2002429   Electronic Meeting, Feb.24th – Mar.6th 2020 </vt:lpstr>
      <vt:lpstr>BS demodulation requirements for high reliability</vt:lpstr>
      <vt:lpstr>BS demodulation requirements for high reliability</vt:lpstr>
      <vt:lpstr>BS demodulation requirements for high reliability</vt:lpstr>
      <vt:lpstr>BS demodulation requirements for high reliability</vt:lpstr>
      <vt:lpstr>BS demodulation requirements for high reliability</vt:lpstr>
      <vt:lpstr>BS demodulation requirements for high reliability</vt:lpstr>
      <vt:lpstr>BS demodulation requirements for high reliability</vt:lpstr>
      <vt:lpstr>BS demodulation requirements for high reliability</vt:lpstr>
      <vt:lpstr>BS demodulation requirements for low latency</vt:lpstr>
      <vt:lpstr>BS demodulation requirements for low latency</vt:lpstr>
      <vt:lpstr>BS demodulation requirements for low latency</vt:lpstr>
      <vt:lpstr>BS demodulation requirements for low latency</vt:lpstr>
      <vt:lpstr>BS demodulation requirements for low latency</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 Meeting  #94-e                 R4-20xxxx   Electronic Meeting, Feb.24th – Mar.6th 2020</dc:title>
  <dc:creator>Huawei</dc:creator>
  <cp:lastModifiedBy>bailu (F)</cp:lastModifiedBy>
  <cp:revision>31</cp:revision>
  <dcterms:created xsi:type="dcterms:W3CDTF">2020-02-29T07:12:05Z</dcterms:created>
  <dcterms:modified xsi:type="dcterms:W3CDTF">2020-03-04T15:28:03Z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(3)g8X7DiIzQ2GDpISIjMYOHUejhARvtsPXYjF874I8K/A5vwt+eDWPM/CUC3udpK/w1ROmw6rH
4GvFgHy5biMaHYLORdHP3Fl1wx8wzEk/L2PKOCGWDuVOvImfMu/ymd96U7sw4aAGzdjITjke
0KYvP3pn0pmIO4IeaxgerZccTfBLanlE+HWDPTaeEaT7rdnOlir32qYaPhPRrTrxivHvJwY8
OD0DoBJ+RGCRi/3c5C</vt:lpwstr>
  </property>
  <property fmtid="{D5CDD505-2E9C-101B-9397-08002B2CF9AE}" pid="3" name="_2015_ms_pID_7253431">
    <vt:lpwstr>aYDahtyjaOqAqwQTuZuMqn+eqIhAU3cK8r4VP+PFYmddtNo0UqJQqF
7COBQQBZLgEWzYSl+MQUicN2ZuxEROoiHXm3hLlsfWzVf7pRrJZN4EqGAGrRVTnImc7DPz4l
sfSgkGeEAXWqNUdQXpFpwGvOBX52Mrt8nKvIUSRG+jpAMvii/9ZKRgMLDyJ+6opXOrFOaHOY
9h8t2Fq2G7vnVEIEpM6xRKZZ0g/M6KMAEQaB</vt:lpwstr>
  </property>
  <property fmtid="{D5CDD505-2E9C-101B-9397-08002B2CF9AE}" pid="4" name="_2015_ms_pID_7253432">
    <vt:lpwstr>PryxgzEqH3rL/Mcd3cyHdto=</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1579743642</vt:lpwstr>
  </property>
</Properties>
</file>