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59" autoAdjust="0"/>
    <p:restoredTop sz="94660"/>
  </p:normalViewPr>
  <p:slideViewPr>
    <p:cSldViewPr snapToGrid="0">
      <p:cViewPr varScale="1">
        <p:scale>
          <a:sx n="162" d="100"/>
          <a:sy n="162" d="100"/>
        </p:scale>
        <p:origin x="678"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02EFA-D5A2-4851-9B42-BBFC410BB46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03D86C9-7F35-410F-A800-DC59132C419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EBF839A-E579-485A-90E3-9FAF1FC00B4B}"/>
              </a:ext>
            </a:extLst>
          </p:cNvPr>
          <p:cNvSpPr>
            <a:spLocks noGrp="1"/>
          </p:cNvSpPr>
          <p:nvPr>
            <p:ph type="dt" sz="half" idx="10"/>
          </p:nvPr>
        </p:nvSpPr>
        <p:spPr/>
        <p:txBody>
          <a:bodyPr/>
          <a:lstStyle/>
          <a:p>
            <a:fld id="{409A91A3-B1F5-4049-83E6-469BD6E36929}" type="datetimeFigureOut">
              <a:rPr lang="en-US" smtClean="0"/>
              <a:t>3/4/2020</a:t>
            </a:fld>
            <a:endParaRPr lang="en-US"/>
          </a:p>
        </p:txBody>
      </p:sp>
      <p:sp>
        <p:nvSpPr>
          <p:cNvPr id="5" name="Footer Placeholder 4">
            <a:extLst>
              <a:ext uri="{FF2B5EF4-FFF2-40B4-BE49-F238E27FC236}">
                <a16:creationId xmlns:a16="http://schemas.microsoft.com/office/drawing/2014/main" id="{669355FD-D3B9-4161-AEFD-40201B10B2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422C14-0EF9-4A4D-9C90-AEE46A6A62FD}"/>
              </a:ext>
            </a:extLst>
          </p:cNvPr>
          <p:cNvSpPr>
            <a:spLocks noGrp="1"/>
          </p:cNvSpPr>
          <p:nvPr>
            <p:ph type="sldNum" sz="quarter" idx="12"/>
          </p:nvPr>
        </p:nvSpPr>
        <p:spPr/>
        <p:txBody>
          <a:bodyPr/>
          <a:lstStyle/>
          <a:p>
            <a:fld id="{30457DE8-2177-4D0A-9799-073564D2714F}" type="slidenum">
              <a:rPr lang="en-US" smtClean="0"/>
              <a:t>‹#›</a:t>
            </a:fld>
            <a:endParaRPr lang="en-US"/>
          </a:p>
        </p:txBody>
      </p:sp>
    </p:spTree>
    <p:extLst>
      <p:ext uri="{BB962C8B-B14F-4D97-AF65-F5344CB8AC3E}">
        <p14:creationId xmlns:p14="http://schemas.microsoft.com/office/powerpoint/2010/main" val="4158151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97B1B-06DA-48D2-B332-2C3ACDD712E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471DA25-5E39-4AD5-BF1D-3659A5FF1C2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45A7DC-4BA4-44A5-855E-CD6734414EC7}"/>
              </a:ext>
            </a:extLst>
          </p:cNvPr>
          <p:cNvSpPr>
            <a:spLocks noGrp="1"/>
          </p:cNvSpPr>
          <p:nvPr>
            <p:ph type="dt" sz="half" idx="10"/>
          </p:nvPr>
        </p:nvSpPr>
        <p:spPr/>
        <p:txBody>
          <a:bodyPr/>
          <a:lstStyle/>
          <a:p>
            <a:fld id="{409A91A3-B1F5-4049-83E6-469BD6E36929}" type="datetimeFigureOut">
              <a:rPr lang="en-US" smtClean="0"/>
              <a:t>3/4/2020</a:t>
            </a:fld>
            <a:endParaRPr lang="en-US"/>
          </a:p>
        </p:txBody>
      </p:sp>
      <p:sp>
        <p:nvSpPr>
          <p:cNvPr id="5" name="Footer Placeholder 4">
            <a:extLst>
              <a:ext uri="{FF2B5EF4-FFF2-40B4-BE49-F238E27FC236}">
                <a16:creationId xmlns:a16="http://schemas.microsoft.com/office/drawing/2014/main" id="{6C04B639-70B9-4246-BD86-CF5DF07BE1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D83ECB-77FD-4FA9-9E1B-71BC517F7388}"/>
              </a:ext>
            </a:extLst>
          </p:cNvPr>
          <p:cNvSpPr>
            <a:spLocks noGrp="1"/>
          </p:cNvSpPr>
          <p:nvPr>
            <p:ph type="sldNum" sz="quarter" idx="12"/>
          </p:nvPr>
        </p:nvSpPr>
        <p:spPr/>
        <p:txBody>
          <a:bodyPr/>
          <a:lstStyle/>
          <a:p>
            <a:fld id="{30457DE8-2177-4D0A-9799-073564D2714F}" type="slidenum">
              <a:rPr lang="en-US" smtClean="0"/>
              <a:t>‹#›</a:t>
            </a:fld>
            <a:endParaRPr lang="en-US"/>
          </a:p>
        </p:txBody>
      </p:sp>
    </p:spTree>
    <p:extLst>
      <p:ext uri="{BB962C8B-B14F-4D97-AF65-F5344CB8AC3E}">
        <p14:creationId xmlns:p14="http://schemas.microsoft.com/office/powerpoint/2010/main" val="1535499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18EE68A-6AF8-4666-BABC-3B098CF1D60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5B047ED-032A-4FE3-8F09-5366E764ECC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296AEE-2C21-41D3-A0DC-F773EA4F4D54}"/>
              </a:ext>
            </a:extLst>
          </p:cNvPr>
          <p:cNvSpPr>
            <a:spLocks noGrp="1"/>
          </p:cNvSpPr>
          <p:nvPr>
            <p:ph type="dt" sz="half" idx="10"/>
          </p:nvPr>
        </p:nvSpPr>
        <p:spPr/>
        <p:txBody>
          <a:bodyPr/>
          <a:lstStyle/>
          <a:p>
            <a:fld id="{409A91A3-B1F5-4049-83E6-469BD6E36929}" type="datetimeFigureOut">
              <a:rPr lang="en-US" smtClean="0"/>
              <a:t>3/4/2020</a:t>
            </a:fld>
            <a:endParaRPr lang="en-US"/>
          </a:p>
        </p:txBody>
      </p:sp>
      <p:sp>
        <p:nvSpPr>
          <p:cNvPr id="5" name="Footer Placeholder 4">
            <a:extLst>
              <a:ext uri="{FF2B5EF4-FFF2-40B4-BE49-F238E27FC236}">
                <a16:creationId xmlns:a16="http://schemas.microsoft.com/office/drawing/2014/main" id="{11A56B52-DDD9-4975-A3CD-A52E49F171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032251-4612-48FF-BBA2-5819B621F700}"/>
              </a:ext>
            </a:extLst>
          </p:cNvPr>
          <p:cNvSpPr>
            <a:spLocks noGrp="1"/>
          </p:cNvSpPr>
          <p:nvPr>
            <p:ph type="sldNum" sz="quarter" idx="12"/>
          </p:nvPr>
        </p:nvSpPr>
        <p:spPr/>
        <p:txBody>
          <a:bodyPr/>
          <a:lstStyle/>
          <a:p>
            <a:fld id="{30457DE8-2177-4D0A-9799-073564D2714F}" type="slidenum">
              <a:rPr lang="en-US" smtClean="0"/>
              <a:t>‹#›</a:t>
            </a:fld>
            <a:endParaRPr lang="en-US"/>
          </a:p>
        </p:txBody>
      </p:sp>
    </p:spTree>
    <p:extLst>
      <p:ext uri="{BB962C8B-B14F-4D97-AF65-F5344CB8AC3E}">
        <p14:creationId xmlns:p14="http://schemas.microsoft.com/office/powerpoint/2010/main" val="2019771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EC2B4D-41F2-45F1-A62B-06722894738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51C08D7-89FF-42DD-964D-C1ED7CB1834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28703E-4462-4FEE-86CA-2B1F4E90D65E}"/>
              </a:ext>
            </a:extLst>
          </p:cNvPr>
          <p:cNvSpPr>
            <a:spLocks noGrp="1"/>
          </p:cNvSpPr>
          <p:nvPr>
            <p:ph type="dt" sz="half" idx="10"/>
          </p:nvPr>
        </p:nvSpPr>
        <p:spPr/>
        <p:txBody>
          <a:bodyPr/>
          <a:lstStyle/>
          <a:p>
            <a:fld id="{409A91A3-B1F5-4049-83E6-469BD6E36929}" type="datetimeFigureOut">
              <a:rPr lang="en-US" smtClean="0"/>
              <a:t>3/4/2020</a:t>
            </a:fld>
            <a:endParaRPr lang="en-US"/>
          </a:p>
        </p:txBody>
      </p:sp>
      <p:sp>
        <p:nvSpPr>
          <p:cNvPr id="5" name="Footer Placeholder 4">
            <a:extLst>
              <a:ext uri="{FF2B5EF4-FFF2-40B4-BE49-F238E27FC236}">
                <a16:creationId xmlns:a16="http://schemas.microsoft.com/office/drawing/2014/main" id="{D2D933A9-FA19-4D2A-BB0A-4B482C2BDB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F75F4E-5DCA-40E2-8809-406A159A86B0}"/>
              </a:ext>
            </a:extLst>
          </p:cNvPr>
          <p:cNvSpPr>
            <a:spLocks noGrp="1"/>
          </p:cNvSpPr>
          <p:nvPr>
            <p:ph type="sldNum" sz="quarter" idx="12"/>
          </p:nvPr>
        </p:nvSpPr>
        <p:spPr/>
        <p:txBody>
          <a:bodyPr/>
          <a:lstStyle/>
          <a:p>
            <a:fld id="{30457DE8-2177-4D0A-9799-073564D2714F}" type="slidenum">
              <a:rPr lang="en-US" smtClean="0"/>
              <a:t>‹#›</a:t>
            </a:fld>
            <a:endParaRPr lang="en-US"/>
          </a:p>
        </p:txBody>
      </p:sp>
    </p:spTree>
    <p:extLst>
      <p:ext uri="{BB962C8B-B14F-4D97-AF65-F5344CB8AC3E}">
        <p14:creationId xmlns:p14="http://schemas.microsoft.com/office/powerpoint/2010/main" val="3082763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A4D38-988D-4401-BD3C-1D20A532B83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A0F6C2B-A7AF-4C72-A252-0DC012FD17F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F22EE8D-587F-4C7A-BE0D-61DB46E4CEF2}"/>
              </a:ext>
            </a:extLst>
          </p:cNvPr>
          <p:cNvSpPr>
            <a:spLocks noGrp="1"/>
          </p:cNvSpPr>
          <p:nvPr>
            <p:ph type="dt" sz="half" idx="10"/>
          </p:nvPr>
        </p:nvSpPr>
        <p:spPr/>
        <p:txBody>
          <a:bodyPr/>
          <a:lstStyle/>
          <a:p>
            <a:fld id="{409A91A3-B1F5-4049-83E6-469BD6E36929}" type="datetimeFigureOut">
              <a:rPr lang="en-US" smtClean="0"/>
              <a:t>3/4/2020</a:t>
            </a:fld>
            <a:endParaRPr lang="en-US"/>
          </a:p>
        </p:txBody>
      </p:sp>
      <p:sp>
        <p:nvSpPr>
          <p:cNvPr id="5" name="Footer Placeholder 4">
            <a:extLst>
              <a:ext uri="{FF2B5EF4-FFF2-40B4-BE49-F238E27FC236}">
                <a16:creationId xmlns:a16="http://schemas.microsoft.com/office/drawing/2014/main" id="{13C0E67F-6A49-4A7F-B6CD-0864DDAEAA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7D4CA3-523D-4738-9FFB-79C67D8C1A48}"/>
              </a:ext>
            </a:extLst>
          </p:cNvPr>
          <p:cNvSpPr>
            <a:spLocks noGrp="1"/>
          </p:cNvSpPr>
          <p:nvPr>
            <p:ph type="sldNum" sz="quarter" idx="12"/>
          </p:nvPr>
        </p:nvSpPr>
        <p:spPr/>
        <p:txBody>
          <a:bodyPr/>
          <a:lstStyle/>
          <a:p>
            <a:fld id="{30457DE8-2177-4D0A-9799-073564D2714F}" type="slidenum">
              <a:rPr lang="en-US" smtClean="0"/>
              <a:t>‹#›</a:t>
            </a:fld>
            <a:endParaRPr lang="en-US"/>
          </a:p>
        </p:txBody>
      </p:sp>
    </p:spTree>
    <p:extLst>
      <p:ext uri="{BB962C8B-B14F-4D97-AF65-F5344CB8AC3E}">
        <p14:creationId xmlns:p14="http://schemas.microsoft.com/office/powerpoint/2010/main" val="33513423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9D70E8-9EA3-466A-8FA2-D55FBAC3863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7547CDF-3A7E-498D-9CE9-D6CD39BB6B9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5B5758E-B821-4897-AC35-3000C16CAE3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225E381-9F8B-43AF-A6D9-73EB31E19824}"/>
              </a:ext>
            </a:extLst>
          </p:cNvPr>
          <p:cNvSpPr>
            <a:spLocks noGrp="1"/>
          </p:cNvSpPr>
          <p:nvPr>
            <p:ph type="dt" sz="half" idx="10"/>
          </p:nvPr>
        </p:nvSpPr>
        <p:spPr/>
        <p:txBody>
          <a:bodyPr/>
          <a:lstStyle/>
          <a:p>
            <a:fld id="{409A91A3-B1F5-4049-83E6-469BD6E36929}" type="datetimeFigureOut">
              <a:rPr lang="en-US" smtClean="0"/>
              <a:t>3/4/2020</a:t>
            </a:fld>
            <a:endParaRPr lang="en-US"/>
          </a:p>
        </p:txBody>
      </p:sp>
      <p:sp>
        <p:nvSpPr>
          <p:cNvPr id="6" name="Footer Placeholder 5">
            <a:extLst>
              <a:ext uri="{FF2B5EF4-FFF2-40B4-BE49-F238E27FC236}">
                <a16:creationId xmlns:a16="http://schemas.microsoft.com/office/drawing/2014/main" id="{374CB47B-EB84-40C8-8B7E-6B9DC78793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96A654-29F7-49AB-984C-6F0F7B1814C4}"/>
              </a:ext>
            </a:extLst>
          </p:cNvPr>
          <p:cNvSpPr>
            <a:spLocks noGrp="1"/>
          </p:cNvSpPr>
          <p:nvPr>
            <p:ph type="sldNum" sz="quarter" idx="12"/>
          </p:nvPr>
        </p:nvSpPr>
        <p:spPr/>
        <p:txBody>
          <a:bodyPr/>
          <a:lstStyle/>
          <a:p>
            <a:fld id="{30457DE8-2177-4D0A-9799-073564D2714F}" type="slidenum">
              <a:rPr lang="en-US" smtClean="0"/>
              <a:t>‹#›</a:t>
            </a:fld>
            <a:endParaRPr lang="en-US"/>
          </a:p>
        </p:txBody>
      </p:sp>
    </p:spTree>
    <p:extLst>
      <p:ext uri="{BB962C8B-B14F-4D97-AF65-F5344CB8AC3E}">
        <p14:creationId xmlns:p14="http://schemas.microsoft.com/office/powerpoint/2010/main" val="33092133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33A05D-1271-496C-B270-F72A3B419E4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D4A54F6-0892-4749-AAE4-D0CA26DE3A5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5D46633-C3B7-433F-BF37-0212A8D0735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DD42B49-ED56-441B-B158-6EC39D71A9F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98ADCCC-5F13-451F-80EC-BF9FB22AA00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C4D5AF5-F991-4895-AC8C-F715D97ACAB7}"/>
              </a:ext>
            </a:extLst>
          </p:cNvPr>
          <p:cNvSpPr>
            <a:spLocks noGrp="1"/>
          </p:cNvSpPr>
          <p:nvPr>
            <p:ph type="dt" sz="half" idx="10"/>
          </p:nvPr>
        </p:nvSpPr>
        <p:spPr/>
        <p:txBody>
          <a:bodyPr/>
          <a:lstStyle/>
          <a:p>
            <a:fld id="{409A91A3-B1F5-4049-83E6-469BD6E36929}" type="datetimeFigureOut">
              <a:rPr lang="en-US" smtClean="0"/>
              <a:t>3/4/2020</a:t>
            </a:fld>
            <a:endParaRPr lang="en-US"/>
          </a:p>
        </p:txBody>
      </p:sp>
      <p:sp>
        <p:nvSpPr>
          <p:cNvPr id="8" name="Footer Placeholder 7">
            <a:extLst>
              <a:ext uri="{FF2B5EF4-FFF2-40B4-BE49-F238E27FC236}">
                <a16:creationId xmlns:a16="http://schemas.microsoft.com/office/drawing/2014/main" id="{7603BC3B-9DDB-45A5-824A-02E46458888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29BCEDC-9F3F-43C0-84E2-B715653E1958}"/>
              </a:ext>
            </a:extLst>
          </p:cNvPr>
          <p:cNvSpPr>
            <a:spLocks noGrp="1"/>
          </p:cNvSpPr>
          <p:nvPr>
            <p:ph type="sldNum" sz="quarter" idx="12"/>
          </p:nvPr>
        </p:nvSpPr>
        <p:spPr/>
        <p:txBody>
          <a:bodyPr/>
          <a:lstStyle/>
          <a:p>
            <a:fld id="{30457DE8-2177-4D0A-9799-073564D2714F}" type="slidenum">
              <a:rPr lang="en-US" smtClean="0"/>
              <a:t>‹#›</a:t>
            </a:fld>
            <a:endParaRPr lang="en-US"/>
          </a:p>
        </p:txBody>
      </p:sp>
    </p:spTree>
    <p:extLst>
      <p:ext uri="{BB962C8B-B14F-4D97-AF65-F5344CB8AC3E}">
        <p14:creationId xmlns:p14="http://schemas.microsoft.com/office/powerpoint/2010/main" val="1269574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E6D1C-3CCB-45FA-B768-21FC8F1A82B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9D83BFB-EB5B-48DC-9D22-55D6EA4E6FE0}"/>
              </a:ext>
            </a:extLst>
          </p:cNvPr>
          <p:cNvSpPr>
            <a:spLocks noGrp="1"/>
          </p:cNvSpPr>
          <p:nvPr>
            <p:ph type="dt" sz="half" idx="10"/>
          </p:nvPr>
        </p:nvSpPr>
        <p:spPr/>
        <p:txBody>
          <a:bodyPr/>
          <a:lstStyle/>
          <a:p>
            <a:fld id="{409A91A3-B1F5-4049-83E6-469BD6E36929}" type="datetimeFigureOut">
              <a:rPr lang="en-US" smtClean="0"/>
              <a:t>3/4/2020</a:t>
            </a:fld>
            <a:endParaRPr lang="en-US"/>
          </a:p>
        </p:txBody>
      </p:sp>
      <p:sp>
        <p:nvSpPr>
          <p:cNvPr id="4" name="Footer Placeholder 3">
            <a:extLst>
              <a:ext uri="{FF2B5EF4-FFF2-40B4-BE49-F238E27FC236}">
                <a16:creationId xmlns:a16="http://schemas.microsoft.com/office/drawing/2014/main" id="{B9A26B78-57B7-4435-9485-E1D5EFF376B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552D02C-D3BB-47CA-A8AD-1C37C9607157}"/>
              </a:ext>
            </a:extLst>
          </p:cNvPr>
          <p:cNvSpPr>
            <a:spLocks noGrp="1"/>
          </p:cNvSpPr>
          <p:nvPr>
            <p:ph type="sldNum" sz="quarter" idx="12"/>
          </p:nvPr>
        </p:nvSpPr>
        <p:spPr/>
        <p:txBody>
          <a:bodyPr/>
          <a:lstStyle/>
          <a:p>
            <a:fld id="{30457DE8-2177-4D0A-9799-073564D2714F}" type="slidenum">
              <a:rPr lang="en-US" smtClean="0"/>
              <a:t>‹#›</a:t>
            </a:fld>
            <a:endParaRPr lang="en-US"/>
          </a:p>
        </p:txBody>
      </p:sp>
    </p:spTree>
    <p:extLst>
      <p:ext uri="{BB962C8B-B14F-4D97-AF65-F5344CB8AC3E}">
        <p14:creationId xmlns:p14="http://schemas.microsoft.com/office/powerpoint/2010/main" val="3136352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421B442-5814-4485-86EF-18189D0E2E18}"/>
              </a:ext>
            </a:extLst>
          </p:cNvPr>
          <p:cNvSpPr>
            <a:spLocks noGrp="1"/>
          </p:cNvSpPr>
          <p:nvPr>
            <p:ph type="dt" sz="half" idx="10"/>
          </p:nvPr>
        </p:nvSpPr>
        <p:spPr/>
        <p:txBody>
          <a:bodyPr/>
          <a:lstStyle/>
          <a:p>
            <a:fld id="{409A91A3-B1F5-4049-83E6-469BD6E36929}" type="datetimeFigureOut">
              <a:rPr lang="en-US" smtClean="0"/>
              <a:t>3/4/2020</a:t>
            </a:fld>
            <a:endParaRPr lang="en-US"/>
          </a:p>
        </p:txBody>
      </p:sp>
      <p:sp>
        <p:nvSpPr>
          <p:cNvPr id="3" name="Footer Placeholder 2">
            <a:extLst>
              <a:ext uri="{FF2B5EF4-FFF2-40B4-BE49-F238E27FC236}">
                <a16:creationId xmlns:a16="http://schemas.microsoft.com/office/drawing/2014/main" id="{2D4D3B53-C4F2-481C-A106-E65C8F9A031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86E4C0E-6797-4343-A930-6735C5D95989}"/>
              </a:ext>
            </a:extLst>
          </p:cNvPr>
          <p:cNvSpPr>
            <a:spLocks noGrp="1"/>
          </p:cNvSpPr>
          <p:nvPr>
            <p:ph type="sldNum" sz="quarter" idx="12"/>
          </p:nvPr>
        </p:nvSpPr>
        <p:spPr/>
        <p:txBody>
          <a:bodyPr/>
          <a:lstStyle/>
          <a:p>
            <a:fld id="{30457DE8-2177-4D0A-9799-073564D2714F}" type="slidenum">
              <a:rPr lang="en-US" smtClean="0"/>
              <a:t>‹#›</a:t>
            </a:fld>
            <a:endParaRPr lang="en-US"/>
          </a:p>
        </p:txBody>
      </p:sp>
    </p:spTree>
    <p:extLst>
      <p:ext uri="{BB962C8B-B14F-4D97-AF65-F5344CB8AC3E}">
        <p14:creationId xmlns:p14="http://schemas.microsoft.com/office/powerpoint/2010/main" val="3915229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A45DD-0319-48A2-A09F-1E4B154A66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690D621-0C6B-47E5-AE42-7F1CD600AFE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3791517-4DBA-419B-8725-4C1B1E5EB6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A2517CD-1660-4729-A809-85D22EA52729}"/>
              </a:ext>
            </a:extLst>
          </p:cNvPr>
          <p:cNvSpPr>
            <a:spLocks noGrp="1"/>
          </p:cNvSpPr>
          <p:nvPr>
            <p:ph type="dt" sz="half" idx="10"/>
          </p:nvPr>
        </p:nvSpPr>
        <p:spPr/>
        <p:txBody>
          <a:bodyPr/>
          <a:lstStyle/>
          <a:p>
            <a:fld id="{409A91A3-B1F5-4049-83E6-469BD6E36929}" type="datetimeFigureOut">
              <a:rPr lang="en-US" smtClean="0"/>
              <a:t>3/4/2020</a:t>
            </a:fld>
            <a:endParaRPr lang="en-US"/>
          </a:p>
        </p:txBody>
      </p:sp>
      <p:sp>
        <p:nvSpPr>
          <p:cNvPr id="6" name="Footer Placeholder 5">
            <a:extLst>
              <a:ext uri="{FF2B5EF4-FFF2-40B4-BE49-F238E27FC236}">
                <a16:creationId xmlns:a16="http://schemas.microsoft.com/office/drawing/2014/main" id="{EB0AC95B-D43F-45D5-9617-F6E24E742D8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9DFAB72-CA2C-4752-B33E-C69D1867223D}"/>
              </a:ext>
            </a:extLst>
          </p:cNvPr>
          <p:cNvSpPr>
            <a:spLocks noGrp="1"/>
          </p:cNvSpPr>
          <p:nvPr>
            <p:ph type="sldNum" sz="quarter" idx="12"/>
          </p:nvPr>
        </p:nvSpPr>
        <p:spPr/>
        <p:txBody>
          <a:bodyPr/>
          <a:lstStyle/>
          <a:p>
            <a:fld id="{30457DE8-2177-4D0A-9799-073564D2714F}" type="slidenum">
              <a:rPr lang="en-US" smtClean="0"/>
              <a:t>‹#›</a:t>
            </a:fld>
            <a:endParaRPr lang="en-US"/>
          </a:p>
        </p:txBody>
      </p:sp>
    </p:spTree>
    <p:extLst>
      <p:ext uri="{BB962C8B-B14F-4D97-AF65-F5344CB8AC3E}">
        <p14:creationId xmlns:p14="http://schemas.microsoft.com/office/powerpoint/2010/main" val="21421646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D74ED2-1ED4-4901-8E67-72408B34A59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168DB0D-0020-4D7F-8C51-350E5A7CDE8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2BF73BD-5B6B-4BF8-B23F-29B4FE486F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0E2F853-9910-4B91-9B36-926A03F68092}"/>
              </a:ext>
            </a:extLst>
          </p:cNvPr>
          <p:cNvSpPr>
            <a:spLocks noGrp="1"/>
          </p:cNvSpPr>
          <p:nvPr>
            <p:ph type="dt" sz="half" idx="10"/>
          </p:nvPr>
        </p:nvSpPr>
        <p:spPr/>
        <p:txBody>
          <a:bodyPr/>
          <a:lstStyle/>
          <a:p>
            <a:fld id="{409A91A3-B1F5-4049-83E6-469BD6E36929}" type="datetimeFigureOut">
              <a:rPr lang="en-US" smtClean="0"/>
              <a:t>3/4/2020</a:t>
            </a:fld>
            <a:endParaRPr lang="en-US"/>
          </a:p>
        </p:txBody>
      </p:sp>
      <p:sp>
        <p:nvSpPr>
          <p:cNvPr id="6" name="Footer Placeholder 5">
            <a:extLst>
              <a:ext uri="{FF2B5EF4-FFF2-40B4-BE49-F238E27FC236}">
                <a16:creationId xmlns:a16="http://schemas.microsoft.com/office/drawing/2014/main" id="{2376E249-CE7B-4032-AC92-C864CBC8DF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599657B-1A0D-447B-8E5A-8386FC9898F1}"/>
              </a:ext>
            </a:extLst>
          </p:cNvPr>
          <p:cNvSpPr>
            <a:spLocks noGrp="1"/>
          </p:cNvSpPr>
          <p:nvPr>
            <p:ph type="sldNum" sz="quarter" idx="12"/>
          </p:nvPr>
        </p:nvSpPr>
        <p:spPr/>
        <p:txBody>
          <a:bodyPr/>
          <a:lstStyle/>
          <a:p>
            <a:fld id="{30457DE8-2177-4D0A-9799-073564D2714F}" type="slidenum">
              <a:rPr lang="en-US" smtClean="0"/>
              <a:t>‹#›</a:t>
            </a:fld>
            <a:endParaRPr lang="en-US"/>
          </a:p>
        </p:txBody>
      </p:sp>
    </p:spTree>
    <p:extLst>
      <p:ext uri="{BB962C8B-B14F-4D97-AF65-F5344CB8AC3E}">
        <p14:creationId xmlns:p14="http://schemas.microsoft.com/office/powerpoint/2010/main" val="21109924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589E268-344A-41C0-9330-94DC4239F65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CFBB132-6DAC-4621-AB5B-7B5F448614D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426806-2711-4E65-A271-8BE12ECEED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9A91A3-B1F5-4049-83E6-469BD6E36929}" type="datetimeFigureOut">
              <a:rPr lang="en-US" smtClean="0"/>
              <a:t>3/4/2020</a:t>
            </a:fld>
            <a:endParaRPr lang="en-US"/>
          </a:p>
        </p:txBody>
      </p:sp>
      <p:sp>
        <p:nvSpPr>
          <p:cNvPr id="5" name="Footer Placeholder 4">
            <a:extLst>
              <a:ext uri="{FF2B5EF4-FFF2-40B4-BE49-F238E27FC236}">
                <a16:creationId xmlns:a16="http://schemas.microsoft.com/office/drawing/2014/main" id="{69628789-EA93-4DAF-AC2D-9918D414685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4F46845-151C-4A19-9EAF-FB6A2B29B84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457DE8-2177-4D0A-9799-073564D2714F}" type="slidenum">
              <a:rPr lang="en-US" smtClean="0"/>
              <a:t>‹#›</a:t>
            </a:fld>
            <a:endParaRPr lang="en-US"/>
          </a:p>
        </p:txBody>
      </p:sp>
    </p:spTree>
    <p:extLst>
      <p:ext uri="{BB962C8B-B14F-4D97-AF65-F5344CB8AC3E}">
        <p14:creationId xmlns:p14="http://schemas.microsoft.com/office/powerpoint/2010/main" val="13514823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6B136-51B9-4F9E-9E31-E65DEA6EC606}"/>
              </a:ext>
            </a:extLst>
          </p:cNvPr>
          <p:cNvSpPr>
            <a:spLocks noGrp="1"/>
          </p:cNvSpPr>
          <p:nvPr>
            <p:ph type="ctrTitle"/>
          </p:nvPr>
        </p:nvSpPr>
        <p:spPr>
          <a:xfrm>
            <a:off x="1524000" y="1885283"/>
            <a:ext cx="9144000" cy="2387600"/>
          </a:xfrm>
        </p:spPr>
        <p:txBody>
          <a:bodyPr>
            <a:normAutofit fontScale="90000"/>
          </a:bodyPr>
          <a:lstStyle/>
          <a:p>
            <a:r>
              <a:rPr lang="en-US" dirty="0"/>
              <a:t>Way forward for NR UE URLLC performance requirements</a:t>
            </a:r>
          </a:p>
        </p:txBody>
      </p:sp>
      <p:sp>
        <p:nvSpPr>
          <p:cNvPr id="3" name="Subtitle 2">
            <a:extLst>
              <a:ext uri="{FF2B5EF4-FFF2-40B4-BE49-F238E27FC236}">
                <a16:creationId xmlns:a16="http://schemas.microsoft.com/office/drawing/2014/main" id="{68C39685-1AE2-445D-AF4A-36CCAE639DDD}"/>
              </a:ext>
            </a:extLst>
          </p:cNvPr>
          <p:cNvSpPr>
            <a:spLocks noGrp="1"/>
          </p:cNvSpPr>
          <p:nvPr>
            <p:ph type="subTitle" idx="1"/>
          </p:nvPr>
        </p:nvSpPr>
        <p:spPr>
          <a:xfrm>
            <a:off x="1524000" y="4712381"/>
            <a:ext cx="9144000" cy="1655762"/>
          </a:xfrm>
        </p:spPr>
        <p:txBody>
          <a:bodyPr/>
          <a:lstStyle/>
          <a:p>
            <a:r>
              <a:rPr lang="en-US" dirty="0"/>
              <a:t>Intel Corporation</a:t>
            </a:r>
          </a:p>
        </p:txBody>
      </p:sp>
      <p:sp>
        <p:nvSpPr>
          <p:cNvPr id="4" name="Rectangle 1">
            <a:extLst>
              <a:ext uri="{FF2B5EF4-FFF2-40B4-BE49-F238E27FC236}">
                <a16:creationId xmlns:a16="http://schemas.microsoft.com/office/drawing/2014/main" id="{05FCFE6E-88CC-423E-8E8C-92B5D1EDB843}"/>
              </a:ext>
            </a:extLst>
          </p:cNvPr>
          <p:cNvSpPr>
            <a:spLocks noChangeArrowheads="1"/>
          </p:cNvSpPr>
          <p:nvPr/>
        </p:nvSpPr>
        <p:spPr bwMode="auto">
          <a:xfrm>
            <a:off x="433387" y="614789"/>
            <a:ext cx="11325225" cy="830997"/>
          </a:xfrm>
          <a:prstGeom prst="rect">
            <a:avLst/>
          </a:prstGeom>
          <a:noFill/>
          <a:ln w="9525">
            <a:noFill/>
            <a:miter lim="800000"/>
            <a:headEnd/>
            <a:tailEnd/>
          </a:ln>
          <a:effectLst/>
        </p:spPr>
        <p:txBody>
          <a:bodyPr vert="horz" wrap="square" lIns="68580" tIns="34290" rIns="68580" bIns="34290" numCol="1" anchor="ctr" anchorCtr="0" compatLnSpc="1">
            <a:prstTxWarp prst="textNoShape">
              <a:avLst/>
            </a:prstTxWarp>
            <a:spAutoFit/>
          </a:bodyPr>
          <a:lstStyle/>
          <a:p>
            <a:r>
              <a:rPr lang="en-US" altLang="zh-CN" b="1" dirty="0"/>
              <a:t>3GPP TSG-RAN WG4 Meeting #94-e                             	            					R4-2002428</a:t>
            </a:r>
          </a:p>
          <a:p>
            <a:r>
              <a:rPr lang="en-US" altLang="zh-CN" b="1" dirty="0"/>
              <a:t>Electronic Meeting, 24 Feb. – 6 Mar., 2020</a:t>
            </a:r>
          </a:p>
          <a:p>
            <a:endParaRPr lang="zh-CN" altLang="zh-CN" sz="1350" dirty="0"/>
          </a:p>
        </p:txBody>
      </p:sp>
    </p:spTree>
    <p:extLst>
      <p:ext uri="{BB962C8B-B14F-4D97-AF65-F5344CB8AC3E}">
        <p14:creationId xmlns:p14="http://schemas.microsoft.com/office/powerpoint/2010/main" val="26084236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79F9D-B933-42E8-939F-A41AC21C73AE}"/>
              </a:ext>
            </a:extLst>
          </p:cNvPr>
          <p:cNvSpPr>
            <a:spLocks noGrp="1"/>
          </p:cNvSpPr>
          <p:nvPr>
            <p:ph type="title"/>
          </p:nvPr>
        </p:nvSpPr>
        <p:spPr>
          <a:xfrm>
            <a:off x="838200" y="18255"/>
            <a:ext cx="10515600" cy="1325563"/>
          </a:xfrm>
        </p:spPr>
        <p:txBody>
          <a:bodyPr>
            <a:normAutofit/>
          </a:bodyPr>
          <a:lstStyle/>
          <a:p>
            <a:r>
              <a:rPr lang="en-US" sz="4000" b="1" dirty="0"/>
              <a:t>UE Performance requirements for high reliability (1)</a:t>
            </a:r>
          </a:p>
        </p:txBody>
      </p:sp>
      <p:sp>
        <p:nvSpPr>
          <p:cNvPr id="3" name="Content Placeholder 2">
            <a:extLst>
              <a:ext uri="{FF2B5EF4-FFF2-40B4-BE49-F238E27FC236}">
                <a16:creationId xmlns:a16="http://schemas.microsoft.com/office/drawing/2014/main" id="{B4719DBE-2CE1-4416-ACAF-D17363275FE8}"/>
              </a:ext>
            </a:extLst>
          </p:cNvPr>
          <p:cNvSpPr>
            <a:spLocks noGrp="1"/>
          </p:cNvSpPr>
          <p:nvPr>
            <p:ph idx="1"/>
          </p:nvPr>
        </p:nvSpPr>
        <p:spPr>
          <a:xfrm>
            <a:off x="838200" y="1343817"/>
            <a:ext cx="10515600" cy="5038321"/>
          </a:xfrm>
        </p:spPr>
        <p:txBody>
          <a:bodyPr>
            <a:normAutofit/>
          </a:bodyPr>
          <a:lstStyle/>
          <a:p>
            <a:pPr marL="0" indent="0">
              <a:buNone/>
            </a:pPr>
            <a:r>
              <a:rPr lang="en-US" b="1" dirty="0"/>
              <a:t>Test parameters for UE FR1 URLLC demodulation requirement with high BLER</a:t>
            </a:r>
          </a:p>
          <a:p>
            <a:pPr marL="0" indent="0">
              <a:buNone/>
            </a:pPr>
            <a:r>
              <a:rPr lang="en-US" dirty="0">
                <a:highlight>
                  <a:srgbClr val="00FF00"/>
                </a:highlight>
              </a:rPr>
              <a:t>Agreements: </a:t>
            </a:r>
          </a:p>
          <a:p>
            <a:pPr lvl="1" hangingPunct="0"/>
            <a:r>
              <a:rPr lang="en-US" dirty="0"/>
              <a:t>TDD pattern: </a:t>
            </a:r>
            <a:r>
              <a:rPr lang="en-GB" dirty="0"/>
              <a:t>7D1S2U, S=6D: 4G: 4U for</a:t>
            </a:r>
            <a:r>
              <a:rPr lang="en-US" dirty="0"/>
              <a:t> 30 kHz SCS.</a:t>
            </a:r>
          </a:p>
          <a:p>
            <a:pPr lvl="1" hangingPunct="0"/>
            <a:r>
              <a:rPr lang="en-US" dirty="0"/>
              <a:t>MCS: MCS 5 in table 3.</a:t>
            </a:r>
          </a:p>
          <a:p>
            <a:pPr lvl="1" hangingPunct="0"/>
            <a:r>
              <a:rPr lang="en-US" dirty="0"/>
              <a:t>Propagation condition: </a:t>
            </a:r>
            <a:r>
              <a:rPr lang="en-GB" dirty="0"/>
              <a:t>TDLA30-10</a:t>
            </a:r>
            <a:endParaRPr lang="en-US" dirty="0"/>
          </a:p>
          <a:p>
            <a:pPr lvl="1" hangingPunct="0"/>
            <a:r>
              <a:rPr lang="en-US" dirty="0"/>
              <a:t>SCS &amp; CBW: </a:t>
            </a:r>
          </a:p>
          <a:p>
            <a:pPr lvl="2" hangingPunct="0"/>
            <a:r>
              <a:rPr lang="en-GB" dirty="0"/>
              <a:t>FDD: 15 kHz &amp; 10 MHz</a:t>
            </a:r>
            <a:endParaRPr lang="en-US" dirty="0"/>
          </a:p>
          <a:p>
            <a:pPr lvl="2" hangingPunct="0"/>
            <a:r>
              <a:rPr lang="en-GB" dirty="0"/>
              <a:t>TDD: 30 kHz &amp; 40 MHz</a:t>
            </a:r>
            <a:endParaRPr lang="en-US" dirty="0"/>
          </a:p>
          <a:p>
            <a:pPr lvl="1" hangingPunct="0"/>
            <a:r>
              <a:rPr lang="en-GB" dirty="0"/>
              <a:t>PDSCH configuration: Mapping type A, symbol length 12, starting symbol 2.</a:t>
            </a:r>
            <a:endParaRPr lang="en-US" dirty="0"/>
          </a:p>
          <a:p>
            <a:pPr lvl="1" hangingPunct="0"/>
            <a:r>
              <a:rPr lang="en-US" dirty="0"/>
              <a:t>Antenna configuration: </a:t>
            </a:r>
            <a:r>
              <a:rPr lang="en-GB" dirty="0"/>
              <a:t>2x2 and </a:t>
            </a:r>
            <a:r>
              <a:rPr lang="en-US" dirty="0"/>
              <a:t>2x4, ULA low</a:t>
            </a:r>
          </a:p>
          <a:p>
            <a:pPr marL="0" indent="0">
              <a:buNone/>
            </a:pPr>
            <a:endParaRPr lang="en-US" dirty="0"/>
          </a:p>
        </p:txBody>
      </p:sp>
    </p:spTree>
    <p:extLst>
      <p:ext uri="{BB962C8B-B14F-4D97-AF65-F5344CB8AC3E}">
        <p14:creationId xmlns:p14="http://schemas.microsoft.com/office/powerpoint/2010/main" val="11292908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79F9D-B933-42E8-939F-A41AC21C73AE}"/>
              </a:ext>
            </a:extLst>
          </p:cNvPr>
          <p:cNvSpPr>
            <a:spLocks noGrp="1"/>
          </p:cNvSpPr>
          <p:nvPr>
            <p:ph type="title"/>
          </p:nvPr>
        </p:nvSpPr>
        <p:spPr>
          <a:xfrm>
            <a:off x="838200" y="18255"/>
            <a:ext cx="10515600" cy="1325563"/>
          </a:xfrm>
        </p:spPr>
        <p:txBody>
          <a:bodyPr>
            <a:normAutofit/>
          </a:bodyPr>
          <a:lstStyle/>
          <a:p>
            <a:r>
              <a:rPr lang="en-US" sz="4000" b="1" dirty="0"/>
              <a:t>UE Performance requirements for high reliability (2)</a:t>
            </a:r>
          </a:p>
        </p:txBody>
      </p:sp>
      <p:sp>
        <p:nvSpPr>
          <p:cNvPr id="3" name="Content Placeholder 2">
            <a:extLst>
              <a:ext uri="{FF2B5EF4-FFF2-40B4-BE49-F238E27FC236}">
                <a16:creationId xmlns:a16="http://schemas.microsoft.com/office/drawing/2014/main" id="{B4719DBE-2CE1-4416-ACAF-D17363275FE8}"/>
              </a:ext>
            </a:extLst>
          </p:cNvPr>
          <p:cNvSpPr>
            <a:spLocks noGrp="1"/>
          </p:cNvSpPr>
          <p:nvPr>
            <p:ph idx="1"/>
          </p:nvPr>
        </p:nvSpPr>
        <p:spPr>
          <a:xfrm>
            <a:off x="838200" y="1343817"/>
            <a:ext cx="10515600" cy="5206273"/>
          </a:xfrm>
        </p:spPr>
        <p:txBody>
          <a:bodyPr>
            <a:normAutofit lnSpcReduction="10000"/>
          </a:bodyPr>
          <a:lstStyle/>
          <a:p>
            <a:pPr marL="0" indent="0">
              <a:buNone/>
            </a:pPr>
            <a:r>
              <a:rPr lang="en-US" dirty="0"/>
              <a:t>Open Issues</a:t>
            </a:r>
          </a:p>
          <a:p>
            <a:r>
              <a:rPr lang="en-GB" dirty="0"/>
              <a:t>Issue 1-5-1: Whether to define UE FR2 URLLC requirements for high reliability</a:t>
            </a:r>
            <a:endParaRPr lang="en-US" dirty="0"/>
          </a:p>
          <a:p>
            <a:pPr lvl="1"/>
            <a:r>
              <a:rPr lang="en-GB" dirty="0"/>
              <a:t>Option 1: </a:t>
            </a:r>
            <a:r>
              <a:rPr lang="en-US" dirty="0"/>
              <a:t>Define requirements for FR2 (Ericsson, Intel, DoCoMo) </a:t>
            </a:r>
          </a:p>
          <a:p>
            <a:pPr lvl="1"/>
            <a:r>
              <a:rPr lang="en-US" dirty="0"/>
              <a:t>Option 2: Do not define requirements for FR2. (Qualcomm, Huawei)</a:t>
            </a:r>
          </a:p>
          <a:p>
            <a:r>
              <a:rPr lang="en-GB" dirty="0"/>
              <a:t>Issue 1-5-2: Target BLER</a:t>
            </a:r>
            <a:endParaRPr lang="en-US" dirty="0"/>
          </a:p>
          <a:p>
            <a:pPr lvl="1"/>
            <a:r>
              <a:rPr lang="en-GB" dirty="0">
                <a:highlight>
                  <a:srgbClr val="FFFF00"/>
                </a:highlight>
              </a:rPr>
              <a:t>Option 1: 1% BLER requirement (Intel, Ericsson, Huawei, QC)</a:t>
            </a:r>
            <a:endParaRPr lang="en-US" dirty="0">
              <a:highlight>
                <a:srgbClr val="FFFF00"/>
              </a:highlight>
            </a:endParaRPr>
          </a:p>
          <a:p>
            <a:pPr lvl="1"/>
            <a:r>
              <a:rPr lang="en-GB" dirty="0"/>
              <a:t>Option 2: 10% (</a:t>
            </a:r>
            <a:r>
              <a:rPr lang="en-GB" strike="sngStrike" dirty="0"/>
              <a:t>Ericsson</a:t>
            </a:r>
            <a:r>
              <a:rPr lang="en-GB" dirty="0"/>
              <a:t>)</a:t>
            </a:r>
            <a:endParaRPr lang="en-US" dirty="0"/>
          </a:p>
          <a:p>
            <a:pPr lvl="1"/>
            <a:r>
              <a:rPr lang="en-GB" dirty="0"/>
              <a:t>Option 3: 0.1% (</a:t>
            </a:r>
            <a:r>
              <a:rPr lang="en-GB" strike="sngStrike" dirty="0"/>
              <a:t>Ericsson</a:t>
            </a:r>
            <a:r>
              <a:rPr lang="en-GB" dirty="0"/>
              <a:t>, </a:t>
            </a:r>
            <a:r>
              <a:rPr lang="en-GB" strike="sngStrike" dirty="0"/>
              <a:t>Huawei</a:t>
            </a:r>
            <a:r>
              <a:rPr lang="en-GB" dirty="0"/>
              <a:t>)</a:t>
            </a:r>
            <a:endParaRPr lang="en-US" dirty="0"/>
          </a:p>
          <a:p>
            <a:r>
              <a:rPr lang="en-GB" dirty="0"/>
              <a:t>Issue 1-5-3: How to calculate the target BLER if HARQ activated</a:t>
            </a:r>
            <a:endParaRPr lang="en-US" dirty="0"/>
          </a:p>
          <a:p>
            <a:pPr lvl="1"/>
            <a:r>
              <a:rPr lang="en-GB" dirty="0"/>
              <a:t>Option 1: 1</a:t>
            </a:r>
            <a:r>
              <a:rPr lang="en-GB" baseline="30000" dirty="0"/>
              <a:t>st</a:t>
            </a:r>
            <a:r>
              <a:rPr lang="en-GB" dirty="0"/>
              <a:t> transmission BLER (</a:t>
            </a:r>
            <a:r>
              <a:rPr lang="en-GB" strike="sngStrike" dirty="0"/>
              <a:t>Ericsson</a:t>
            </a:r>
            <a:r>
              <a:rPr lang="en-GB" dirty="0"/>
              <a:t>)</a:t>
            </a:r>
            <a:endParaRPr lang="en-US" dirty="0"/>
          </a:p>
          <a:p>
            <a:pPr lvl="1"/>
            <a:r>
              <a:rPr lang="en-GB" dirty="0">
                <a:highlight>
                  <a:srgbClr val="FFFF00"/>
                </a:highlight>
              </a:rPr>
              <a:t>Option 2: BLER after all transmission if HARQ activated</a:t>
            </a:r>
            <a:r>
              <a:rPr lang="en-GB" dirty="0"/>
              <a:t> (Ericsson, Huawei, Intel, QC)</a:t>
            </a:r>
            <a:endParaRPr lang="en-US" dirty="0"/>
          </a:p>
          <a:p>
            <a:pPr marL="0" indent="0">
              <a:buNone/>
            </a:pPr>
            <a:endParaRPr lang="en-US" dirty="0"/>
          </a:p>
        </p:txBody>
      </p:sp>
    </p:spTree>
    <p:extLst>
      <p:ext uri="{BB962C8B-B14F-4D97-AF65-F5344CB8AC3E}">
        <p14:creationId xmlns:p14="http://schemas.microsoft.com/office/powerpoint/2010/main" val="2588161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79F9D-B933-42E8-939F-A41AC21C73AE}"/>
              </a:ext>
            </a:extLst>
          </p:cNvPr>
          <p:cNvSpPr>
            <a:spLocks noGrp="1"/>
          </p:cNvSpPr>
          <p:nvPr>
            <p:ph type="title"/>
          </p:nvPr>
        </p:nvSpPr>
        <p:spPr>
          <a:xfrm>
            <a:off x="838200" y="18255"/>
            <a:ext cx="10515600" cy="1325563"/>
          </a:xfrm>
        </p:spPr>
        <p:txBody>
          <a:bodyPr>
            <a:normAutofit/>
          </a:bodyPr>
          <a:lstStyle/>
          <a:p>
            <a:r>
              <a:rPr lang="en-US" sz="4000" b="1" dirty="0"/>
              <a:t>UE Performance requirements for high reliability (3)</a:t>
            </a:r>
          </a:p>
        </p:txBody>
      </p:sp>
      <p:sp>
        <p:nvSpPr>
          <p:cNvPr id="3" name="Content Placeholder 2">
            <a:extLst>
              <a:ext uri="{FF2B5EF4-FFF2-40B4-BE49-F238E27FC236}">
                <a16:creationId xmlns:a16="http://schemas.microsoft.com/office/drawing/2014/main" id="{B4719DBE-2CE1-4416-ACAF-D17363275FE8}"/>
              </a:ext>
            </a:extLst>
          </p:cNvPr>
          <p:cNvSpPr>
            <a:spLocks noGrp="1"/>
          </p:cNvSpPr>
          <p:nvPr>
            <p:ph idx="1"/>
          </p:nvPr>
        </p:nvSpPr>
        <p:spPr>
          <a:xfrm>
            <a:off x="838200" y="1343817"/>
            <a:ext cx="10515600" cy="5206273"/>
          </a:xfrm>
        </p:spPr>
        <p:txBody>
          <a:bodyPr>
            <a:normAutofit fontScale="92500" lnSpcReduction="20000"/>
          </a:bodyPr>
          <a:lstStyle/>
          <a:p>
            <a:pPr marL="0" indent="0">
              <a:buNone/>
            </a:pPr>
            <a:r>
              <a:rPr lang="en-US" dirty="0"/>
              <a:t>Open Issues (continued)</a:t>
            </a:r>
          </a:p>
          <a:p>
            <a:r>
              <a:rPr lang="en-GB" dirty="0"/>
              <a:t>Issue 1-5-4: Target confidence level</a:t>
            </a:r>
            <a:endParaRPr lang="en-US" dirty="0"/>
          </a:p>
          <a:p>
            <a:pPr lvl="1"/>
            <a:r>
              <a:rPr lang="en-GB" dirty="0">
                <a:highlight>
                  <a:srgbClr val="FFFF00"/>
                </a:highlight>
              </a:rPr>
              <a:t>Option 1: 99%  </a:t>
            </a:r>
            <a:r>
              <a:rPr lang="en-GB" dirty="0"/>
              <a:t>(Ericsson, Intel, Huawei, QC)</a:t>
            </a:r>
            <a:endParaRPr lang="en-US" dirty="0"/>
          </a:p>
          <a:p>
            <a:pPr lvl="1"/>
            <a:r>
              <a:rPr lang="en-GB" dirty="0"/>
              <a:t>Option 2: 95% (QC if 10% BLER)</a:t>
            </a:r>
            <a:endParaRPr lang="en-US" dirty="0"/>
          </a:p>
          <a:p>
            <a:r>
              <a:rPr lang="en-GB" dirty="0"/>
              <a:t>Issue 1-5-5: PDSCH aggregation level</a:t>
            </a:r>
          </a:p>
          <a:p>
            <a:pPr lvl="1"/>
            <a:r>
              <a:rPr lang="en-GB" dirty="0"/>
              <a:t>FDD</a:t>
            </a:r>
            <a:endParaRPr lang="en-US" dirty="0"/>
          </a:p>
          <a:p>
            <a:pPr lvl="2"/>
            <a:r>
              <a:rPr lang="en-GB" dirty="0"/>
              <a:t>Option 1: 4 (Huawei, Intel)</a:t>
            </a:r>
            <a:endParaRPr lang="en-US" dirty="0"/>
          </a:p>
          <a:p>
            <a:pPr lvl="2"/>
            <a:r>
              <a:rPr lang="en-GB" dirty="0"/>
              <a:t>Option 2: 8 (NTT DoCoMo)</a:t>
            </a:r>
          </a:p>
          <a:p>
            <a:pPr lvl="2"/>
            <a:r>
              <a:rPr lang="en-US" dirty="0"/>
              <a:t>Option 3: 2 (QC)</a:t>
            </a:r>
          </a:p>
          <a:p>
            <a:pPr lvl="1"/>
            <a:r>
              <a:rPr lang="en-GB" dirty="0"/>
              <a:t>TDD</a:t>
            </a:r>
            <a:endParaRPr lang="en-US" dirty="0"/>
          </a:p>
          <a:p>
            <a:pPr lvl="2"/>
            <a:r>
              <a:rPr lang="en-GB" dirty="0"/>
              <a:t>Option 1: 4 (NTT DoCoMo, Huawei, Ericsson, Intel)</a:t>
            </a:r>
          </a:p>
          <a:p>
            <a:pPr lvl="2"/>
            <a:r>
              <a:rPr lang="en-US" dirty="0"/>
              <a:t>Option 2: 2 (QC)</a:t>
            </a:r>
          </a:p>
          <a:p>
            <a:pPr lvl="1"/>
            <a:endParaRPr lang="en-US" dirty="0"/>
          </a:p>
          <a:p>
            <a:r>
              <a:rPr lang="en-GB" dirty="0"/>
              <a:t>Issue 1-5-6: Number of HARQ transmission</a:t>
            </a:r>
            <a:endParaRPr lang="en-US" dirty="0"/>
          </a:p>
          <a:p>
            <a:pPr lvl="1"/>
            <a:r>
              <a:rPr lang="en-GB" dirty="0"/>
              <a:t>Option 1: 1 (</a:t>
            </a:r>
            <a:r>
              <a:rPr lang="en-GB" strike="sngStrike" dirty="0"/>
              <a:t>Ericsson</a:t>
            </a:r>
            <a:r>
              <a:rPr lang="en-GB" dirty="0"/>
              <a:t>, </a:t>
            </a:r>
            <a:r>
              <a:rPr lang="en-GB" strike="sngStrike" dirty="0"/>
              <a:t>Intel</a:t>
            </a:r>
            <a:r>
              <a:rPr lang="en-GB" dirty="0"/>
              <a:t>)</a:t>
            </a:r>
            <a:endParaRPr lang="en-US" dirty="0"/>
          </a:p>
          <a:p>
            <a:pPr lvl="1"/>
            <a:r>
              <a:rPr lang="en-GB" dirty="0">
                <a:highlight>
                  <a:srgbClr val="FFFF00"/>
                </a:highlight>
              </a:rPr>
              <a:t>Option 2: 4 </a:t>
            </a:r>
            <a:r>
              <a:rPr lang="en-GB" dirty="0"/>
              <a:t>(Huawei, Qualcomm, Ericsson, DoCoMo, Intel)</a:t>
            </a:r>
            <a:endParaRPr lang="en-US" dirty="0"/>
          </a:p>
          <a:p>
            <a:pPr marL="0" indent="0">
              <a:buNone/>
            </a:pPr>
            <a:endParaRPr lang="en-US" dirty="0"/>
          </a:p>
        </p:txBody>
      </p:sp>
    </p:spTree>
    <p:extLst>
      <p:ext uri="{BB962C8B-B14F-4D97-AF65-F5344CB8AC3E}">
        <p14:creationId xmlns:p14="http://schemas.microsoft.com/office/powerpoint/2010/main" val="24774122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79F9D-B933-42E8-939F-A41AC21C73AE}"/>
              </a:ext>
            </a:extLst>
          </p:cNvPr>
          <p:cNvSpPr>
            <a:spLocks noGrp="1"/>
          </p:cNvSpPr>
          <p:nvPr>
            <p:ph type="title"/>
          </p:nvPr>
        </p:nvSpPr>
        <p:spPr>
          <a:xfrm>
            <a:off x="838200" y="18255"/>
            <a:ext cx="10515600" cy="1325563"/>
          </a:xfrm>
        </p:spPr>
        <p:txBody>
          <a:bodyPr>
            <a:normAutofit/>
          </a:bodyPr>
          <a:lstStyle/>
          <a:p>
            <a:r>
              <a:rPr lang="en-US" sz="4000" b="1" dirty="0"/>
              <a:t>UE Performance requirements for low latency (1)</a:t>
            </a:r>
          </a:p>
        </p:txBody>
      </p:sp>
      <p:sp>
        <p:nvSpPr>
          <p:cNvPr id="3" name="Content Placeholder 2">
            <a:extLst>
              <a:ext uri="{FF2B5EF4-FFF2-40B4-BE49-F238E27FC236}">
                <a16:creationId xmlns:a16="http://schemas.microsoft.com/office/drawing/2014/main" id="{B4719DBE-2CE1-4416-ACAF-D17363275FE8}"/>
              </a:ext>
            </a:extLst>
          </p:cNvPr>
          <p:cNvSpPr>
            <a:spLocks noGrp="1"/>
          </p:cNvSpPr>
          <p:nvPr>
            <p:ph idx="1"/>
          </p:nvPr>
        </p:nvSpPr>
        <p:spPr>
          <a:xfrm>
            <a:off x="838200" y="1343817"/>
            <a:ext cx="10515600" cy="5038321"/>
          </a:xfrm>
        </p:spPr>
        <p:txBody>
          <a:bodyPr>
            <a:normAutofit fontScale="92500" lnSpcReduction="20000"/>
          </a:bodyPr>
          <a:lstStyle/>
          <a:p>
            <a:pPr marL="0" indent="0">
              <a:buNone/>
            </a:pPr>
            <a:r>
              <a:rPr lang="en-US" b="1" dirty="0"/>
              <a:t>UE FR1 demodulation requirements for URLLC low latency</a:t>
            </a:r>
          </a:p>
          <a:p>
            <a:pPr marL="0" indent="0">
              <a:buNone/>
            </a:pPr>
            <a:r>
              <a:rPr lang="en-US" dirty="0">
                <a:highlight>
                  <a:srgbClr val="00FF00"/>
                </a:highlight>
              </a:rPr>
              <a:t>Agreements: </a:t>
            </a:r>
          </a:p>
          <a:p>
            <a:pPr lvl="0" hangingPunct="0"/>
            <a:r>
              <a:rPr lang="en-GB" dirty="0"/>
              <a:t>Verify PDSCH mapping Type B with PDSCH processing capability 2</a:t>
            </a:r>
            <a:endParaRPr lang="en-US" dirty="0"/>
          </a:p>
          <a:p>
            <a:pPr lvl="1" hangingPunct="0"/>
            <a:r>
              <a:rPr lang="en-GB" dirty="0"/>
              <a:t>Slots to be scheduled:</a:t>
            </a:r>
            <a:endParaRPr lang="en-US" dirty="0"/>
          </a:p>
          <a:p>
            <a:pPr lvl="2" hangingPunct="0"/>
            <a:r>
              <a:rPr lang="en-GB" dirty="0"/>
              <a:t>FDD: All DL slots with K1=0</a:t>
            </a:r>
            <a:endParaRPr lang="en-US" dirty="0"/>
          </a:p>
          <a:p>
            <a:pPr lvl="2" hangingPunct="0"/>
            <a:r>
              <a:rPr lang="en-GB" dirty="0"/>
              <a:t>TDD: S slots with K1=0</a:t>
            </a:r>
            <a:endParaRPr lang="en-US" dirty="0"/>
          </a:p>
          <a:p>
            <a:pPr lvl="1" hangingPunct="0"/>
            <a:r>
              <a:rPr lang="en-GB" dirty="0"/>
              <a:t>Starting symbol: 2</a:t>
            </a:r>
            <a:endParaRPr lang="en-US" dirty="0"/>
          </a:p>
          <a:p>
            <a:pPr lvl="1" hangingPunct="0"/>
            <a:r>
              <a:rPr lang="en-GB" dirty="0"/>
              <a:t>Symbol length: 2, FFS on additional symbol length 4, 7</a:t>
            </a:r>
            <a:endParaRPr lang="en-US" dirty="0"/>
          </a:p>
          <a:p>
            <a:pPr lvl="1" hangingPunct="0"/>
            <a:r>
              <a:rPr lang="en-GB" dirty="0"/>
              <a:t>Slot aggregation level: 1</a:t>
            </a:r>
            <a:endParaRPr lang="en-US" dirty="0"/>
          </a:p>
          <a:p>
            <a:pPr lvl="0" hangingPunct="0"/>
            <a:r>
              <a:rPr lang="en-GB" dirty="0"/>
              <a:t>Pre-emption indication</a:t>
            </a:r>
            <a:endParaRPr lang="en-US" dirty="0"/>
          </a:p>
          <a:p>
            <a:pPr lvl="1" hangingPunct="0"/>
            <a:r>
              <a:rPr lang="en-GB" dirty="0"/>
              <a:t>Time frequency set: 14x1</a:t>
            </a:r>
            <a:endParaRPr lang="en-US" dirty="0"/>
          </a:p>
          <a:p>
            <a:pPr lvl="1" hangingPunct="0"/>
            <a:r>
              <a:rPr lang="en-GB" dirty="0"/>
              <a:t>Number of symbols to be pre-emptied: 2, FFS on additional symbol length 4, 7</a:t>
            </a:r>
            <a:endParaRPr lang="en-US" dirty="0"/>
          </a:p>
          <a:p>
            <a:pPr lvl="1" hangingPunct="0"/>
            <a:r>
              <a:rPr lang="en-GB" dirty="0"/>
              <a:t>Starting symbol to be pre-emptied: 3</a:t>
            </a:r>
            <a:endParaRPr lang="en-US" dirty="0"/>
          </a:p>
          <a:p>
            <a:pPr lvl="1" hangingPunct="0"/>
            <a:r>
              <a:rPr lang="en-GB" dirty="0"/>
              <a:t>Test applicability for </a:t>
            </a:r>
            <a:r>
              <a:rPr lang="en-GB" dirty="0" err="1"/>
              <a:t>eMBB</a:t>
            </a:r>
            <a:r>
              <a:rPr lang="en-GB" dirty="0"/>
              <a:t> UE PI requirements: optional with UE capability signalling</a:t>
            </a:r>
            <a:endParaRPr lang="en-US" dirty="0"/>
          </a:p>
          <a:p>
            <a:pPr lvl="1" hangingPunct="0"/>
            <a:r>
              <a:rPr lang="en-GB" dirty="0"/>
              <a:t>No URLLC PI performance requirements</a:t>
            </a:r>
            <a:endParaRPr lang="en-US" dirty="0"/>
          </a:p>
          <a:p>
            <a:pPr marL="0" indent="0">
              <a:buNone/>
            </a:pPr>
            <a:endParaRPr lang="en-US" dirty="0"/>
          </a:p>
        </p:txBody>
      </p:sp>
    </p:spTree>
    <p:extLst>
      <p:ext uri="{BB962C8B-B14F-4D97-AF65-F5344CB8AC3E}">
        <p14:creationId xmlns:p14="http://schemas.microsoft.com/office/powerpoint/2010/main" val="7693256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79F9D-B933-42E8-939F-A41AC21C73AE}"/>
              </a:ext>
            </a:extLst>
          </p:cNvPr>
          <p:cNvSpPr>
            <a:spLocks noGrp="1"/>
          </p:cNvSpPr>
          <p:nvPr>
            <p:ph type="title"/>
          </p:nvPr>
        </p:nvSpPr>
        <p:spPr>
          <a:xfrm>
            <a:off x="838200" y="18255"/>
            <a:ext cx="10515600" cy="1325563"/>
          </a:xfrm>
        </p:spPr>
        <p:txBody>
          <a:bodyPr>
            <a:normAutofit/>
          </a:bodyPr>
          <a:lstStyle/>
          <a:p>
            <a:r>
              <a:rPr lang="en-US" sz="4000" b="1" dirty="0"/>
              <a:t>UE Performance requirements for low latency (2)</a:t>
            </a:r>
          </a:p>
        </p:txBody>
      </p:sp>
      <p:sp>
        <p:nvSpPr>
          <p:cNvPr id="3" name="Content Placeholder 2">
            <a:extLst>
              <a:ext uri="{FF2B5EF4-FFF2-40B4-BE49-F238E27FC236}">
                <a16:creationId xmlns:a16="http://schemas.microsoft.com/office/drawing/2014/main" id="{B4719DBE-2CE1-4416-ACAF-D17363275FE8}"/>
              </a:ext>
            </a:extLst>
          </p:cNvPr>
          <p:cNvSpPr>
            <a:spLocks noGrp="1"/>
          </p:cNvSpPr>
          <p:nvPr>
            <p:ph idx="1"/>
          </p:nvPr>
        </p:nvSpPr>
        <p:spPr>
          <a:xfrm>
            <a:off x="838200" y="999745"/>
            <a:ext cx="10515600" cy="5840000"/>
          </a:xfrm>
        </p:spPr>
        <p:txBody>
          <a:bodyPr>
            <a:normAutofit fontScale="55000" lnSpcReduction="20000"/>
          </a:bodyPr>
          <a:lstStyle/>
          <a:p>
            <a:pPr marL="0" indent="0">
              <a:buNone/>
            </a:pPr>
            <a:r>
              <a:rPr lang="en-US" b="1" dirty="0"/>
              <a:t>Open Issues for URLLC UE </a:t>
            </a:r>
          </a:p>
          <a:p>
            <a:pPr lvl="0" hangingPunct="0"/>
            <a:r>
              <a:rPr lang="en-US" dirty="0"/>
              <a:t>Issue 2-5: Whether to introduce UE performance requirements in FR2 for URLLC</a:t>
            </a:r>
          </a:p>
          <a:p>
            <a:pPr lvl="1" hangingPunct="0"/>
            <a:r>
              <a:rPr lang="en-US" dirty="0"/>
              <a:t>Option 1: Introduce (Ericsson, Intel, DoCoMo)</a:t>
            </a:r>
          </a:p>
          <a:p>
            <a:pPr lvl="1" hangingPunct="0"/>
            <a:r>
              <a:rPr lang="en-US" dirty="0"/>
              <a:t>Option 2: Do not introduce (Huawei, QC)</a:t>
            </a:r>
          </a:p>
          <a:p>
            <a:pPr lvl="0" hangingPunct="0"/>
            <a:r>
              <a:rPr lang="en-US" dirty="0"/>
              <a:t>Issue 2-5-1-1: TDD Pattern (30KHz SCS)</a:t>
            </a:r>
          </a:p>
          <a:p>
            <a:pPr lvl="1" hangingPunct="0"/>
            <a:r>
              <a:rPr lang="en-GB" dirty="0"/>
              <a:t>Option 1: 7D1S2U, S=6D:4G:4U (Ericsson)</a:t>
            </a:r>
            <a:endParaRPr lang="en-US" dirty="0"/>
          </a:p>
          <a:p>
            <a:pPr lvl="1" hangingPunct="0"/>
            <a:r>
              <a:rPr lang="en-GB" dirty="0"/>
              <a:t>Option 2a: DDDSUUDDDD, S=6D:4G:4U (DoCoMo (1st priority))</a:t>
            </a:r>
          </a:p>
          <a:p>
            <a:pPr lvl="1" hangingPunct="0"/>
            <a:r>
              <a:rPr lang="en-GB" dirty="0"/>
              <a:t>Option 2b: DSUU, S=12D:2G (DoCoMo (2nd priority), Intel (1</a:t>
            </a:r>
            <a:r>
              <a:rPr lang="en-GB" baseline="30000" dirty="0"/>
              <a:t>st</a:t>
            </a:r>
            <a:r>
              <a:rPr lang="en-GB" dirty="0"/>
              <a:t> priority )) </a:t>
            </a:r>
            <a:endParaRPr lang="en-US" dirty="0"/>
          </a:p>
          <a:p>
            <a:pPr lvl="1" hangingPunct="0"/>
            <a:r>
              <a:rPr lang="en-GB" dirty="0"/>
              <a:t>Option 3: DDDSU, S=10D+2G+2U (Huawei, Qualcomm, Intel (2</a:t>
            </a:r>
            <a:r>
              <a:rPr lang="en-GB" baseline="30000" dirty="0"/>
              <a:t>nd</a:t>
            </a:r>
            <a:r>
              <a:rPr lang="en-GB" dirty="0"/>
              <a:t> priority))</a:t>
            </a:r>
            <a:endParaRPr lang="en-US" dirty="0"/>
          </a:p>
          <a:p>
            <a:pPr lvl="1" hangingPunct="0"/>
            <a:r>
              <a:rPr lang="en-GB" dirty="0"/>
              <a:t>Option 4: SU, S=12D+2G (</a:t>
            </a:r>
            <a:r>
              <a:rPr lang="en-GB" strike="sngStrike" dirty="0"/>
              <a:t>Intel</a:t>
            </a:r>
            <a:r>
              <a:rPr lang="en-GB" dirty="0"/>
              <a:t>)</a:t>
            </a:r>
          </a:p>
          <a:p>
            <a:pPr hangingPunct="0"/>
            <a:r>
              <a:rPr lang="en-GB" dirty="0"/>
              <a:t>Issue 2-5-1-2: Number of HARQ Processes</a:t>
            </a:r>
          </a:p>
          <a:p>
            <a:pPr lvl="1" hangingPunct="0"/>
            <a:r>
              <a:rPr lang="en-GB" dirty="0"/>
              <a:t>Option 1: 2 (Intel, </a:t>
            </a:r>
            <a:r>
              <a:rPr lang="en-GB" strike="sngStrike" dirty="0"/>
              <a:t>DoCoMo</a:t>
            </a:r>
            <a:r>
              <a:rPr lang="en-GB" dirty="0"/>
              <a:t>)</a:t>
            </a:r>
          </a:p>
          <a:p>
            <a:pPr lvl="1" hangingPunct="0"/>
            <a:r>
              <a:rPr lang="en-GB" dirty="0"/>
              <a:t>Option 2: 4 or 8 (DoCoMo)</a:t>
            </a:r>
          </a:p>
          <a:p>
            <a:pPr hangingPunct="0"/>
            <a:r>
              <a:rPr lang="en-US" dirty="0"/>
              <a:t>Issue 2-5-1-3: Maximum number of HARQ transmissions</a:t>
            </a:r>
          </a:p>
          <a:p>
            <a:pPr lvl="1" hangingPunct="0"/>
            <a:r>
              <a:rPr lang="en-US" dirty="0">
                <a:highlight>
                  <a:srgbClr val="FFFF00"/>
                </a:highlight>
              </a:rPr>
              <a:t>Option 1: 1 </a:t>
            </a:r>
            <a:r>
              <a:rPr lang="en-US" dirty="0"/>
              <a:t>(Ericsson, Intel, Huawei, QC)</a:t>
            </a:r>
          </a:p>
          <a:p>
            <a:pPr lvl="1" hangingPunct="0"/>
            <a:r>
              <a:rPr lang="en-US" dirty="0"/>
              <a:t>Option 2: &gt;1</a:t>
            </a:r>
          </a:p>
          <a:p>
            <a:pPr hangingPunct="0"/>
            <a:r>
              <a:rPr lang="en-US" dirty="0"/>
              <a:t>Issue 2-5-1-4: How to verify PDSCH processing capability 2 and type B mapping</a:t>
            </a:r>
          </a:p>
          <a:p>
            <a:pPr lvl="1"/>
            <a:r>
              <a:rPr lang="en-GB" dirty="0">
                <a:highlight>
                  <a:srgbClr val="FFFF00"/>
                </a:highlight>
              </a:rPr>
              <a:t>Option 1: Test together </a:t>
            </a:r>
            <a:r>
              <a:rPr lang="en-GB" dirty="0"/>
              <a:t>(Ericsson, Intel, Huawei, QC)</a:t>
            </a:r>
            <a:endParaRPr lang="en-US" dirty="0"/>
          </a:p>
          <a:p>
            <a:pPr lvl="1"/>
            <a:r>
              <a:rPr lang="en-GB" dirty="0"/>
              <a:t>Option 2: Test separately</a:t>
            </a:r>
            <a:endParaRPr lang="en-US" dirty="0"/>
          </a:p>
          <a:p>
            <a:pPr hangingPunct="0"/>
            <a:r>
              <a:rPr lang="en-GB" dirty="0"/>
              <a:t>Issue 2-5-1-5: Symbol length (L)</a:t>
            </a:r>
          </a:p>
          <a:p>
            <a:pPr lvl="1"/>
            <a:r>
              <a:rPr lang="en-GB" dirty="0"/>
              <a:t>Option 1: Also include 4os (DoCoMo)</a:t>
            </a:r>
            <a:endParaRPr lang="en-US" dirty="0"/>
          </a:p>
          <a:p>
            <a:pPr lvl="1"/>
            <a:r>
              <a:rPr lang="en-GB" dirty="0"/>
              <a:t>Option 2: Also include 7os </a:t>
            </a:r>
            <a:r>
              <a:rPr lang="en-GB" dirty="0">
                <a:highlight>
                  <a:srgbClr val="00FFFF"/>
                </a:highlight>
              </a:rPr>
              <a:t>with K1 = 1 </a:t>
            </a:r>
            <a:r>
              <a:rPr lang="en-GB" dirty="0"/>
              <a:t>(Ericsson)</a:t>
            </a:r>
            <a:endParaRPr lang="en-US" dirty="0"/>
          </a:p>
          <a:p>
            <a:pPr lvl="1"/>
            <a:r>
              <a:rPr lang="en-GB" dirty="0"/>
              <a:t>Option 3: Only 2os (Huawei, Intel, QC)</a:t>
            </a:r>
          </a:p>
          <a:p>
            <a:r>
              <a:rPr lang="en-US" dirty="0"/>
              <a:t>Issue 2-5-1-6: Other test parameters</a:t>
            </a:r>
          </a:p>
          <a:p>
            <a:pPr lvl="0" hangingPunct="0"/>
            <a:endParaRPr lang="en-US" dirty="0"/>
          </a:p>
          <a:p>
            <a:pPr marL="0" indent="0">
              <a:buNone/>
            </a:pPr>
            <a:endParaRPr lang="en-US" dirty="0"/>
          </a:p>
        </p:txBody>
      </p:sp>
    </p:spTree>
    <p:extLst>
      <p:ext uri="{BB962C8B-B14F-4D97-AF65-F5344CB8AC3E}">
        <p14:creationId xmlns:p14="http://schemas.microsoft.com/office/powerpoint/2010/main" val="30851749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79F9D-B933-42E8-939F-A41AC21C73AE}"/>
              </a:ext>
            </a:extLst>
          </p:cNvPr>
          <p:cNvSpPr>
            <a:spLocks noGrp="1"/>
          </p:cNvSpPr>
          <p:nvPr>
            <p:ph type="title"/>
          </p:nvPr>
        </p:nvSpPr>
        <p:spPr>
          <a:xfrm>
            <a:off x="838200" y="18255"/>
            <a:ext cx="10515600" cy="1325563"/>
          </a:xfrm>
        </p:spPr>
        <p:txBody>
          <a:bodyPr>
            <a:normAutofit/>
          </a:bodyPr>
          <a:lstStyle/>
          <a:p>
            <a:r>
              <a:rPr lang="en-US" sz="4000" b="1" dirty="0"/>
              <a:t>UE Performance requirements for low latency (3)</a:t>
            </a:r>
          </a:p>
        </p:txBody>
      </p:sp>
      <p:sp>
        <p:nvSpPr>
          <p:cNvPr id="3" name="Content Placeholder 2">
            <a:extLst>
              <a:ext uri="{FF2B5EF4-FFF2-40B4-BE49-F238E27FC236}">
                <a16:creationId xmlns:a16="http://schemas.microsoft.com/office/drawing/2014/main" id="{B4719DBE-2CE1-4416-ACAF-D17363275FE8}"/>
              </a:ext>
            </a:extLst>
          </p:cNvPr>
          <p:cNvSpPr>
            <a:spLocks noGrp="1"/>
          </p:cNvSpPr>
          <p:nvPr>
            <p:ph idx="1"/>
          </p:nvPr>
        </p:nvSpPr>
        <p:spPr>
          <a:xfrm>
            <a:off x="838200" y="1045238"/>
            <a:ext cx="10515600" cy="5551505"/>
          </a:xfrm>
        </p:spPr>
        <p:txBody>
          <a:bodyPr>
            <a:normAutofit fontScale="70000" lnSpcReduction="20000"/>
          </a:bodyPr>
          <a:lstStyle/>
          <a:p>
            <a:pPr marL="0" indent="0">
              <a:buNone/>
            </a:pPr>
            <a:r>
              <a:rPr lang="en-US" b="1" dirty="0"/>
              <a:t>Open Issues for Preemption Indication </a:t>
            </a:r>
          </a:p>
          <a:p>
            <a:pPr lvl="0" hangingPunct="0"/>
            <a:r>
              <a:rPr lang="en-US" dirty="0"/>
              <a:t>Issue 2-5-2-1: Pre-emption periodicity</a:t>
            </a:r>
          </a:p>
          <a:p>
            <a:pPr lvl="1"/>
            <a:r>
              <a:rPr lang="en-GB" dirty="0"/>
              <a:t>Option 1: 10% probability with non-fixed scheduling </a:t>
            </a:r>
            <a:r>
              <a:rPr lang="en-US" dirty="0">
                <a:highlight>
                  <a:srgbClr val="00FFFF"/>
                </a:highlight>
              </a:rPr>
              <a:t>in RAN4 spec (similar to CSI-RS trigger for PMI testing, also 10% probability with fixed scheduling in RAN5 spec) </a:t>
            </a:r>
            <a:r>
              <a:rPr lang="en-GB" dirty="0"/>
              <a:t>within 1 radio frame  (Ericsson, Qualcomm, Intel)</a:t>
            </a:r>
            <a:endParaRPr lang="en-US" dirty="0"/>
          </a:p>
          <a:p>
            <a:pPr lvl="1"/>
            <a:r>
              <a:rPr lang="en-GB" dirty="0"/>
              <a:t>Option 2: 1 slot (Huawei)</a:t>
            </a:r>
            <a:endParaRPr lang="en-US" dirty="0"/>
          </a:p>
          <a:p>
            <a:pPr hangingPunct="0"/>
            <a:r>
              <a:rPr lang="en-US" dirty="0"/>
              <a:t>Issue 2-5-2-2: Channel Model</a:t>
            </a:r>
          </a:p>
          <a:p>
            <a:pPr lvl="1"/>
            <a:r>
              <a:rPr lang="en-GB" dirty="0"/>
              <a:t>Option 1: TDLC300-100 (Ericsson)</a:t>
            </a:r>
            <a:endParaRPr lang="en-US" dirty="0"/>
          </a:p>
          <a:p>
            <a:pPr lvl="1"/>
            <a:r>
              <a:rPr lang="en-GB" dirty="0"/>
              <a:t>Option 2: TDLA30-10 (Qualcomm, Huawei, Intel)</a:t>
            </a:r>
            <a:endParaRPr lang="en-US" dirty="0"/>
          </a:p>
          <a:p>
            <a:pPr hangingPunct="0"/>
            <a:r>
              <a:rPr lang="en-US" dirty="0"/>
              <a:t>Issue 2-5-2-3: Antenna configuration</a:t>
            </a:r>
          </a:p>
          <a:p>
            <a:pPr lvl="1"/>
            <a:r>
              <a:rPr lang="en-GB" dirty="0"/>
              <a:t>Option 1: 2x2, ULA low (Ericsson)</a:t>
            </a:r>
            <a:endParaRPr lang="en-US" dirty="0"/>
          </a:p>
          <a:p>
            <a:pPr lvl="1"/>
            <a:r>
              <a:rPr lang="en-GB" dirty="0">
                <a:highlight>
                  <a:srgbClr val="FFFF00"/>
                </a:highlight>
              </a:rPr>
              <a:t>Option 2: 2x2 and 2x4, ULA low </a:t>
            </a:r>
            <a:r>
              <a:rPr lang="en-GB" dirty="0"/>
              <a:t>(Ericsson, Huawei, Intel, QC)</a:t>
            </a:r>
            <a:endParaRPr lang="en-US" dirty="0"/>
          </a:p>
          <a:p>
            <a:pPr hangingPunct="0"/>
            <a:r>
              <a:rPr lang="en-US" dirty="0"/>
              <a:t>Issue 2-5-2-4: FRC</a:t>
            </a:r>
          </a:p>
          <a:p>
            <a:pPr lvl="1" hangingPunct="0"/>
            <a:r>
              <a:rPr lang="en-GB" dirty="0"/>
              <a:t>Option 1: 16QAM </a:t>
            </a:r>
            <a:r>
              <a:rPr lang="en-GB" dirty="0">
                <a:highlight>
                  <a:srgbClr val="00FFFF"/>
                </a:highlight>
              </a:rPr>
              <a:t>with modified FRC </a:t>
            </a:r>
            <a:r>
              <a:rPr lang="en-GB" dirty="0"/>
              <a:t>(Ericsson)</a:t>
            </a:r>
            <a:endParaRPr lang="en-US" dirty="0"/>
          </a:p>
          <a:p>
            <a:pPr lvl="1" hangingPunct="0"/>
            <a:r>
              <a:rPr lang="en-GB" dirty="0"/>
              <a:t>Option 2: QPSK (Qualcomm, Huawei)</a:t>
            </a:r>
            <a:endParaRPr lang="en-US" dirty="0"/>
          </a:p>
          <a:p>
            <a:pPr lvl="1" hangingPunct="0"/>
            <a:r>
              <a:rPr lang="en-GB" dirty="0"/>
              <a:t>Option 3: New FRC with 64QAM (Intel)</a:t>
            </a:r>
            <a:endParaRPr lang="en-US" dirty="0"/>
          </a:p>
          <a:p>
            <a:pPr hangingPunct="0"/>
            <a:r>
              <a:rPr lang="en-US" dirty="0"/>
              <a:t>Issue 2-5-2-5: Number of symbols to be pre-empted</a:t>
            </a:r>
          </a:p>
          <a:p>
            <a:pPr lvl="1"/>
            <a:r>
              <a:rPr lang="en-GB" dirty="0"/>
              <a:t>Option 1: Also include 4os</a:t>
            </a:r>
            <a:endParaRPr lang="en-US" dirty="0"/>
          </a:p>
          <a:p>
            <a:pPr lvl="1"/>
            <a:r>
              <a:rPr lang="en-GB" dirty="0"/>
              <a:t>Option 2: Also include 7os</a:t>
            </a:r>
            <a:endParaRPr lang="en-US" dirty="0"/>
          </a:p>
          <a:p>
            <a:pPr lvl="1"/>
            <a:r>
              <a:rPr lang="en-GB" dirty="0">
                <a:highlight>
                  <a:srgbClr val="FFFF00"/>
                </a:highlight>
              </a:rPr>
              <a:t>Option 3: Only 2os </a:t>
            </a:r>
            <a:r>
              <a:rPr lang="en-GB" dirty="0"/>
              <a:t>(Intel, Huawei, QC)</a:t>
            </a:r>
            <a:endParaRPr lang="en-US" dirty="0"/>
          </a:p>
          <a:p>
            <a:pPr lvl="1" hangingPunct="0"/>
            <a:endParaRPr lang="en-US" dirty="0"/>
          </a:p>
          <a:p>
            <a:pPr hangingPunct="0"/>
            <a:endParaRPr lang="en-US" dirty="0"/>
          </a:p>
          <a:p>
            <a:pPr lvl="1" hangingPunct="0"/>
            <a:endParaRPr lang="en-US" dirty="0"/>
          </a:p>
          <a:p>
            <a:pPr lvl="0" hangingPunct="0"/>
            <a:endParaRPr lang="en-US" dirty="0"/>
          </a:p>
          <a:p>
            <a:pPr marL="0" indent="0">
              <a:buNone/>
            </a:pPr>
            <a:endParaRPr lang="en-US" dirty="0"/>
          </a:p>
        </p:txBody>
      </p:sp>
    </p:spTree>
    <p:extLst>
      <p:ext uri="{BB962C8B-B14F-4D97-AF65-F5344CB8AC3E}">
        <p14:creationId xmlns:p14="http://schemas.microsoft.com/office/powerpoint/2010/main" val="741219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79F9D-B933-42E8-939F-A41AC21C73AE}"/>
              </a:ext>
            </a:extLst>
          </p:cNvPr>
          <p:cNvSpPr>
            <a:spLocks noGrp="1"/>
          </p:cNvSpPr>
          <p:nvPr>
            <p:ph type="title"/>
          </p:nvPr>
        </p:nvSpPr>
        <p:spPr>
          <a:xfrm>
            <a:off x="838200" y="18255"/>
            <a:ext cx="10515600" cy="1325563"/>
          </a:xfrm>
        </p:spPr>
        <p:txBody>
          <a:bodyPr>
            <a:normAutofit/>
          </a:bodyPr>
          <a:lstStyle/>
          <a:p>
            <a:r>
              <a:rPr lang="en-US" sz="3600" b="1" dirty="0"/>
              <a:t>CQI reporting requirements for support of CQI table 3 (1)</a:t>
            </a:r>
          </a:p>
        </p:txBody>
      </p:sp>
      <p:sp>
        <p:nvSpPr>
          <p:cNvPr id="3" name="Content Placeholder 2">
            <a:extLst>
              <a:ext uri="{FF2B5EF4-FFF2-40B4-BE49-F238E27FC236}">
                <a16:creationId xmlns:a16="http://schemas.microsoft.com/office/drawing/2014/main" id="{B4719DBE-2CE1-4416-ACAF-D17363275FE8}"/>
              </a:ext>
            </a:extLst>
          </p:cNvPr>
          <p:cNvSpPr>
            <a:spLocks noGrp="1"/>
          </p:cNvSpPr>
          <p:nvPr>
            <p:ph idx="1"/>
          </p:nvPr>
        </p:nvSpPr>
        <p:spPr>
          <a:xfrm>
            <a:off x="838200" y="1184989"/>
            <a:ext cx="10515600" cy="5197150"/>
          </a:xfrm>
        </p:spPr>
        <p:txBody>
          <a:bodyPr>
            <a:normAutofit fontScale="77500" lnSpcReduction="20000"/>
          </a:bodyPr>
          <a:lstStyle/>
          <a:p>
            <a:r>
              <a:rPr lang="en-GB" dirty="0"/>
              <a:t>Issue 3-5-1-1: Propagation channel for CQI reporting</a:t>
            </a:r>
            <a:endParaRPr lang="en-US" dirty="0"/>
          </a:p>
          <a:p>
            <a:pPr lvl="1"/>
            <a:r>
              <a:rPr lang="en-GB" dirty="0"/>
              <a:t>Option 1: AWGN (Qualcomm, Huawei)</a:t>
            </a:r>
            <a:endParaRPr lang="en-US" dirty="0"/>
          </a:p>
          <a:p>
            <a:pPr lvl="1"/>
            <a:r>
              <a:rPr lang="en-GB" dirty="0"/>
              <a:t>Option 2: Fading channel (Intel)</a:t>
            </a:r>
            <a:endParaRPr lang="en-US" dirty="0"/>
          </a:p>
          <a:p>
            <a:r>
              <a:rPr lang="en-GB" dirty="0"/>
              <a:t>Issue 3-5-1-2: Target BLER</a:t>
            </a:r>
            <a:endParaRPr lang="en-US" dirty="0"/>
          </a:p>
          <a:p>
            <a:pPr lvl="1"/>
            <a:r>
              <a:rPr lang="en-GB" dirty="0"/>
              <a:t>Option 1: 10^-3 (Huawei, Ericsson)</a:t>
            </a:r>
            <a:endParaRPr lang="en-US" dirty="0"/>
          </a:p>
          <a:p>
            <a:pPr lvl="1"/>
            <a:r>
              <a:rPr lang="en-GB" dirty="0"/>
              <a:t>Option 2: 10^-2 (Ericsson)</a:t>
            </a:r>
            <a:endParaRPr lang="en-US" dirty="0"/>
          </a:p>
          <a:p>
            <a:pPr lvl="1"/>
            <a:r>
              <a:rPr lang="en-GB" dirty="0"/>
              <a:t>Option 3: 10^-5 (Qualcomm, Intel (for AWGN))</a:t>
            </a:r>
          </a:p>
          <a:p>
            <a:pPr lvl="1"/>
            <a:r>
              <a:rPr lang="en-US" dirty="0"/>
              <a:t>Option 4: No BLER metric in fading (Intel)</a:t>
            </a:r>
          </a:p>
          <a:p>
            <a:r>
              <a:rPr lang="en-GB" dirty="0"/>
              <a:t>Issue 3-5-1-3: Test metric</a:t>
            </a:r>
            <a:endParaRPr lang="en-US" dirty="0"/>
          </a:p>
          <a:p>
            <a:pPr lvl="1"/>
            <a:r>
              <a:rPr lang="en-GB" dirty="0"/>
              <a:t>Option 1: Reuse existing BLER criteria test metrics (Huawei, Ericsson)</a:t>
            </a:r>
            <a:endParaRPr lang="en-US" dirty="0"/>
          </a:p>
          <a:p>
            <a:pPr lvl="1"/>
            <a:r>
              <a:rPr lang="en-GB" dirty="0"/>
              <a:t>Option 2: Percentage based of the maximum theoretical throughput (per MCS) (Ericsson) </a:t>
            </a:r>
            <a:endParaRPr lang="en-US" dirty="0"/>
          </a:p>
          <a:p>
            <a:pPr lvl="1"/>
            <a:r>
              <a:rPr lang="en-GB" dirty="0"/>
              <a:t>Option 3: Reuse existing BLER criteria test metrics with a minimum median CQI (Qualcomm)</a:t>
            </a:r>
            <a:endParaRPr lang="en-US" dirty="0"/>
          </a:p>
          <a:p>
            <a:pPr lvl="1"/>
            <a:r>
              <a:rPr lang="en-GB" dirty="0"/>
              <a:t>Option 4: TP ratio with follow CQI vs median CQI and CQI not in set metric (Intel)</a:t>
            </a:r>
            <a:endParaRPr lang="en-US" dirty="0"/>
          </a:p>
          <a:p>
            <a:r>
              <a:rPr lang="en-GB" dirty="0"/>
              <a:t>Issue 3-5-1-4: Feasibility to define CQI reporting test case and FMCS case at the same SNR</a:t>
            </a:r>
            <a:endParaRPr lang="en-US" dirty="0"/>
          </a:p>
          <a:p>
            <a:pPr lvl="1"/>
            <a:r>
              <a:rPr lang="en-GB" dirty="0"/>
              <a:t>Option 1: </a:t>
            </a:r>
            <a:r>
              <a:rPr lang="en-US" dirty="0"/>
              <a:t>Consider evaluating the UE performance with and without HARQ. If they are similar, we can have an applicability rule between CQI reporting test and FMCS test under AWGN to reduce the number of tests. </a:t>
            </a:r>
            <a:r>
              <a:rPr lang="en-GB" dirty="0"/>
              <a:t>(Qualcomm)</a:t>
            </a:r>
            <a:endParaRPr lang="en-US" dirty="0"/>
          </a:p>
          <a:p>
            <a:pPr marL="0" indent="0">
              <a:buNone/>
            </a:pPr>
            <a:endParaRPr lang="en-US" dirty="0"/>
          </a:p>
        </p:txBody>
      </p:sp>
    </p:spTree>
    <p:extLst>
      <p:ext uri="{BB962C8B-B14F-4D97-AF65-F5344CB8AC3E}">
        <p14:creationId xmlns:p14="http://schemas.microsoft.com/office/powerpoint/2010/main" val="39986564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1327</TotalTime>
  <Words>1180</Words>
  <Application>Microsoft Office PowerPoint</Application>
  <PresentationFormat>Widescreen</PresentationFormat>
  <Paragraphs>123</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Way forward for NR UE URLLC performance requirements</vt:lpstr>
      <vt:lpstr>UE Performance requirements for high reliability (1)</vt:lpstr>
      <vt:lpstr>UE Performance requirements for high reliability (2)</vt:lpstr>
      <vt:lpstr>UE Performance requirements for high reliability (3)</vt:lpstr>
      <vt:lpstr>UE Performance requirements for low latency (1)</vt:lpstr>
      <vt:lpstr>UE Performance requirements for low latency (2)</vt:lpstr>
      <vt:lpstr>UE Performance requirements for low latency (3)</vt:lpstr>
      <vt:lpstr>CQI reporting requirements for support of CQI table 3 (1)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Intel_RAN4#94e</dc:creator>
  <cp:keywords>CTPClassification=CTP_NT</cp:keywords>
  <cp:lastModifiedBy>Fabian Huss</cp:lastModifiedBy>
  <cp:revision>42</cp:revision>
  <dcterms:created xsi:type="dcterms:W3CDTF">2020-03-02T18:32:19Z</dcterms:created>
  <dcterms:modified xsi:type="dcterms:W3CDTF">2020-03-04T12:38:19Z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c2ced5eb-90a2-4f7b-b47b-30e457c2c2fd</vt:lpwstr>
  </property>
  <property fmtid="{D5CDD505-2E9C-101B-9397-08002B2CF9AE}" pid="3" name="CTP_TimeStamp">
    <vt:lpwstr>2020-03-04 05:33:04Z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