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2D28338B-8C97-4A5D-9649-38426629D303}"/>
    <pc:docChg chg="modSld">
      <pc:chgData name="Chu-Hsiang Huang" userId="543a1667-cf7d-4263-9c3a-2bbd98271c62" providerId="ADAL" clId="{2D28338B-8C97-4A5D-9649-38426629D303}" dt="2020-03-04T06:58:00.817" v="23" actId="20577"/>
      <pc:docMkLst>
        <pc:docMk/>
      </pc:docMkLst>
      <pc:sldChg chg="modSp">
        <pc:chgData name="Chu-Hsiang Huang" userId="543a1667-cf7d-4263-9c3a-2bbd98271c62" providerId="ADAL" clId="{2D28338B-8C97-4A5D-9649-38426629D303}" dt="2020-03-04T06:58:00.817" v="23" actId="20577"/>
        <pc:sldMkLst>
          <pc:docMk/>
          <pc:sldMk cId="652308747" sldId="257"/>
        </pc:sldMkLst>
        <pc:spChg chg="mod">
          <ac:chgData name="Chu-Hsiang Huang" userId="543a1667-cf7d-4263-9c3a-2bbd98271c62" providerId="ADAL" clId="{2D28338B-8C97-4A5D-9649-38426629D303}" dt="2020-03-04T06:58:00.817" v="23" actId="20577"/>
          <ac:spMkLst>
            <pc:docMk/>
            <pc:sldMk cId="652308747" sldId="257"/>
            <ac:spMk id="3" creationId="{0CB147FC-DBE3-4DFD-85BC-C1C81D2B0B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63D27-0717-4086-9547-41179553F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1A552-0E98-4E7F-B8E5-AC06D357E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63E61-B060-469F-984D-6F6E9924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CCDDB-1E03-4934-A493-67E1C3A59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81AF-40A5-4EA3-AC07-2891E76D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7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B24BC-6617-4F7A-9FEE-739EDD81F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0C7508-3266-4A5D-98C2-AD5A44906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C9E30-9EC3-4E27-8BF6-BE384BD00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89BB1-B7D6-46EE-88E5-A6A3F1BB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D574B-BE86-491B-BE5E-BAE6A0BA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4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CDDE95-07D3-4249-B90C-8B584EE61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ED6EB-B2F4-4D63-925F-2FB8BCD96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8E5AE-88EE-4099-9CDC-0140E5CE1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D73D4-67F2-4B8A-8B0A-CBE0A05BB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5E9F4-0824-43E2-B801-15893768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2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2951D-4B50-4D5D-9E11-9A2864B2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7DBFC-3E42-40EE-B232-33DF2E3A6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578DF-AEBB-4BFE-942C-95D8164C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5C80A-71D9-4782-9AF2-6591CD8F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62D31-7E5E-43AB-A933-74E128B8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0E2C8-971D-49B8-9677-4FC6E3A1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25FB7-0E73-48D6-ADA6-EE6CF5805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F0B11-1B6A-4ECD-B0F9-41021190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A71D7-8F23-4BD4-8C56-A20686E4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9814C-0364-47D8-939B-ABAB1BB8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1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7200D-F7C2-4D01-A81C-1A36E717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53DD1-A488-4DFA-8EDA-D948E3168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F8031-CEBD-40A5-BFEF-2006394B9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481D9-EDE8-468D-B9AD-F060DC3F2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B872-CBA7-465A-BE3C-F1751F0E6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3E236-AC41-4DFD-8541-9B5CE4DD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65C9-FFF7-465B-8068-8108A485D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9072D-CE2E-44FA-B7B8-32504994C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3954F-3008-4290-9434-B7BD1DC89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3BBAD-0F3A-4455-A046-EDB04B531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E2076-2A5B-47F8-91A2-E93E9E44E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EDBB8-D1C0-4AF4-B655-0ABC3325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93CC92-B320-41A8-9680-0556924D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EF927-FA1A-46DA-BCBA-DC9BC51E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0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4AA9F-23DA-4D65-AE19-90FAF44D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4B854-8278-4700-98E4-7D945E66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8C469-A5AB-470F-B56C-DAD47161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F5A11-E21A-4BA1-8978-03D3DBCD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8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91A1F-89A4-460E-A2DC-3289C8CD4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D0A147-12F8-4FD5-9511-52513DB4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9823C-98C2-44C1-B790-EDEF4332D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2ABC6-E40C-40BF-9F9A-026FE266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A60B-8DF9-46A5-8F4E-BC624DF79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98B88-8A07-4E0A-B1E2-8CB36A1E3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0B92A-BDFA-49A2-BFF7-63894E02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CBE94-CAFD-46FD-855B-E631B840D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C0EF8-7C1B-4C7A-BADC-9DC79CC0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3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A7BA-4F0D-4309-A69F-8F92AA56C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BDE08D-FCC7-47B8-8EE4-6899B805F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FE1D6-9A02-4ABF-B087-9576F40E7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8818C-6EFE-4B81-897A-8BEDB653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B7C2A-1C71-4D24-9BD9-B03821C53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3B3F5-ABCB-48A6-B6F3-98A1E3DD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4DE22-2015-4292-B2AD-A2150FAD8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377B1-0282-4098-992F-698CF83A3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506B9-C37D-43BA-807C-A3563C4505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0337-4AB6-44A4-99D6-922C63981599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5DDA4-B4EF-4F84-A242-92D187526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9162A-827E-4F7F-BEF8-D7B79B4AF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0A9F-CA16-4BF3-AEE8-E413F3D73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6854E-85B6-42DC-92A9-428F0948A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for 5G broadcast </a:t>
            </a:r>
            <a:r>
              <a:rPr lang="en-US" dirty="0" err="1"/>
              <a:t>demod</a:t>
            </a:r>
            <a:r>
              <a:rPr lang="en-US" dirty="0"/>
              <a:t> requirement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83ECF-A219-4473-A0C4-F8B61B32A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Qualcomm</a:t>
            </a:r>
          </a:p>
        </p:txBody>
      </p:sp>
    </p:spTree>
    <p:extLst>
      <p:ext uri="{BB962C8B-B14F-4D97-AF65-F5344CB8AC3E}">
        <p14:creationId xmlns:p14="http://schemas.microsoft.com/office/powerpoint/2010/main" val="3584049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D74B8-BCE5-4CFF-BCC8-05CD93C80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CAS scenario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DB64C-B573-452A-A934-D2A692C59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CAS PBCH scenario agreed assumption is captured in the following tables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BFF715-6583-46E6-9363-C1141B200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91171"/>
              </p:ext>
            </p:extLst>
          </p:nvPr>
        </p:nvGraphicFramePr>
        <p:xfrm>
          <a:off x="838200" y="2792860"/>
          <a:ext cx="10515600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02249784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57409966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39188787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5719489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1647736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3856867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439896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39058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Test number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PBCH repetition pattern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PBCH Bandwidth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Transmission bandwidth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Reference channel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Propagation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condition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Antenna configuration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Test metric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601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Table 6.6.4.1-1 in TS 36.211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1.4MHz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10MHz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Table 2.2.3-2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[AWGN]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1x1 low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1% Pm-bch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146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Table 6.6.4.1-1 in TS 36.211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1.4MHz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10MHz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Table 2.2.3-2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[EVA162Hz]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1x2 low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1% Pm-bch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7605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9B79C18-D0C6-4558-A9CF-1B23D81C06D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8544291"/>
                  </p:ext>
                </p:extLst>
              </p:nvPr>
            </p:nvGraphicFramePr>
            <p:xfrm>
              <a:off x="838200" y="4688772"/>
              <a:ext cx="4673367" cy="149352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1557789">
                      <a:extLst>
                        <a:ext uri="{9D8B030D-6E8A-4147-A177-3AD203B41FA5}">
                          <a16:colId xmlns:a16="http://schemas.microsoft.com/office/drawing/2014/main" val="826236618"/>
                        </a:ext>
                      </a:extLst>
                    </a:gridCol>
                    <a:gridCol w="1557789">
                      <a:extLst>
                        <a:ext uri="{9D8B030D-6E8A-4147-A177-3AD203B41FA5}">
                          <a16:colId xmlns:a16="http://schemas.microsoft.com/office/drawing/2014/main" val="2907442894"/>
                        </a:ext>
                      </a:extLst>
                    </a:gridCol>
                    <a:gridCol w="1557789">
                      <a:extLst>
                        <a:ext uri="{9D8B030D-6E8A-4147-A177-3AD203B41FA5}">
                          <a16:colId xmlns:a16="http://schemas.microsoft.com/office/drawing/2014/main" val="1146294154"/>
                        </a:ext>
                      </a:extLst>
                    </a:gridCol>
                  </a:tblGrid>
                  <a:tr h="0">
                    <a:tc row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x-none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oMath>
                            </m:oMathPara>
                          </a14:m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Slot and symbol number pair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x-none" sz="1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x-none" sz="1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</a:rPr>
                                        <m:t>s</m:t>
                                      </m:r>
                                    </m:sub>
                                    <m:sup>
                                      <m:r>
                                        <a:rPr lang="x-none" sz="1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  <m:r>
                                    <a:rPr lang="x-none" sz="1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x-none" sz="1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𝒍</m:t>
                                      </m:r>
                                    </m:e>
                                    <m:sup>
                                      <m:r>
                                        <a:rPr lang="x-none" sz="14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oMath>
                          </a14:m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7352902"/>
                      </a:ext>
                    </a:extLst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Normal cyclic prefix</a:t>
                          </a:r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Extended cyclic prefix</a:t>
                          </a:r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834928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(0, 4)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-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008546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(1, 4)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(0, 3)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792403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(1, 5)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(1, 4)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197804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(0, 3), (1, 6)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(1, 5)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58865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9B79C18-D0C6-4558-A9CF-1B23D81C06D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8544291"/>
                  </p:ext>
                </p:extLst>
              </p:nvPr>
            </p:nvGraphicFramePr>
            <p:xfrm>
              <a:off x="838200" y="4688772"/>
              <a:ext cx="4673367" cy="149352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1557789">
                      <a:extLst>
                        <a:ext uri="{9D8B030D-6E8A-4147-A177-3AD203B41FA5}">
                          <a16:colId xmlns:a16="http://schemas.microsoft.com/office/drawing/2014/main" val="826236618"/>
                        </a:ext>
                      </a:extLst>
                    </a:gridCol>
                    <a:gridCol w="1557789">
                      <a:extLst>
                        <a:ext uri="{9D8B030D-6E8A-4147-A177-3AD203B41FA5}">
                          <a16:colId xmlns:a16="http://schemas.microsoft.com/office/drawing/2014/main" val="2907442894"/>
                        </a:ext>
                      </a:extLst>
                    </a:gridCol>
                    <a:gridCol w="1557789">
                      <a:extLst>
                        <a:ext uri="{9D8B030D-6E8A-4147-A177-3AD203B41FA5}">
                          <a16:colId xmlns:a16="http://schemas.microsoft.com/office/drawing/2014/main" val="1146294154"/>
                        </a:ext>
                      </a:extLst>
                    </a:gridCol>
                  </a:tblGrid>
                  <a:tr h="21336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1" t="-7619" r="-200781" b="-151429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195" t="-22857" r="-391" b="-65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7352902"/>
                      </a:ext>
                    </a:extLst>
                  </a:tr>
                  <a:tr h="42672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Normal cyclic prefix</a:t>
                          </a:r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Extended cyclic prefix</a:t>
                          </a:r>
                          <a:endParaRPr lang="en-US" sz="1400" b="1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88349289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(0, 4)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-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0085466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(1, 4)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(0, 3)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7924030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(1, 5)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(1, 4)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1978046"/>
                      </a:ext>
                    </a:extLst>
                  </a:tr>
                  <a:tr h="2133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solidFill>
                                <a:schemeClr val="tx1"/>
                              </a:solidFill>
                              <a:effectLst/>
                            </a:rPr>
                            <a:t>(0, 3), (1, 6)</a:t>
                          </a:r>
                          <a:endParaRPr lang="en-US" sz="14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(1, 5)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588656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22F519-01C9-4C9F-8C1F-F95D76FEB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73704"/>
              </p:ext>
            </p:extLst>
          </p:nvPr>
        </p:nvGraphicFramePr>
        <p:xfrm>
          <a:off x="6022596" y="4795452"/>
          <a:ext cx="5257800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800038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219367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Parameter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732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Number of transmitter antennas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09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Channel bandwidth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1.4MHz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404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Modulation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QPSK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196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Target coding rate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40/4416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039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Payload (without CRC)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703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07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044EA-C8AA-440F-BA10-4A78C3081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PMCH </a:t>
            </a:r>
            <a:r>
              <a:rPr lang="en-US" dirty="0" err="1"/>
              <a:t>demod</a:t>
            </a:r>
            <a:r>
              <a:rPr lang="en-US" dirty="0"/>
              <a:t> test </a:t>
            </a:r>
            <a:r>
              <a:rPr lang="en-US" dirty="0" err="1"/>
              <a:t>scoope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147FC-DBE3-4DFD-85BC-C1C81D2B0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Define following test</a:t>
            </a:r>
            <a:endParaRPr lang="en-US" dirty="0"/>
          </a:p>
          <a:p>
            <a:pPr lvl="1" hangingPunct="0"/>
            <a:r>
              <a:rPr lang="en-GB" dirty="0"/>
              <a:t>0.37 kHz SCS new numerology for rooftop reception</a:t>
            </a:r>
            <a:endParaRPr lang="en-US" dirty="0"/>
          </a:p>
          <a:p>
            <a:pPr lvl="2" hangingPunct="0"/>
            <a:r>
              <a:rPr lang="en-GB" dirty="0"/>
              <a:t>MBSFN RS type 1 and type 2 </a:t>
            </a:r>
          </a:p>
          <a:p>
            <a:pPr lvl="2" hangingPunct="0"/>
            <a:r>
              <a:rPr lang="en-GB" i="1" strike="sngStrike" dirty="0">
                <a:solidFill>
                  <a:schemeClr val="accent2"/>
                </a:solidFill>
              </a:rPr>
              <a:t>Corresponding test applicability for </a:t>
            </a:r>
            <a:r>
              <a:rPr lang="en-US" i="1" strike="sngStrike" dirty="0">
                <a:solidFill>
                  <a:schemeClr val="accent2"/>
                </a:solidFill>
              </a:rPr>
              <a:t>UE with both Tx and Rx functionalities </a:t>
            </a:r>
            <a:r>
              <a:rPr lang="en-GB" i="1" strike="sngStrike" dirty="0">
                <a:solidFill>
                  <a:schemeClr val="accent2"/>
                </a:solidFill>
              </a:rPr>
              <a:t>needs to be specified, e.g., UE can report supported MBSFN type 1 or 2, and UE is not mandated to support both</a:t>
            </a:r>
            <a:endParaRPr lang="en-US" strike="sngStrike" dirty="0">
              <a:solidFill>
                <a:schemeClr val="accent2"/>
              </a:solidFill>
            </a:endParaRPr>
          </a:p>
          <a:p>
            <a:pPr lvl="2" hangingPunct="0"/>
            <a:r>
              <a:rPr lang="en-US" i="1" strike="sngStrike" dirty="0">
                <a:solidFill>
                  <a:schemeClr val="accent2"/>
                </a:solidFill>
              </a:rPr>
              <a:t>For receiver only type UEs, the applicability rule related to RS types is FFS</a:t>
            </a:r>
          </a:p>
          <a:p>
            <a:pPr lvl="2" hangingPunct="0"/>
            <a:r>
              <a:rPr lang="en-GB">
                <a:solidFill>
                  <a:schemeClr val="accent2"/>
                </a:solidFill>
              </a:rPr>
              <a:t>Applicability rule FFS</a:t>
            </a:r>
            <a:endParaRPr lang="en-GB" dirty="0">
              <a:solidFill>
                <a:schemeClr val="accent2"/>
              </a:solidFill>
            </a:endParaRPr>
          </a:p>
          <a:p>
            <a:pPr lvl="1" hangingPunct="0"/>
            <a:r>
              <a:rPr lang="en-GB" dirty="0"/>
              <a:t>2.5 kHz SCS new numerology for mobility with 250km/h</a:t>
            </a:r>
          </a:p>
          <a:p>
            <a:pPr lvl="2" hangingPunct="0"/>
            <a:r>
              <a:rPr lang="en-GB" dirty="0"/>
              <a:t>Doppler spread corresponding to 250km/h is 162Hz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0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1A12C-48B9-4A0A-99A3-C1FC4C59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</a:t>
            </a:r>
            <a:r>
              <a:rPr lang="en-US" dirty="0" err="1"/>
              <a:t>demod</a:t>
            </a:r>
            <a:r>
              <a:rPr lang="en-US" dirty="0"/>
              <a:t> 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E1360-7A70-4E17-951C-0D643B00D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PBCH in CAS detection test</a:t>
            </a:r>
          </a:p>
          <a:p>
            <a:r>
              <a:rPr lang="en-US" dirty="0"/>
              <a:t>Companies are encouraged to bring simulation results for PDCCH in CAS in next meeting for further discussion.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7C848-9829-4E31-9C05-EF772923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PMCH rooftop scenario propagation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518EA-48DB-46DF-97DE-C3D88F545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Design propagation channel based on the following assumptions:</a:t>
            </a:r>
          </a:p>
          <a:p>
            <a:pPr lvl="1" hangingPunct="0"/>
            <a:r>
              <a:rPr lang="en-GB" dirty="0"/>
              <a:t>Majority of the received signal power by UE needs to be concentrated on echoes/channel taps within CP window.</a:t>
            </a:r>
            <a:endParaRPr lang="en-US" dirty="0"/>
          </a:p>
          <a:p>
            <a:pPr lvl="1" hangingPunct="0"/>
            <a:r>
              <a:rPr lang="en-GB" dirty="0"/>
              <a:t>EI windows length to be considered for long numerology test is 800us, by taking RS pattern and implementation margin into consideration. </a:t>
            </a:r>
            <a:endParaRPr lang="en-US" dirty="0"/>
          </a:p>
          <a:p>
            <a:pPr lvl="1" hangingPunct="0"/>
            <a:r>
              <a:rPr lang="en-GB" dirty="0"/>
              <a:t>Echoes/channel taps outside EI window are week and should have negligible impact on system performance.</a:t>
            </a:r>
            <a:endParaRPr lang="en-US" dirty="0"/>
          </a:p>
          <a:p>
            <a:r>
              <a:rPr lang="en-GB" dirty="0"/>
              <a:t>Use the following propagation condition (in table below) as starting point, necessary adjustment can be made by appending echo/tap and adjustment of echo/tap location and power based on the agreed assumptions and modulation order/code rate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8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9E1D1-13BE-4A7E-B6CF-6C2DF791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condition table for rooftop scenario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6D36B3-3FB4-477D-ACE0-1BFF4B21E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546357"/>
              </p:ext>
            </p:extLst>
          </p:nvPr>
        </p:nvGraphicFramePr>
        <p:xfrm>
          <a:off x="1276469" y="2304620"/>
          <a:ext cx="8966489" cy="64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815">
                  <a:extLst>
                    <a:ext uri="{9D8B030D-6E8A-4147-A177-3AD203B41FA5}">
                      <a16:colId xmlns:a16="http://schemas.microsoft.com/office/drawing/2014/main" val="800503728"/>
                    </a:ext>
                  </a:extLst>
                </a:gridCol>
                <a:gridCol w="937520">
                  <a:extLst>
                    <a:ext uri="{9D8B030D-6E8A-4147-A177-3AD203B41FA5}">
                      <a16:colId xmlns:a16="http://schemas.microsoft.com/office/drawing/2014/main" val="3120063278"/>
                    </a:ext>
                  </a:extLst>
                </a:gridCol>
                <a:gridCol w="957071">
                  <a:extLst>
                    <a:ext uri="{9D8B030D-6E8A-4147-A177-3AD203B41FA5}">
                      <a16:colId xmlns:a16="http://schemas.microsoft.com/office/drawing/2014/main" val="1420733487"/>
                    </a:ext>
                  </a:extLst>
                </a:gridCol>
                <a:gridCol w="957071">
                  <a:extLst>
                    <a:ext uri="{9D8B030D-6E8A-4147-A177-3AD203B41FA5}">
                      <a16:colId xmlns:a16="http://schemas.microsoft.com/office/drawing/2014/main" val="158087701"/>
                    </a:ext>
                  </a:extLst>
                </a:gridCol>
                <a:gridCol w="958002">
                  <a:extLst>
                    <a:ext uri="{9D8B030D-6E8A-4147-A177-3AD203B41FA5}">
                      <a16:colId xmlns:a16="http://schemas.microsoft.com/office/drawing/2014/main" val="2383681199"/>
                    </a:ext>
                  </a:extLst>
                </a:gridCol>
                <a:gridCol w="957071">
                  <a:extLst>
                    <a:ext uri="{9D8B030D-6E8A-4147-A177-3AD203B41FA5}">
                      <a16:colId xmlns:a16="http://schemas.microsoft.com/office/drawing/2014/main" val="521594637"/>
                    </a:ext>
                  </a:extLst>
                </a:gridCol>
                <a:gridCol w="905866">
                  <a:extLst>
                    <a:ext uri="{9D8B030D-6E8A-4147-A177-3AD203B41FA5}">
                      <a16:colId xmlns:a16="http://schemas.microsoft.com/office/drawing/2014/main" val="1468453004"/>
                    </a:ext>
                  </a:extLst>
                </a:gridCol>
                <a:gridCol w="957071">
                  <a:extLst>
                    <a:ext uri="{9D8B030D-6E8A-4147-A177-3AD203B41FA5}">
                      <a16:colId xmlns:a16="http://schemas.microsoft.com/office/drawing/2014/main" val="831716483"/>
                    </a:ext>
                  </a:extLst>
                </a:gridCol>
                <a:gridCol w="958002">
                  <a:extLst>
                    <a:ext uri="{9D8B030D-6E8A-4147-A177-3AD203B41FA5}">
                      <a16:colId xmlns:a16="http://schemas.microsoft.com/office/drawing/2014/main" val="4130910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Delay (us)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87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Relative power (dB)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-4.5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-3.5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-13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-20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-25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244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02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9BBE-0928-4B9B-975F-40BEB3B1A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PMCH mobility scenario propagation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ED971-9A58-46BD-9BC6-FE8CCD3A3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Use the following channel as starting point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73C79E-74A6-4154-A744-7BF0FC05D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27423"/>
              </p:ext>
            </p:extLst>
          </p:nvPr>
        </p:nvGraphicFramePr>
        <p:xfrm>
          <a:off x="7769079" y="1825625"/>
          <a:ext cx="4143287" cy="4801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9739">
                  <a:extLst>
                    <a:ext uri="{9D8B030D-6E8A-4147-A177-3AD203B41FA5}">
                      <a16:colId xmlns:a16="http://schemas.microsoft.com/office/drawing/2014/main" val="9967261"/>
                    </a:ext>
                  </a:extLst>
                </a:gridCol>
                <a:gridCol w="2723548">
                  <a:extLst>
                    <a:ext uri="{9D8B030D-6E8A-4147-A177-3AD203B41FA5}">
                      <a16:colId xmlns:a16="http://schemas.microsoft.com/office/drawing/2014/main" val="312715775"/>
                    </a:ext>
                  </a:extLst>
                </a:gridCol>
              </a:tblGrid>
              <a:tr h="24953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</a:rPr>
                        <a:t>Extended Delay Spread</a:t>
                      </a:r>
                      <a:endParaRPr lang="en-US" sz="12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92669"/>
                  </a:ext>
                </a:extLst>
              </a:tr>
              <a:tr h="24953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</a:rPr>
                        <a:t>Maximum Doppler frequency [x]Hz</a:t>
                      </a:r>
                      <a:endParaRPr lang="en-US" sz="12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079550"/>
                  </a:ext>
                </a:extLst>
              </a:tr>
              <a:tr h="402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</a:rPr>
                        <a:t>Relative Delay [ns]</a:t>
                      </a:r>
                      <a:endParaRPr lang="en-US" sz="12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</a:rPr>
                        <a:t>Relative Mean Power [dB]</a:t>
                      </a:r>
                      <a:endParaRPr lang="en-US" sz="1200" b="1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555944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-310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-3.6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974653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-280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-1.5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174484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-160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-1.4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936703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617595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-0.6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84914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780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-7.0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964634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49650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-10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329093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49680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-11.5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25617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49800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-11.4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869551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49960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-13.6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00007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50020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-10.6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58590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50740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-17.0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940880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109650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-20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694142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109680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-21.5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144488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109800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-21.4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00414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109960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-23.6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573113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110020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-20.6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20143"/>
                  </a:ext>
                </a:extLst>
              </a:tr>
              <a:tr h="216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110740</a:t>
                      </a:r>
                      <a:endParaRPr lang="en-US" sz="12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-27.0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31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49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AEDFC-D10D-48E4-8BD8-CC2C5B6A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condition for 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26FA7-9ECC-4EF1-AE7C-098B4B5FD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GB" dirty="0"/>
              <a:t>Rooftop scenario: no mobility, AWGN is considered in this scenario</a:t>
            </a:r>
            <a:endParaRPr lang="en-US" dirty="0"/>
          </a:p>
          <a:p>
            <a:pPr lvl="0" hangingPunct="0"/>
            <a:r>
              <a:rPr lang="en-GB" dirty="0"/>
              <a:t>Mobility scenario: EVA with 250km/h speed is considered in this scenario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9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462D6-BBB9-41A7-A924-B8B54C138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37" y="136826"/>
            <a:ext cx="11853644" cy="1325563"/>
          </a:xfrm>
        </p:spPr>
        <p:txBody>
          <a:bodyPr/>
          <a:lstStyle/>
          <a:p>
            <a:r>
              <a:rPr lang="en-US" dirty="0"/>
              <a:t>Simulation assumptions for PMCH rooftop scenario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AF84-0649-4712-BAD3-F9D8A6358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651" y="1627463"/>
            <a:ext cx="10515600" cy="5230537"/>
          </a:xfrm>
        </p:spPr>
        <p:txBody>
          <a:bodyPr>
            <a:normAutofit/>
          </a:bodyPr>
          <a:lstStyle/>
          <a:p>
            <a:r>
              <a:rPr lang="en-GB" dirty="0"/>
              <a:t>Rooftop scenario agreed assumption is captured in the following table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MCS options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For RS type Td=4 and Td=2: MCS </a:t>
            </a:r>
            <a:r>
              <a:rPr lang="en-US" dirty="0">
                <a:solidFill>
                  <a:schemeClr val="accent2"/>
                </a:solidFill>
              </a:rPr>
              <a:t>18</a:t>
            </a:r>
            <a:r>
              <a:rPr lang="en-US" dirty="0">
                <a:solidFill>
                  <a:srgbClr val="00B050"/>
                </a:solidFill>
              </a:rPr>
              <a:t>,21,22,24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Other options are not precluded if UE can’t achieve 1% BLER PMCH with necessary implementation margin with current options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9630DC9-8E4F-466F-AD33-AF679D22F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186678"/>
              </p:ext>
            </p:extLst>
          </p:nvPr>
        </p:nvGraphicFramePr>
        <p:xfrm>
          <a:off x="1081328" y="2292037"/>
          <a:ext cx="9102907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6940">
                  <a:extLst>
                    <a:ext uri="{9D8B030D-6E8A-4147-A177-3AD203B41FA5}">
                      <a16:colId xmlns:a16="http://schemas.microsoft.com/office/drawing/2014/main" val="650994585"/>
                    </a:ext>
                  </a:extLst>
                </a:gridCol>
                <a:gridCol w="894012">
                  <a:extLst>
                    <a:ext uri="{9D8B030D-6E8A-4147-A177-3AD203B41FA5}">
                      <a16:colId xmlns:a16="http://schemas.microsoft.com/office/drawing/2014/main" val="730458625"/>
                    </a:ext>
                  </a:extLst>
                </a:gridCol>
                <a:gridCol w="1372792">
                  <a:extLst>
                    <a:ext uri="{9D8B030D-6E8A-4147-A177-3AD203B41FA5}">
                      <a16:colId xmlns:a16="http://schemas.microsoft.com/office/drawing/2014/main" val="3948732494"/>
                    </a:ext>
                  </a:extLst>
                </a:gridCol>
                <a:gridCol w="1032423">
                  <a:extLst>
                    <a:ext uri="{9D8B030D-6E8A-4147-A177-3AD203B41FA5}">
                      <a16:colId xmlns:a16="http://schemas.microsoft.com/office/drawing/2014/main" val="4152082655"/>
                    </a:ext>
                  </a:extLst>
                </a:gridCol>
                <a:gridCol w="1203913">
                  <a:extLst>
                    <a:ext uri="{9D8B030D-6E8A-4147-A177-3AD203B41FA5}">
                      <a16:colId xmlns:a16="http://schemas.microsoft.com/office/drawing/2014/main" val="1852787535"/>
                    </a:ext>
                  </a:extLst>
                </a:gridCol>
                <a:gridCol w="1094229">
                  <a:extLst>
                    <a:ext uri="{9D8B030D-6E8A-4147-A177-3AD203B41FA5}">
                      <a16:colId xmlns:a16="http://schemas.microsoft.com/office/drawing/2014/main" val="2071159424"/>
                    </a:ext>
                  </a:extLst>
                </a:gridCol>
                <a:gridCol w="689443">
                  <a:extLst>
                    <a:ext uri="{9D8B030D-6E8A-4147-A177-3AD203B41FA5}">
                      <a16:colId xmlns:a16="http://schemas.microsoft.com/office/drawing/2014/main" val="1851121847"/>
                    </a:ext>
                  </a:extLst>
                </a:gridCol>
                <a:gridCol w="736450">
                  <a:extLst>
                    <a:ext uri="{9D8B030D-6E8A-4147-A177-3AD203B41FA5}">
                      <a16:colId xmlns:a16="http://schemas.microsoft.com/office/drawing/2014/main" val="1892803783"/>
                    </a:ext>
                  </a:extLst>
                </a:gridCol>
                <a:gridCol w="1292705">
                  <a:extLst>
                    <a:ext uri="{9D8B030D-6E8A-4147-A177-3AD203B41FA5}">
                      <a16:colId xmlns:a16="http://schemas.microsoft.com/office/drawing/2014/main" val="29951988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Test number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Cell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Bandwidth(MHz)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Modulation order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Propagation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condition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Antenna configuration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Test metric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MBSFN RS type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Number of MBSFN subframes per 40ms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39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Dedicated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</a:rPr>
                        <a:t>TBD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TBD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1x1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1% PMCH BLER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7775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Dedicated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</a:rPr>
                        <a:t>TBD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TBD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1x1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1% PMCH BLER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342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43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30073-7FC8-499E-8FE3-BC3B4219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PMCH mobility scenario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497E-6B0C-409C-8B29-87CA17701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GB" dirty="0"/>
              <a:t>Mobility scenario agreed assumption is captured in the following table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MCS options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Use MCS 12 as a starting point, but other options are not precluded if UE can’t achieve 1% BLER PMCH with necessary implementation margin with MCS 12.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8AD80DF-AFC3-4FCA-9953-C9ED6BEAE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16182"/>
              </p:ext>
            </p:extLst>
          </p:nvPr>
        </p:nvGraphicFramePr>
        <p:xfrm>
          <a:off x="1451296" y="3047047"/>
          <a:ext cx="8618991" cy="1493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3291">
                  <a:extLst>
                    <a:ext uri="{9D8B030D-6E8A-4147-A177-3AD203B41FA5}">
                      <a16:colId xmlns:a16="http://schemas.microsoft.com/office/drawing/2014/main" val="719887570"/>
                    </a:ext>
                  </a:extLst>
                </a:gridCol>
                <a:gridCol w="1149894">
                  <a:extLst>
                    <a:ext uri="{9D8B030D-6E8A-4147-A177-3AD203B41FA5}">
                      <a16:colId xmlns:a16="http://schemas.microsoft.com/office/drawing/2014/main" val="2737936601"/>
                    </a:ext>
                  </a:extLst>
                </a:gridCol>
                <a:gridCol w="1422237">
                  <a:extLst>
                    <a:ext uri="{9D8B030D-6E8A-4147-A177-3AD203B41FA5}">
                      <a16:colId xmlns:a16="http://schemas.microsoft.com/office/drawing/2014/main" val="3995931832"/>
                    </a:ext>
                  </a:extLst>
                </a:gridCol>
                <a:gridCol w="1106069">
                  <a:extLst>
                    <a:ext uri="{9D8B030D-6E8A-4147-A177-3AD203B41FA5}">
                      <a16:colId xmlns:a16="http://schemas.microsoft.com/office/drawing/2014/main" val="2526045563"/>
                    </a:ext>
                  </a:extLst>
                </a:gridCol>
                <a:gridCol w="1154069">
                  <a:extLst>
                    <a:ext uri="{9D8B030D-6E8A-4147-A177-3AD203B41FA5}">
                      <a16:colId xmlns:a16="http://schemas.microsoft.com/office/drawing/2014/main" val="108500939"/>
                    </a:ext>
                  </a:extLst>
                </a:gridCol>
                <a:gridCol w="1242763">
                  <a:extLst>
                    <a:ext uri="{9D8B030D-6E8A-4147-A177-3AD203B41FA5}">
                      <a16:colId xmlns:a16="http://schemas.microsoft.com/office/drawing/2014/main" val="970380632"/>
                    </a:ext>
                  </a:extLst>
                </a:gridCol>
                <a:gridCol w="713728">
                  <a:extLst>
                    <a:ext uri="{9D8B030D-6E8A-4147-A177-3AD203B41FA5}">
                      <a16:colId xmlns:a16="http://schemas.microsoft.com/office/drawing/2014/main" val="3708402196"/>
                    </a:ext>
                  </a:extLst>
                </a:gridCol>
                <a:gridCol w="1006940">
                  <a:extLst>
                    <a:ext uri="{9D8B030D-6E8A-4147-A177-3AD203B41FA5}">
                      <a16:colId xmlns:a16="http://schemas.microsoft.com/office/drawing/2014/main" val="32582239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Test number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Cell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Bandwidth(MHz)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Modulation order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Propagation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condition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Antenna configuration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Test metric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Number of MBSFN subframes per 40 ms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343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Dedicated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</a:rPr>
                        <a:t>TBD 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TBD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1x2 low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1% PMCH BLER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623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20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91e68c0de53161679f77c63159342ab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f9cdb990b152105a2d398cfd05e0b64e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CE278-F7C3-4798-86BB-F127CEF2D7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C80B3F-498F-40DC-AEED-08287AE2F8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E80ED6-5B13-4FF3-B926-1CC2122A9F0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740</Words>
  <Application>Microsoft Office PowerPoint</Application>
  <PresentationFormat>Widescreen</PresentationFormat>
  <Paragraphs>202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WF for 5G broadcast demod requirement</vt:lpstr>
      <vt:lpstr>PMCH demod test scoope</vt:lpstr>
      <vt:lpstr>CAS demod test scope</vt:lpstr>
      <vt:lpstr>PMCH rooftop scenario propagation condition</vt:lpstr>
      <vt:lpstr>Propagation condition table for rooftop scenario </vt:lpstr>
      <vt:lpstr>PMCH mobility scenario propagation condition</vt:lpstr>
      <vt:lpstr>Propagation condition for CAS</vt:lpstr>
      <vt:lpstr>Simulation assumptions for PMCH rooftop scenario </vt:lpstr>
      <vt:lpstr>Simulation assumptions for PMCH mobility scenario </vt:lpstr>
      <vt:lpstr>Simulation assumptions for CAS scenario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Chu-Hsiang Huang</dc:creator>
  <cp:lastModifiedBy>Chu-Hsiang Huang</cp:lastModifiedBy>
  <cp:revision>2</cp:revision>
  <dcterms:created xsi:type="dcterms:W3CDTF">2020-03-02T19:58:10Z</dcterms:created>
  <dcterms:modified xsi:type="dcterms:W3CDTF">2020-03-04T06:58:09Z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