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70B8F-539A-4B71-B10D-175FE39F9859}" v="4" dt="2020-03-02T13:35:51.5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nhui Zhang" userId="fdc248b9-f08b-4c7c-a534-e43a1ca2b185" providerId="ADAL" clId="{74770B8F-539A-4B71-B10D-175FE39F9859}"/>
    <pc:docChg chg="custSel modSld">
      <pc:chgData name="Chunhui Zhang" userId="fdc248b9-f08b-4c7c-a534-e43a1ca2b185" providerId="ADAL" clId="{74770B8F-539A-4B71-B10D-175FE39F9859}" dt="2020-03-02T13:37:08.155" v="246" actId="20577"/>
      <pc:docMkLst>
        <pc:docMk/>
      </pc:docMkLst>
      <pc:sldChg chg="modSp">
        <pc:chgData name="Chunhui Zhang" userId="fdc248b9-f08b-4c7c-a534-e43a1ca2b185" providerId="ADAL" clId="{74770B8F-539A-4B71-B10D-175FE39F9859}" dt="2020-03-02T13:31:21.674" v="61" actId="400"/>
        <pc:sldMkLst>
          <pc:docMk/>
          <pc:sldMk cId="1174718108" sldId="257"/>
        </pc:sldMkLst>
        <pc:spChg chg="mod">
          <ac:chgData name="Chunhui Zhang" userId="fdc248b9-f08b-4c7c-a534-e43a1ca2b185" providerId="ADAL" clId="{74770B8F-539A-4B71-B10D-175FE39F9859}" dt="2020-03-02T13:31:21.674" v="61" actId="400"/>
          <ac:spMkLst>
            <pc:docMk/>
            <pc:sldMk cId="1174718108" sldId="257"/>
            <ac:spMk id="5" creationId="{D9BC406C-677D-464F-AE70-7A1A2824D878}"/>
          </ac:spMkLst>
        </pc:spChg>
      </pc:sldChg>
      <pc:sldChg chg="modSp">
        <pc:chgData name="Chunhui Zhang" userId="fdc248b9-f08b-4c7c-a534-e43a1ca2b185" providerId="ADAL" clId="{74770B8F-539A-4B71-B10D-175FE39F9859}" dt="2020-03-02T13:37:08.155" v="246" actId="20577"/>
        <pc:sldMkLst>
          <pc:docMk/>
          <pc:sldMk cId="70750289" sldId="259"/>
        </pc:sldMkLst>
        <pc:spChg chg="mod">
          <ac:chgData name="Chunhui Zhang" userId="fdc248b9-f08b-4c7c-a534-e43a1ca2b185" providerId="ADAL" clId="{74770B8F-539A-4B71-B10D-175FE39F9859}" dt="2020-03-02T13:37:08.155" v="246" actId="20577"/>
          <ac:spMkLst>
            <pc:docMk/>
            <pc:sldMk cId="70750289" sldId="259"/>
            <ac:spMk id="3" creationId="{04EBFC46-FCCC-4A21-ACCC-CAA364EDE0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945B-ED50-4B41-B7D3-EB4A7CE93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183D5-12CB-4813-A7C5-9227FEF97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C8046-C839-4230-9ADC-E4DBC1F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F286-862D-4101-8249-F602175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099E-B1CF-4ED5-B8AF-9A5B04D6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9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B61C-D67E-43DB-8C4B-A89E3635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4C862-FB86-4B27-922B-5060A65A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5E20E-8479-402E-AD15-4658BB0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C66DF-24D8-4DA1-B61A-9741A97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CC5BC-D2A1-4E41-B041-3852E680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273D-FE79-4D0C-969D-847865608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EE417-03D9-43C6-9AC9-9A97CB3A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8538F-23F1-48A4-BD3C-7354BA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9A1F-BC5B-4BA7-9E7F-D4D7AA86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A1B06-A2D4-4D1D-A6D9-D61B2C9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2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EF26-7C3E-4053-B1F2-4CB47077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AD47-6873-4CC8-88C8-04176AC1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68574-D8D0-4710-980D-C00BA37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B144B-AB0E-4A96-9F6A-973598EB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ACC3-C142-4462-8AB6-776520F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E8B9-C4FC-4E2A-B64F-C8608D1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642CA-8280-40E6-996E-01E86EBA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F8F71-FED1-4267-911F-4BE1F967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24CB3-1C10-49C5-A44B-9671E01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F9A2-98BC-4E07-AFA1-A18221EE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A615-FDA3-4EA3-9790-E551C1C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4CBD-B31D-4F85-BDB8-066312F7D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8964D-ABDE-4505-A9CF-707C2EDF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AAB3E-CA43-4811-A1B0-D0F551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1B04D-B19D-4D30-9053-578C6D1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B85C-6E25-4C0C-AC9E-5D6630E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CC05-B574-49A0-BEC0-3A9302E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3DEA9-06F2-4984-B432-04DBF7B0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6FEE4-0738-47C9-9214-DB98A9D4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9322D-F55D-46D0-9E78-5CA47FBA9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67E42-D6EE-4032-BF30-E5D0B955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16299-20FB-4ACA-86C6-8F330944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81C1E-8F5E-498E-B14A-C1114120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62719-8530-48E2-87F1-4D1A258C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6539-8EE4-460F-9F7E-9CCCC9A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830D5-1CC7-40B4-B07E-BE7645C5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6F01-6ABF-4A77-8966-A5C5548C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F107E-5D25-48C9-9BF5-866EFD1A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29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82C7B-94C2-4463-9AC1-414DAAA8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F4D0E-174F-40AA-B8C9-5AEA523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EE14E-E454-433D-8798-15D19E0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D274-7F6C-4D2D-8D1C-E3BC4EF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5173-010A-4C6E-B3F7-EEDAD16E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DC488-D036-4CEA-97EE-6D6A4F30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A3032-5DAD-4724-A765-60E780E6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AEBB2-8EAA-4F8C-98B0-6693EE50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F944F-FD58-408D-AA27-DEB9374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6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E453-1443-4915-8D39-0C984015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CA47F-47AA-4FC1-A26B-69C1465AB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E3848-CCCA-4754-8666-E4E6CE1E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97014-201F-40E8-9A1E-8AF4E3B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E3CC-A317-4616-BEAE-5758BC0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88153-CD3D-4166-B7E9-277E4A18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4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CCB66-F084-49E1-BC8A-45EF3A02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7581-A9A9-4988-96EB-AA6A7D41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620EC-F97C-4DCD-A9C2-7A22C1A8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A7740-1DA5-4CC0-B8D5-B625212B9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0A84A-A7E0-4BBF-8C7C-222526DB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16A6-8A92-4EF2-BBD1-135E9345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IAB Tx Signal Quality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09A2E-2E63-4843-9F02-6AF9621D2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Nokia, Nokia Shanghai Bell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EADD16A-DC4B-4FAF-847C-AC4A5DC071A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 err="1">
                <a:highlight>
                  <a:srgbClr val="FFFF00"/>
                </a:highlight>
              </a:rPr>
              <a:t>Draft</a:t>
            </a:r>
            <a:r>
              <a:rPr lang="fi-FI" dirty="0">
                <a:highlight>
                  <a:srgbClr val="FFFF00"/>
                </a:highlight>
              </a:rPr>
              <a:t> </a:t>
            </a:r>
            <a:r>
              <a:rPr lang="fi-FI" dirty="0"/>
              <a:t>R4-200</a:t>
            </a:r>
            <a:r>
              <a:rPr lang="pl-PL" dirty="0"/>
              <a:t>2496</a:t>
            </a:r>
            <a:endParaRPr lang="fi-FI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8AB882-66F8-4515-8262-015552F4EAA1}"/>
              </a:ext>
            </a:extLst>
          </p:cNvPr>
          <p:cNvSpPr txBox="1">
            <a:spLocks/>
          </p:cNvSpPr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#94-e</a:t>
            </a:r>
          </a:p>
          <a:p>
            <a:pPr algn="l"/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32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3D9F-E68F-4051-B219-FD98E918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Contributions</a:t>
            </a:r>
            <a:r>
              <a:rPr lang="fi-FI" dirty="0"/>
              <a:t> in RAN4#94-e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BC406C-677D-464F-AE70-7A1A2824D878}"/>
              </a:ext>
            </a:extLst>
          </p:cNvPr>
          <p:cNvSpPr txBox="1"/>
          <p:nvPr/>
        </p:nvSpPr>
        <p:spPr>
          <a:xfrm>
            <a:off x="1010194" y="1933303"/>
            <a:ext cx="103436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R4-2000618, CATT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R4-2000975, ZTE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R4-2000278, Samsung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R4-200143</a:t>
            </a:r>
            <a:r>
              <a:rPr lang="fi-FI" strike="sngStrike" dirty="0">
                <a:solidFill>
                  <a:srgbClr val="FF0000"/>
                </a:solidFill>
              </a:rPr>
              <a:t>4</a:t>
            </a:r>
            <a:r>
              <a:rPr lang="fi-FI" dirty="0">
                <a:solidFill>
                  <a:srgbClr val="FF0000"/>
                </a:solidFill>
              </a:rPr>
              <a:t>1</a:t>
            </a:r>
            <a:r>
              <a:rPr lang="fi-FI" dirty="0"/>
              <a:t>, Nokia, Nokia Shanghai 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R4-2001436, Nokia, Nokia Shanghai 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R4-2001869, Ericsson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R4-2001871, Ericsson</a:t>
            </a:r>
          </a:p>
        </p:txBody>
      </p:sp>
    </p:spTree>
    <p:extLst>
      <p:ext uri="{BB962C8B-B14F-4D97-AF65-F5344CB8AC3E}">
        <p14:creationId xmlns:p14="http://schemas.microsoft.com/office/powerpoint/2010/main" val="11747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9703-2244-41EF-BA50-3BE46BAA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83ADC-4CB6-4DFD-8418-9EBFB6E91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for </a:t>
            </a:r>
            <a:r>
              <a:rPr lang="fi-FI" dirty="0" err="1"/>
              <a:t>multiple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. The </a:t>
            </a:r>
            <a:r>
              <a:rPr lang="fi-FI" dirty="0" err="1"/>
              <a:t>baseline</a:t>
            </a:r>
            <a:r>
              <a:rPr lang="fi-FI" dirty="0"/>
              <a:t> </a:t>
            </a:r>
            <a:r>
              <a:rPr lang="fi-FI" dirty="0" err="1"/>
              <a:t>agreement</a:t>
            </a:r>
            <a:r>
              <a:rPr lang="fi-FI" dirty="0"/>
              <a:t> is to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relative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for IAB-MT and </a:t>
            </a:r>
            <a:r>
              <a:rPr lang="fi-FI" dirty="0" err="1"/>
              <a:t>absolute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for IAB-DU. In RAN4#93 </a:t>
            </a:r>
            <a:r>
              <a:rPr lang="fi-FI" dirty="0" err="1"/>
              <a:t>companies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requested</a:t>
            </a:r>
            <a:r>
              <a:rPr lang="fi-FI" dirty="0"/>
              <a:t> to </a:t>
            </a:r>
            <a:r>
              <a:rPr lang="fi-FI" dirty="0" err="1"/>
              <a:t>provide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</a:t>
            </a:r>
            <a:r>
              <a:rPr lang="fi-FI" dirty="0" err="1"/>
              <a:t>impact</a:t>
            </a:r>
            <a:r>
              <a:rPr lang="fi-FI" dirty="0"/>
              <a:t> of an </a:t>
            </a:r>
            <a:r>
              <a:rPr lang="fi-FI" dirty="0" err="1"/>
              <a:t>absolute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for IAB-MT to </a:t>
            </a:r>
            <a:r>
              <a:rPr lang="fi-FI" dirty="0" err="1"/>
              <a:t>provide</a:t>
            </a:r>
            <a:r>
              <a:rPr lang="fi-FI" dirty="0"/>
              <a:t> </a:t>
            </a:r>
            <a:r>
              <a:rPr lang="fi-FI" dirty="0" err="1"/>
              <a:t>justification</a:t>
            </a:r>
            <a:r>
              <a:rPr lang="fi-FI" dirty="0"/>
              <a:t> </a:t>
            </a:r>
            <a:r>
              <a:rPr lang="fi-FI" dirty="0" err="1"/>
              <a:t>why</a:t>
            </a:r>
            <a:r>
              <a:rPr lang="fi-FI" dirty="0"/>
              <a:t> an </a:t>
            </a:r>
            <a:r>
              <a:rPr lang="fi-FI" dirty="0" err="1"/>
              <a:t>absolute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allowed</a:t>
            </a:r>
            <a:r>
              <a:rPr lang="fi-FI" dirty="0"/>
              <a:t> </a:t>
            </a:r>
            <a:r>
              <a:rPr lang="fi-FI" dirty="0" err="1"/>
              <a:t>instead</a:t>
            </a:r>
            <a:r>
              <a:rPr lang="fi-FI" dirty="0"/>
              <a:t>. In R4-200143</a:t>
            </a:r>
            <a:r>
              <a:rPr lang="fi-FI" strike="sngStrike" dirty="0"/>
              <a:t>4</a:t>
            </a:r>
            <a:r>
              <a:rPr lang="fi-FI" dirty="0">
                <a:solidFill>
                  <a:srgbClr val="FF0000"/>
                </a:solidFill>
              </a:rPr>
              <a:t>1</a:t>
            </a:r>
            <a:r>
              <a:rPr lang="fi-FI" dirty="0"/>
              <a:t> it was shown that absolute requirement for IAB-MT has a high risk to impact negatively on system performance.</a:t>
            </a:r>
          </a:p>
          <a:p>
            <a:r>
              <a:rPr lang="fi-FI" dirty="0"/>
              <a:t>EVM and in-</a:t>
            </a:r>
            <a:r>
              <a:rPr lang="fi-FI" dirty="0" err="1"/>
              <a:t>band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include</a:t>
            </a:r>
            <a:r>
              <a:rPr lang="fi-FI" dirty="0"/>
              <a:t> image </a:t>
            </a:r>
            <a:r>
              <a:rPr lang="fi-FI" dirty="0" err="1"/>
              <a:t>rejection</a:t>
            </a:r>
            <a:r>
              <a:rPr lang="fi-FI" dirty="0"/>
              <a:t> and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extensively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in </a:t>
            </a:r>
            <a:r>
              <a:rPr lang="fi-FI" dirty="0" err="1"/>
              <a:t>earlier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. Image </a:t>
            </a:r>
            <a:r>
              <a:rPr lang="fi-FI" dirty="0" err="1"/>
              <a:t>rejection</a:t>
            </a:r>
            <a:r>
              <a:rPr lang="fi-FI" dirty="0"/>
              <a:t> and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specified</a:t>
            </a:r>
            <a:r>
              <a:rPr lang="fi-FI" dirty="0"/>
              <a:t> </a:t>
            </a:r>
            <a:r>
              <a:rPr lang="fi-FI" dirty="0" err="1"/>
              <a:t>assuming</a:t>
            </a:r>
            <a:r>
              <a:rPr lang="fi-FI" dirty="0"/>
              <a:t> </a:t>
            </a:r>
            <a:r>
              <a:rPr lang="fi-FI" dirty="0" err="1"/>
              <a:t>direct</a:t>
            </a:r>
            <a:r>
              <a:rPr lang="fi-FI" dirty="0"/>
              <a:t> </a:t>
            </a:r>
            <a:r>
              <a:rPr lang="fi-FI" dirty="0" err="1"/>
              <a:t>conversion</a:t>
            </a:r>
            <a:r>
              <a:rPr lang="fi-FI" dirty="0"/>
              <a:t> </a:t>
            </a:r>
            <a:r>
              <a:rPr lang="fi-FI" dirty="0" err="1"/>
              <a:t>transmitter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mandate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transmitter</a:t>
            </a:r>
            <a:r>
              <a:rPr lang="fi-FI" dirty="0"/>
              <a:t> </a:t>
            </a:r>
            <a:r>
              <a:rPr lang="fi-FI" dirty="0" err="1"/>
              <a:t>architecture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60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B142-B23B-4F0D-8176-1B58D9FF0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</a:t>
            </a:r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FC46-FCCC-4A21-ACCC-CAA364EDE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>
                <a:solidFill>
                  <a:srgbClr val="FF0000"/>
                </a:solidFill>
              </a:rPr>
              <a:t>Agree with the below requirement and assumption next meeting.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Requirement: Frequency error for IAB-MT is +/- 0.1 ppm relative the to received signal received from parent node independent of IAB-MT class 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Based on assumptions of 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Parent IAB (BaseBand) only tolerate +/- 0.1ppm freq error from IAB MT.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Parent IAB (IAB DU) frequency error is +/-0.1ppm acc. to medium range/Local area BS Freq error</a:t>
            </a:r>
          </a:p>
          <a:p>
            <a:r>
              <a:rPr lang="fi-FI" dirty="0"/>
              <a:t>Frequency error for IAB-DU re-uses gNB requirements, i.e. </a:t>
            </a:r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r>
              <a:rPr lang="fi-FI" dirty="0"/>
              <a:t> is </a:t>
            </a:r>
            <a:r>
              <a:rPr lang="fi-FI" dirty="0" err="1"/>
              <a:t>specified</a:t>
            </a:r>
            <a:r>
              <a:rPr lang="fi-FI" dirty="0"/>
              <a:t> </a:t>
            </a:r>
            <a:r>
              <a:rPr lang="fi-FI" dirty="0" err="1"/>
              <a:t>relative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assigned</a:t>
            </a:r>
            <a:r>
              <a:rPr lang="fi-FI" dirty="0"/>
              <a:t> </a:t>
            </a:r>
            <a:r>
              <a:rPr lang="fi-FI" dirty="0" err="1"/>
              <a:t>channel</a:t>
            </a:r>
            <a:r>
              <a:rPr lang="fi-FI" dirty="0"/>
              <a:t> </a:t>
            </a:r>
            <a:r>
              <a:rPr lang="fi-FI" dirty="0" err="1"/>
              <a:t>frequency</a:t>
            </a:r>
            <a:endParaRPr lang="fi-FI" dirty="0"/>
          </a:p>
          <a:p>
            <a:pPr lvl="1"/>
            <a:r>
              <a:rPr lang="fi-FI" dirty="0"/>
              <a:t>+/- 0.05 ppm for </a:t>
            </a:r>
            <a:r>
              <a:rPr lang="fi-FI" dirty="0" err="1"/>
              <a:t>wide</a:t>
            </a:r>
            <a:r>
              <a:rPr lang="fi-FI" dirty="0"/>
              <a:t> </a:t>
            </a:r>
            <a:r>
              <a:rPr lang="fi-FI" dirty="0" err="1"/>
              <a:t>area</a:t>
            </a:r>
            <a:endParaRPr lang="fi-FI" dirty="0"/>
          </a:p>
          <a:p>
            <a:pPr lvl="1"/>
            <a:r>
              <a:rPr lang="fi-FI" dirty="0"/>
              <a:t>+/- 0.1 ppm for medium </a:t>
            </a:r>
            <a:r>
              <a:rPr lang="fi-FI" dirty="0" err="1"/>
              <a:t>range</a:t>
            </a:r>
            <a:endParaRPr lang="fi-FI" dirty="0"/>
          </a:p>
          <a:p>
            <a:pPr lvl="1"/>
            <a:r>
              <a:rPr lang="fi-FI" dirty="0"/>
              <a:t>+/- 0.1 ppm for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area</a:t>
            </a:r>
            <a:endParaRPr lang="fi-FI" dirty="0"/>
          </a:p>
          <a:p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for FR1 and FR2</a:t>
            </a:r>
          </a:p>
        </p:txBody>
      </p:sp>
    </p:spTree>
    <p:extLst>
      <p:ext uri="{BB962C8B-B14F-4D97-AF65-F5344CB8AC3E}">
        <p14:creationId xmlns:p14="http://schemas.microsoft.com/office/powerpoint/2010/main" val="7075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9B555-0056-48D2-B5E5-3D9C3237E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EVM </a:t>
            </a:r>
            <a:r>
              <a:rPr lang="fi-FI" dirty="0" err="1"/>
              <a:t>requirements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4439-A98F-4023-8D04-AEB98C15B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/>
              <a:t>Following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for IAB-MT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agreed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The </a:t>
            </a:r>
            <a:r>
              <a:rPr lang="fi-FI" dirty="0" err="1"/>
              <a:t>zero-forcing</a:t>
            </a:r>
            <a:r>
              <a:rPr lang="fi-FI" dirty="0"/>
              <a:t> </a:t>
            </a:r>
            <a:r>
              <a:rPr lang="fi-FI" dirty="0" err="1"/>
              <a:t>equalizer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in EVM </a:t>
            </a:r>
            <a:r>
              <a:rPr lang="fi-FI" dirty="0" err="1"/>
              <a:t>measurement</a:t>
            </a:r>
            <a:r>
              <a:rPr lang="fi-FI" dirty="0"/>
              <a:t>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flatness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as </a:t>
            </a:r>
            <a:r>
              <a:rPr lang="fi-FI" dirty="0" err="1"/>
              <a:t>detailed</a:t>
            </a:r>
            <a:r>
              <a:rPr lang="fi-FI" dirty="0"/>
              <a:t> in 38.101-1 and 38.101-2 for FR1 and FR2, </a:t>
            </a:r>
            <a:r>
              <a:rPr lang="fi-FI" dirty="0" err="1"/>
              <a:t>respectively</a:t>
            </a:r>
            <a:endParaRPr lang="fi-FI" dirty="0"/>
          </a:p>
          <a:p>
            <a:r>
              <a:rPr lang="fi-FI" dirty="0"/>
              <a:t>The output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range</a:t>
            </a:r>
            <a:r>
              <a:rPr lang="fi-FI" dirty="0"/>
              <a:t> for EVM is </a:t>
            </a:r>
            <a:r>
              <a:rPr lang="fi-FI" dirty="0" err="1"/>
              <a:t>agreed</a:t>
            </a:r>
            <a:r>
              <a:rPr lang="fi-FI" dirty="0"/>
              <a:t> in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Tx</a:t>
            </a:r>
            <a:r>
              <a:rPr lang="fi-FI" dirty="0"/>
              <a:t> </a:t>
            </a:r>
            <a:r>
              <a:rPr lang="fi-FI" dirty="0" err="1"/>
              <a:t>dynamic</a:t>
            </a:r>
            <a:r>
              <a:rPr lang="fi-FI" dirty="0"/>
              <a:t> </a:t>
            </a:r>
            <a:r>
              <a:rPr lang="fi-FI" dirty="0" err="1"/>
              <a:t>range</a:t>
            </a:r>
            <a:r>
              <a:rPr lang="fi-FI" dirty="0"/>
              <a:t> / </a:t>
            </a:r>
            <a:r>
              <a:rPr lang="fi-FI" dirty="0" err="1"/>
              <a:t>minimum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clear</a:t>
            </a:r>
            <a:r>
              <a:rPr lang="fi-FI" dirty="0"/>
              <a:t>. Power </a:t>
            </a:r>
            <a:r>
              <a:rPr lang="fi-FI" dirty="0" err="1"/>
              <a:t>range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modulation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and </a:t>
            </a:r>
            <a:r>
              <a:rPr lang="fi-FI" dirty="0" err="1"/>
              <a:t>modulation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is </a:t>
            </a:r>
            <a:r>
              <a:rPr lang="fi-FI" dirty="0" err="1"/>
              <a:t>welcomed</a:t>
            </a:r>
            <a:r>
              <a:rPr lang="fi-FI" dirty="0"/>
              <a:t>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927AD2-1E93-4FBD-A275-559EBFFF8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244427"/>
              </p:ext>
            </p:extLst>
          </p:nvPr>
        </p:nvGraphicFramePr>
        <p:xfrm>
          <a:off x="1240388" y="2449286"/>
          <a:ext cx="584835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5331">
                  <a:extLst>
                    <a:ext uri="{9D8B030D-6E8A-4147-A177-3AD203B41FA5}">
                      <a16:colId xmlns:a16="http://schemas.microsoft.com/office/drawing/2014/main" val="293879637"/>
                    </a:ext>
                  </a:extLst>
                </a:gridCol>
                <a:gridCol w="1032906">
                  <a:extLst>
                    <a:ext uri="{9D8B030D-6E8A-4147-A177-3AD203B41FA5}">
                      <a16:colId xmlns:a16="http://schemas.microsoft.com/office/drawing/2014/main" val="2200215085"/>
                    </a:ext>
                  </a:extLst>
                </a:gridCol>
                <a:gridCol w="2410113">
                  <a:extLst>
                    <a:ext uri="{9D8B030D-6E8A-4147-A177-3AD203B41FA5}">
                      <a16:colId xmlns:a16="http://schemas.microsoft.com/office/drawing/2014/main" val="1791665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Parameter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Unit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Average EVM level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478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QPSK 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%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17.5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7667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 QAM 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12.5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440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64 QAM 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8.0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55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28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FD9FD-8A91-44CD-884D-FCA0EC3D7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in-</a:t>
            </a:r>
            <a:r>
              <a:rPr lang="fi-FI" dirty="0" err="1"/>
              <a:t>band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including</a:t>
            </a:r>
            <a:r>
              <a:rPr lang="fi-FI" dirty="0"/>
              <a:t>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and image </a:t>
            </a:r>
            <a:r>
              <a:rPr lang="fi-FI" dirty="0" err="1"/>
              <a:t>rejection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FB22E-AB84-4E01-BDF3-810E1548E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IAB-MT In-</a:t>
            </a:r>
            <a:r>
              <a:rPr lang="fi-FI" dirty="0" err="1"/>
              <a:t>band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,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and image </a:t>
            </a:r>
            <a:r>
              <a:rPr lang="fi-FI" dirty="0" err="1"/>
              <a:t>rejection</a:t>
            </a:r>
            <a:r>
              <a:rPr lang="fi-FI" dirty="0"/>
              <a:t>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specified</a:t>
            </a:r>
            <a:r>
              <a:rPr lang="fi-FI" dirty="0"/>
              <a:t> at </a:t>
            </a:r>
            <a:r>
              <a:rPr lang="fi-FI" dirty="0" err="1"/>
              <a:t>maximum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. </a:t>
            </a:r>
          </a:p>
          <a:p>
            <a:r>
              <a:rPr lang="fi-FI" dirty="0"/>
              <a:t>The </a:t>
            </a:r>
            <a:r>
              <a:rPr lang="fi-FI" dirty="0" err="1"/>
              <a:t>requirement</a:t>
            </a:r>
            <a:r>
              <a:rPr lang="fi-FI" dirty="0"/>
              <a:t> in FR2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be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CC852B8-F57C-412E-B9C0-8CE527ECAF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4932504"/>
                  </p:ext>
                </p:extLst>
              </p:nvPr>
            </p:nvGraphicFramePr>
            <p:xfrm>
              <a:off x="2338478" y="3242604"/>
              <a:ext cx="6404929" cy="1701673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1312719">
                      <a:extLst>
                        <a:ext uri="{9D8B030D-6E8A-4147-A177-3AD203B41FA5}">
                          <a16:colId xmlns:a16="http://schemas.microsoft.com/office/drawing/2014/main" val="1388539787"/>
                        </a:ext>
                      </a:extLst>
                    </a:gridCol>
                    <a:gridCol w="843307">
                      <a:extLst>
                        <a:ext uri="{9D8B030D-6E8A-4147-A177-3AD203B41FA5}">
                          <a16:colId xmlns:a16="http://schemas.microsoft.com/office/drawing/2014/main" val="2124766966"/>
                        </a:ext>
                      </a:extLst>
                    </a:gridCol>
                    <a:gridCol w="2893495">
                      <a:extLst>
                        <a:ext uri="{9D8B030D-6E8A-4147-A177-3AD203B41FA5}">
                          <a16:colId xmlns:a16="http://schemas.microsoft.com/office/drawing/2014/main" val="2160809163"/>
                        </a:ext>
                      </a:extLst>
                    </a:gridCol>
                    <a:gridCol w="1355408">
                      <a:extLst>
                        <a:ext uri="{9D8B030D-6E8A-4147-A177-3AD203B41FA5}">
                          <a16:colId xmlns:a16="http://schemas.microsoft.com/office/drawing/2014/main" val="323610916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Parameter description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Unit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Limit (NOTE 1)</a:t>
                          </a:r>
                          <a:endParaRPr lang="fi-FI" sz="900" b="1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Applicable Frequencies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26204263"/>
                      </a:ext>
                    </a:extLst>
                  </a:tr>
                  <a:tr h="45085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General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br>
                            <a:rPr lang="fi-FI" sz="1000" dirty="0"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fi-FI" sz="1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GB" sz="1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𝑚𝑎𝑥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fi-FI" sz="1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dPr>
                                      <m:e>
                                        <m:eqArr>
                                          <m:eqArrPr>
                                            <m:ctrlPr>
                                              <a:rPr lang="fi-FI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en-GB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25 </m:t>
                                            </m:r>
                                            <m:r>
                                              <a:rPr lang="en-GB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10.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GB" sz="1000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log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GB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10</m:t>
                                                </m:r>
                                              </m:sub>
                                            </m:sSub>
                                            <m:d>
                                              <m:d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f>
                                                  <m:fPr>
                                                    <m:ctrlPr>
                                                      <a:rPr lang="fi-FI" sz="1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sSub>
                                                      <m:sSubPr>
                                                        <m:ctrlPr>
                                                          <a:rPr lang="fi-FI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m:rPr>
                                                            <m:sty m:val="p"/>
                                                          </m:rPr>
                                                          <a:rPr lang="en-GB" sz="1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N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GB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𝑅𝐵</m:t>
                                                        </m:r>
                                                      </m:sub>
                                                    </m:sSub>
                                                  </m:num>
                                                  <m:den>
                                                    <m:sSub>
                                                      <m:sSubPr>
                                                        <m:ctrlPr>
                                                          <a:rPr lang="fi-FI" sz="1000" i="1" baseline="-25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m:rPr>
                                                            <m:sty m:val="p"/>
                                                          </m:rPr>
                                                          <a:rPr lang="en-GB" sz="1000" baseline="-25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L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GB" sz="1000" i="1" baseline="-25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𝐶𝑅𝐵</m:t>
                                                        </m:r>
                                                      </m:sub>
                                                    </m:sSub>
                                                  </m:den>
                                                </m:f>
                                              </m:e>
                                            </m:d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,  </m:t>
                                            </m:r>
                                          </m:e>
                                          <m:e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20.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GB" sz="1000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log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GB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10</m:t>
                                                </m:r>
                                              </m:sub>
                                            </m:sSub>
                                            <m:d>
                                              <m:d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GB" sz="1000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EVM</m:t>
                                                </m:r>
                                              </m:e>
                                            </m:d>
                                            <m:r>
                                              <a:rPr lang="en-GB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− 5.</m:t>
                                            </m:r>
                                            <m:f>
                                              <m:f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d>
                                                  <m:dPr>
                                                    <m:ctrlPr>
                                                      <a:rPr lang="fi-FI" sz="1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fi-FI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GB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|∆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GB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𝑅𝐵</m:t>
                                                        </m:r>
                                                      </m:sub>
                                                    </m:sSub>
                                                  </m:e>
                                                  <m:e>
                                                    <m:r>
                                                      <a:rPr lang="en-GB" sz="1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  <m:t>−1</m:t>
                                                    </m:r>
                                                  </m:e>
                                                </m:d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fi-FI" sz="1000" i="1" baseline="-250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m:rPr>
                                                        <m:sty m:val="p"/>
                                                      </m:rPr>
                                                      <a:rPr lang="en-GB" sz="1000" baseline="-250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  <m:t>L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GB" sz="1000" i="1" baseline="-250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  <m:t>𝐶𝑅𝐵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  <m:r>
                                              <a:rPr lang="en-GB" sz="1000" i="1" baseline="-25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,</m:t>
                                            </m:r>
                                          </m:e>
                                          <m:e>
                                            <m:r>
                                              <a:rPr lang="en-GB" sz="1000" i="1" baseline="-25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 </m:t>
                                            </m:r>
                                          </m:e>
                                        </m:eqAr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fi-FI" sz="1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 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 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Any non-allocated RB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1572991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IQ Image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Image frequencies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626299"/>
                      </a:ext>
                    </a:extLst>
                  </a:tr>
                  <a:tr h="132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leakage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dBc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frequency 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150195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CC852B8-F57C-412E-B9C0-8CE527ECAF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4932504"/>
                  </p:ext>
                </p:extLst>
              </p:nvPr>
            </p:nvGraphicFramePr>
            <p:xfrm>
              <a:off x="2338478" y="3242604"/>
              <a:ext cx="6404929" cy="1701673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1312719">
                      <a:extLst>
                        <a:ext uri="{9D8B030D-6E8A-4147-A177-3AD203B41FA5}">
                          <a16:colId xmlns:a16="http://schemas.microsoft.com/office/drawing/2014/main" val="1388539787"/>
                        </a:ext>
                      </a:extLst>
                    </a:gridCol>
                    <a:gridCol w="843307">
                      <a:extLst>
                        <a:ext uri="{9D8B030D-6E8A-4147-A177-3AD203B41FA5}">
                          <a16:colId xmlns:a16="http://schemas.microsoft.com/office/drawing/2014/main" val="2124766966"/>
                        </a:ext>
                      </a:extLst>
                    </a:gridCol>
                    <a:gridCol w="2893495">
                      <a:extLst>
                        <a:ext uri="{9D8B030D-6E8A-4147-A177-3AD203B41FA5}">
                          <a16:colId xmlns:a16="http://schemas.microsoft.com/office/drawing/2014/main" val="2160809163"/>
                        </a:ext>
                      </a:extLst>
                    </a:gridCol>
                    <a:gridCol w="1355408">
                      <a:extLst>
                        <a:ext uri="{9D8B030D-6E8A-4147-A177-3AD203B41FA5}">
                          <a16:colId xmlns:a16="http://schemas.microsoft.com/office/drawing/2014/main" val="323610916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Parameter description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Unit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Limit (NOTE 1)</a:t>
                          </a:r>
                          <a:endParaRPr lang="fi-FI" sz="900" b="1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Applicable Frequencies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26204263"/>
                      </a:ext>
                    </a:extLst>
                  </a:tr>
                  <a:tr h="115303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General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i-FI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737" t="-26702" r="-47368" b="-29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Any non-allocated RB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15729911"/>
                      </a:ext>
                    </a:extLst>
                  </a:tr>
                  <a:tr h="1371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IQ Image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Image frequencies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626299"/>
                      </a:ext>
                    </a:extLst>
                  </a:tr>
                  <a:tr h="1371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leakage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dBc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frequency 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1501958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2594555-B62D-46CD-9D72-579A4757A887}"/>
                  </a:ext>
                </a:extLst>
              </p:cNvPr>
              <p:cNvSpPr/>
              <p:nvPr/>
            </p:nvSpPr>
            <p:spPr>
              <a:xfrm>
                <a:off x="2338478" y="4944277"/>
                <a:ext cx="6096000" cy="19486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NOTE 1:	An in-band emissions combined limit is evaluated in each non-allocated RB. For each such RB, the minimum requirement is calculated as the higher of (</a:t>
                </a:r>
                <a:r>
                  <a:rPr lang="en-GB" sz="1200" i="1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P</a:t>
                </a:r>
                <a:r>
                  <a:rPr lang="en-GB" sz="1200" i="1" baseline="-250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</a:t>
                </a:r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- 25 dB) and the power sum of all limit values (General, IQ Image or Carrier leakage) that apply. </a:t>
                </a:r>
                <a:r>
                  <a:rPr lang="en-GB" sz="1200" i="1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P</a:t>
                </a:r>
                <a:r>
                  <a:rPr lang="en-GB" sz="1200" i="1" baseline="-250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</a:t>
                </a:r>
                <a:r>
                  <a:rPr lang="en-GB" sz="1200" i="1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</a:t>
                </a:r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is the an average of the transmitted power over normalized by the number of allocated RBs, measured in dBm. LCRB is the Transmission Bandwidth. NRB is the Transmission Bandwidth Configuration. EVM s the limit for the modulation format used in the allocated RBs.</a:t>
                </a:r>
                <a:r>
                  <a:rPr lang="fi-FI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∆</m:t>
                    </m:r>
                  </m:oMath>
                </a14:m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is the starting frequency offset between the allocated RB and the measured non-allocated RB (e.g.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∆</m:t>
                    </m:r>
                  </m:oMath>
                </a14:m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= 1 or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∆</m:t>
                    </m:r>
                  </m:oMath>
                </a14:m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= -1 for the first adjacent RB outside of the allocated bandwidth).</a:t>
                </a:r>
                <a:endParaRPr lang="fi-FI" sz="1200" dirty="0"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  <a:p>
                <a:pPr marL="540385" indent="-540385">
                  <a:lnSpc>
                    <a:spcPct val="115000"/>
                  </a:lnSpc>
                  <a:spcAft>
                    <a:spcPts val="0"/>
                  </a:spcAft>
                </a:pPr>
                <a:endParaRPr lang="fi-FI" sz="1200" dirty="0"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2594555-B62D-46CD-9D72-579A4757A8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478" y="4944277"/>
                <a:ext cx="6096000" cy="1948675"/>
              </a:xfrm>
              <a:prstGeom prst="rect">
                <a:avLst/>
              </a:prstGeom>
              <a:blipFill>
                <a:blip r:embed="rId3"/>
                <a:stretch>
                  <a:fillRect l="-100" t="-313" r="-30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41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640cb88253e0ef062484a34ba5828fac">
  <xsd:schema xmlns:xsd="http://www.w3.org/2001/XMLSchema" xmlns:xs="http://www.w3.org/2001/XMLSchema" xmlns:p="http://schemas.microsoft.com/office/2006/metadata/properties" xmlns:ns3="6f846979-0e6f-42ff-8b87-e1893efeda99" xmlns:ns4="db33437f-65a5-48c5-b537-19efd290f967" targetNamespace="http://schemas.microsoft.com/office/2006/metadata/properties" ma:root="true" ma:fieldsID="37a7d2a33eafc071597e0b669cd5b2bb" ns3:_="" ns4:_="">
    <xsd:import namespace="6f846979-0e6f-42ff-8b87-e1893efeda99"/>
    <xsd:import namespace="db33437f-65a5-48c5-b537-19efd290f9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E20839-A9DF-4731-969B-A1E2EF5C27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db33437f-65a5-48c5-b537-19efd290f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E53C84-CCF8-4D6E-893B-698E3275E0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09F7B3-E47A-42C7-A667-5E9201ADF34E}">
  <ds:schemaRefs>
    <ds:schemaRef ds:uri="http://schemas.microsoft.com/office/2006/metadata/properties"/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462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WF on IAB Tx Signal Quality</vt:lpstr>
      <vt:lpstr>Contributions in RAN4#94-e</vt:lpstr>
      <vt:lpstr>Background</vt:lpstr>
      <vt:lpstr>Way forward on frequency error</vt:lpstr>
      <vt:lpstr>Way forward on EVM requirements</vt:lpstr>
      <vt:lpstr>Way forward on in-band emissions including carrier leakage and image rejection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Chunhui Zhang</cp:lastModifiedBy>
  <cp:revision>18</cp:revision>
  <dcterms:created xsi:type="dcterms:W3CDTF">2020-02-28T12:26:05Z</dcterms:created>
  <dcterms:modified xsi:type="dcterms:W3CDTF">2020-03-02T13:37:11Z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