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  <p:sldId id="257" r:id="rId8"/>
    <p:sldId id="258" r:id="rId9"/>
    <p:sldId id="259" r:id="rId10"/>
    <p:sldId id="261" r:id="rId11"/>
    <p:sldId id="260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6945B-ED50-4B41-B7D3-EB4A7CE93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9183D5-12CB-4813-A7C5-9227FEF97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C8046-C839-4230-9ADC-E4DBC1FDC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9F286-862D-4101-8249-F60217594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5099E-B1CF-4ED5-B8AF-9A5B04D63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198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5B61C-D67E-43DB-8C4B-A89E3635E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74C862-FB86-4B27-922B-5060A65A7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5E20E-8479-402E-AD15-4658BB0C8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C66DF-24D8-4DA1-B61A-9741A9713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CC5BC-D2A1-4E41-B041-3852E6806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259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F9273D-FE79-4D0C-969D-847865608F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FEE417-03D9-43C6-9AC9-9A97CB3A1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8538F-23F1-48A4-BD3C-7354BA395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59A1F-BC5B-4BA7-9E7F-D4D7AA862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A1B06-A2D4-4D1D-A6D9-D61B2C93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7221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5EF26-7C3E-4053-B1F2-4CB470775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7AD47-6873-4CC8-88C8-04176AC1E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68574-D8D0-4710-980D-C00BA3775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B144B-AB0E-4A96-9F6A-973598EB7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1ACC3-C142-4462-8AB6-776520FE1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669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CE8B9-C4FC-4E2A-B64F-C8608D16F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642CA-8280-40E6-996E-01E86EBA2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F8F71-FED1-4267-911F-4BE1F967F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24CB3-1C10-49C5-A44B-9671E0138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7F9A2-98BC-4E07-AFA1-A18221EE5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232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DA615-FDA3-4EA3-9790-E551C1C37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84CBD-B31D-4F85-BDB8-066312F7DC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E8964D-ABDE-4505-A9CF-707C2EDF6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AAAB3E-CA43-4811-A1B0-D0F5515D9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1B04D-B19D-4D30-9053-578C6D1E0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DB85C-6E25-4C0C-AC9E-5D6630EFD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434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DCC05-B574-49A0-BEC0-3A9302E61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3DEA9-06F2-4984-B432-04DBF7B0E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6FEE4-0738-47C9-9214-DB98A9D45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29322D-F55D-46D0-9E78-5CA47FBA99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D67E42-D6EE-4032-BF30-E5D0B955AD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716299-20FB-4ACA-86C6-8F3309441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D81C1E-8F5E-498E-B14A-C11141203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162719-8530-48E2-87F1-4D1A258C3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331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6539-8EE4-460F-9F7E-9CCCC9ADE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E830D5-1CC7-40B4-B07E-BE7645C51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B06F01-6ABF-4A77-8966-A5C5548C8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BF107E-5D25-48C9-9BF5-866EFD1AA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029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D82C7B-94C2-4463-9AC1-414DAAA8C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6F4D0E-174F-40AA-B8C9-5AEA5237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BEE14E-E454-433D-8798-15D19E0F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106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5D274-7F6C-4D2D-8D1C-E3BC4EFF4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75173-010A-4C6E-B3F7-EEDAD16EC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3DC488-D036-4CEA-97EE-6D6A4F309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A3032-5DAD-4724-A765-60E780E66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9AEBB2-8EAA-4F8C-98B0-6693EE503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F944F-FD58-408D-AA27-DEB9374DD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667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8E453-1443-4915-8D39-0C9840151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2CA47F-47AA-4FC1-A26B-69C1465ABD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2E3848-CCCA-4754-8666-E4E6CE1E1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F97014-201F-40E8-9A1E-8AF4E3B7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BAE3CC-A317-4616-BEAE-5758BC003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88153-CD3D-4166-B7E9-277E4A187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914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FCCB66-F084-49E1-BC8A-45EF3A028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AD7581-A9A9-4988-96EB-AA6A7D416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620EC-F97C-4DCD-A9C2-7A22C1A818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A7740-1DA5-4CC0-B8D5-B625212B98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0A84A-A7E0-4BBF-8C7C-222526DB8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751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416A6-8A92-4EF2-BBD1-135E9345C1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WF on IAB Tx Signal Quality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309A2E-2E63-4843-9F02-6AF9621D27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Nokia, Nokia Shanghai Bell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EADD16A-DC4B-4FAF-847C-AC4A5DC071A0}"/>
              </a:ext>
            </a:extLst>
          </p:cNvPr>
          <p:cNvSpPr txBox="1">
            <a:spLocks/>
          </p:cNvSpPr>
          <p:nvPr/>
        </p:nvSpPr>
        <p:spPr>
          <a:xfrm>
            <a:off x="9717741" y="152892"/>
            <a:ext cx="3173507" cy="429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dirty="0" err="1">
                <a:highlight>
                  <a:srgbClr val="FFFF00"/>
                </a:highlight>
              </a:rPr>
              <a:t>Draft</a:t>
            </a:r>
            <a:r>
              <a:rPr lang="fi-FI" dirty="0">
                <a:highlight>
                  <a:srgbClr val="FFFF00"/>
                </a:highlight>
              </a:rPr>
              <a:t> </a:t>
            </a:r>
            <a:r>
              <a:rPr lang="fi-FI" dirty="0"/>
              <a:t>R4-200</a:t>
            </a:r>
            <a:r>
              <a:rPr lang="pl-PL" dirty="0"/>
              <a:t>2496</a:t>
            </a:r>
            <a:endParaRPr lang="fi-FI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B8AB882-66F8-4515-8262-015552F4EAA1}"/>
              </a:ext>
            </a:extLst>
          </p:cNvPr>
          <p:cNvSpPr txBox="1">
            <a:spLocks/>
          </p:cNvSpPr>
          <p:nvPr/>
        </p:nvSpPr>
        <p:spPr>
          <a:xfrm>
            <a:off x="528917" y="152891"/>
            <a:ext cx="5567083" cy="9694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/>
              <a:t>3GPP TSG-RAN WG4 Meeting #94-e</a:t>
            </a:r>
          </a:p>
          <a:p>
            <a:pPr algn="l"/>
            <a:r>
              <a:rPr lang="en-GB" b="1" dirty="0"/>
              <a:t>Electronic Meeting, Feb.24</a:t>
            </a:r>
            <a:r>
              <a:rPr lang="en-GB" b="1" baseline="30000" dirty="0"/>
              <a:t>th</a:t>
            </a:r>
            <a:r>
              <a:rPr lang="en-GB" b="1" dirty="0"/>
              <a:t> – Mar.6</a:t>
            </a:r>
            <a:r>
              <a:rPr lang="en-GB" b="1" baseline="30000" dirty="0"/>
              <a:t>th</a:t>
            </a:r>
            <a:r>
              <a:rPr lang="en-GB" b="1" dirty="0"/>
              <a:t> 2020</a:t>
            </a:r>
            <a:endParaRPr lang="fi-FI" dirty="0"/>
          </a:p>
          <a:p>
            <a:pPr algn="l"/>
            <a:endParaRPr lang="fi-FI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9325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3D9F-E68F-4051-B219-FD98E9186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Contributions</a:t>
            </a:r>
            <a:r>
              <a:rPr lang="fi-FI" dirty="0"/>
              <a:t> in RAN4#94-e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BC406C-677D-464F-AE70-7A1A2824D878}"/>
              </a:ext>
            </a:extLst>
          </p:cNvPr>
          <p:cNvSpPr txBox="1"/>
          <p:nvPr/>
        </p:nvSpPr>
        <p:spPr>
          <a:xfrm>
            <a:off x="1010194" y="1933303"/>
            <a:ext cx="103436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R4-2000618, CATT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R4-2000975, ZTE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R4-2000278, Samsung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R4-2001434, Nokia, Nokia Shanghai Bell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R4-2001436, Nokia, Nokia Shanghai Bell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R4-2001869, Ericsson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R4-2001871, Ericsson</a:t>
            </a:r>
          </a:p>
        </p:txBody>
      </p:sp>
    </p:spTree>
    <p:extLst>
      <p:ext uri="{BB962C8B-B14F-4D97-AF65-F5344CB8AC3E}">
        <p14:creationId xmlns:p14="http://schemas.microsoft.com/office/powerpoint/2010/main" val="117471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E9703-2244-41EF-BA50-3BE46BAA7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Background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83ADC-4CB6-4DFD-8418-9EBFB6E91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err="1"/>
              <a:t>Frequency</a:t>
            </a:r>
            <a:r>
              <a:rPr lang="fi-FI" dirty="0"/>
              <a:t> </a:t>
            </a:r>
            <a:r>
              <a:rPr lang="fi-FI" dirty="0" err="1"/>
              <a:t>error</a:t>
            </a:r>
            <a:r>
              <a:rPr lang="fi-FI" dirty="0"/>
              <a:t> </a:t>
            </a:r>
            <a:r>
              <a:rPr lang="fi-FI" dirty="0" err="1"/>
              <a:t>requirement</a:t>
            </a:r>
            <a:r>
              <a:rPr lang="fi-FI" dirty="0"/>
              <a:t>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discussed</a:t>
            </a:r>
            <a:r>
              <a:rPr lang="fi-FI" dirty="0"/>
              <a:t> for </a:t>
            </a:r>
            <a:r>
              <a:rPr lang="fi-FI" dirty="0" err="1"/>
              <a:t>multiple</a:t>
            </a:r>
            <a:r>
              <a:rPr lang="fi-FI" dirty="0"/>
              <a:t> </a:t>
            </a:r>
            <a:r>
              <a:rPr lang="fi-FI" dirty="0" err="1"/>
              <a:t>meetings</a:t>
            </a:r>
            <a:r>
              <a:rPr lang="fi-FI" dirty="0"/>
              <a:t>. The </a:t>
            </a:r>
            <a:r>
              <a:rPr lang="fi-FI" dirty="0" err="1"/>
              <a:t>baseline</a:t>
            </a:r>
            <a:r>
              <a:rPr lang="fi-FI" dirty="0"/>
              <a:t> </a:t>
            </a:r>
            <a:r>
              <a:rPr lang="fi-FI" dirty="0" err="1"/>
              <a:t>agreement</a:t>
            </a:r>
            <a:r>
              <a:rPr lang="fi-FI" dirty="0"/>
              <a:t> is to </a:t>
            </a:r>
            <a:r>
              <a:rPr lang="fi-FI" dirty="0" err="1"/>
              <a:t>use</a:t>
            </a:r>
            <a:r>
              <a:rPr lang="fi-FI" dirty="0"/>
              <a:t> </a:t>
            </a:r>
            <a:r>
              <a:rPr lang="fi-FI" dirty="0" err="1"/>
              <a:t>relative</a:t>
            </a:r>
            <a:r>
              <a:rPr lang="fi-FI" dirty="0"/>
              <a:t> </a:t>
            </a:r>
            <a:r>
              <a:rPr lang="fi-FI" dirty="0" err="1"/>
              <a:t>requirement</a:t>
            </a:r>
            <a:r>
              <a:rPr lang="fi-FI" dirty="0"/>
              <a:t> for IAB-MT and </a:t>
            </a:r>
            <a:r>
              <a:rPr lang="fi-FI" dirty="0" err="1"/>
              <a:t>absolute</a:t>
            </a:r>
            <a:r>
              <a:rPr lang="fi-FI" dirty="0"/>
              <a:t> </a:t>
            </a:r>
            <a:r>
              <a:rPr lang="fi-FI" dirty="0" err="1"/>
              <a:t>requirement</a:t>
            </a:r>
            <a:r>
              <a:rPr lang="fi-FI" dirty="0"/>
              <a:t> for IAB-DU. In RAN4#93 </a:t>
            </a:r>
            <a:r>
              <a:rPr lang="fi-FI" dirty="0" err="1"/>
              <a:t>companies</a:t>
            </a:r>
            <a:r>
              <a:rPr lang="fi-FI" dirty="0"/>
              <a:t> </a:t>
            </a:r>
            <a:r>
              <a:rPr lang="fi-FI" dirty="0" err="1"/>
              <a:t>were</a:t>
            </a:r>
            <a:r>
              <a:rPr lang="fi-FI" dirty="0"/>
              <a:t> </a:t>
            </a:r>
            <a:r>
              <a:rPr lang="fi-FI" dirty="0" err="1"/>
              <a:t>requested</a:t>
            </a:r>
            <a:r>
              <a:rPr lang="fi-FI" dirty="0"/>
              <a:t> to </a:t>
            </a:r>
            <a:r>
              <a:rPr lang="fi-FI" dirty="0" err="1"/>
              <a:t>provide</a:t>
            </a:r>
            <a:r>
              <a:rPr lang="fi-FI" dirty="0"/>
              <a:t> </a:t>
            </a:r>
            <a:r>
              <a:rPr lang="fi-FI" dirty="0" err="1"/>
              <a:t>analysis</a:t>
            </a:r>
            <a:r>
              <a:rPr lang="fi-FI" dirty="0"/>
              <a:t>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system</a:t>
            </a:r>
            <a:r>
              <a:rPr lang="fi-FI" dirty="0"/>
              <a:t> </a:t>
            </a:r>
            <a:r>
              <a:rPr lang="fi-FI" dirty="0" err="1"/>
              <a:t>impact</a:t>
            </a:r>
            <a:r>
              <a:rPr lang="fi-FI" dirty="0"/>
              <a:t> of an </a:t>
            </a:r>
            <a:r>
              <a:rPr lang="fi-FI" dirty="0" err="1"/>
              <a:t>absolute</a:t>
            </a:r>
            <a:r>
              <a:rPr lang="fi-FI" dirty="0"/>
              <a:t> </a:t>
            </a:r>
            <a:r>
              <a:rPr lang="fi-FI" dirty="0" err="1"/>
              <a:t>requirement</a:t>
            </a:r>
            <a:r>
              <a:rPr lang="fi-FI" dirty="0"/>
              <a:t> for IAB-MT to </a:t>
            </a:r>
            <a:r>
              <a:rPr lang="fi-FI" dirty="0" err="1"/>
              <a:t>provide</a:t>
            </a:r>
            <a:r>
              <a:rPr lang="fi-FI" dirty="0"/>
              <a:t> </a:t>
            </a:r>
            <a:r>
              <a:rPr lang="fi-FI" dirty="0" err="1"/>
              <a:t>justification</a:t>
            </a:r>
            <a:r>
              <a:rPr lang="fi-FI" dirty="0"/>
              <a:t> </a:t>
            </a:r>
            <a:r>
              <a:rPr lang="fi-FI" dirty="0" err="1"/>
              <a:t>why</a:t>
            </a:r>
            <a:r>
              <a:rPr lang="fi-FI" dirty="0"/>
              <a:t> an </a:t>
            </a:r>
            <a:r>
              <a:rPr lang="fi-FI" dirty="0" err="1"/>
              <a:t>absolute</a:t>
            </a:r>
            <a:r>
              <a:rPr lang="fi-FI" dirty="0"/>
              <a:t> </a:t>
            </a:r>
            <a:r>
              <a:rPr lang="fi-FI" dirty="0" err="1"/>
              <a:t>requirement</a:t>
            </a:r>
            <a:r>
              <a:rPr lang="fi-FI" dirty="0"/>
              <a:t> </a:t>
            </a:r>
            <a:r>
              <a:rPr lang="fi-FI" dirty="0" err="1"/>
              <a:t>could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allowed</a:t>
            </a:r>
            <a:r>
              <a:rPr lang="fi-FI" dirty="0"/>
              <a:t> </a:t>
            </a:r>
            <a:r>
              <a:rPr lang="fi-FI" dirty="0" err="1"/>
              <a:t>instead</a:t>
            </a:r>
            <a:r>
              <a:rPr lang="fi-FI" dirty="0"/>
              <a:t>. In R4-2001434 it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shown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absolute</a:t>
            </a:r>
            <a:r>
              <a:rPr lang="fi-FI" dirty="0"/>
              <a:t> </a:t>
            </a:r>
            <a:r>
              <a:rPr lang="fi-FI" dirty="0" err="1"/>
              <a:t>requirement</a:t>
            </a:r>
            <a:r>
              <a:rPr lang="fi-FI" dirty="0"/>
              <a:t> for IAB-MT </a:t>
            </a:r>
            <a:r>
              <a:rPr lang="fi-FI" dirty="0" err="1"/>
              <a:t>has</a:t>
            </a:r>
            <a:r>
              <a:rPr lang="fi-FI" dirty="0"/>
              <a:t> a </a:t>
            </a:r>
            <a:r>
              <a:rPr lang="fi-FI" dirty="0" err="1"/>
              <a:t>high</a:t>
            </a:r>
            <a:r>
              <a:rPr lang="fi-FI" dirty="0"/>
              <a:t> </a:t>
            </a:r>
            <a:r>
              <a:rPr lang="fi-FI" dirty="0" err="1"/>
              <a:t>risk</a:t>
            </a:r>
            <a:r>
              <a:rPr lang="fi-FI" dirty="0"/>
              <a:t> to </a:t>
            </a:r>
            <a:r>
              <a:rPr lang="fi-FI" dirty="0" err="1"/>
              <a:t>impact</a:t>
            </a:r>
            <a:r>
              <a:rPr lang="fi-FI" dirty="0"/>
              <a:t> </a:t>
            </a:r>
            <a:r>
              <a:rPr lang="fi-FI" dirty="0" err="1"/>
              <a:t>negatively</a:t>
            </a:r>
            <a:r>
              <a:rPr lang="fi-FI" dirty="0"/>
              <a:t> on </a:t>
            </a:r>
            <a:r>
              <a:rPr lang="fi-FI" dirty="0" err="1"/>
              <a:t>system</a:t>
            </a:r>
            <a:r>
              <a:rPr lang="fi-FI" dirty="0"/>
              <a:t> </a:t>
            </a:r>
            <a:r>
              <a:rPr lang="fi-FI" dirty="0" err="1"/>
              <a:t>performance</a:t>
            </a:r>
            <a:r>
              <a:rPr lang="fi-FI" dirty="0"/>
              <a:t>.</a:t>
            </a:r>
          </a:p>
          <a:p>
            <a:r>
              <a:rPr lang="fi-FI" dirty="0"/>
              <a:t>EVM and in-</a:t>
            </a:r>
            <a:r>
              <a:rPr lang="fi-FI" dirty="0" err="1"/>
              <a:t>band</a:t>
            </a:r>
            <a:r>
              <a:rPr lang="fi-FI" dirty="0"/>
              <a:t> </a:t>
            </a:r>
            <a:r>
              <a:rPr lang="fi-FI" dirty="0" err="1"/>
              <a:t>emissions</a:t>
            </a:r>
            <a:r>
              <a:rPr lang="fi-FI" dirty="0"/>
              <a:t> </a:t>
            </a:r>
            <a:r>
              <a:rPr lang="fi-FI" dirty="0" err="1"/>
              <a:t>include</a:t>
            </a:r>
            <a:r>
              <a:rPr lang="fi-FI" dirty="0"/>
              <a:t> image </a:t>
            </a:r>
            <a:r>
              <a:rPr lang="fi-FI" dirty="0" err="1"/>
              <a:t>rejection</a:t>
            </a:r>
            <a:r>
              <a:rPr lang="fi-FI" dirty="0"/>
              <a:t> and </a:t>
            </a:r>
            <a:r>
              <a:rPr lang="fi-FI" dirty="0" err="1"/>
              <a:t>carrier</a:t>
            </a:r>
            <a:r>
              <a:rPr lang="fi-FI" dirty="0"/>
              <a:t> </a:t>
            </a:r>
            <a:r>
              <a:rPr lang="fi-FI" dirty="0" err="1"/>
              <a:t>leakage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extensively</a:t>
            </a:r>
            <a:r>
              <a:rPr lang="fi-FI" dirty="0"/>
              <a:t> </a:t>
            </a:r>
            <a:r>
              <a:rPr lang="fi-FI" dirty="0" err="1"/>
              <a:t>discussed</a:t>
            </a:r>
            <a:r>
              <a:rPr lang="fi-FI" dirty="0"/>
              <a:t> in </a:t>
            </a:r>
            <a:r>
              <a:rPr lang="fi-FI" dirty="0" err="1"/>
              <a:t>earlier</a:t>
            </a:r>
            <a:r>
              <a:rPr lang="fi-FI" dirty="0"/>
              <a:t> </a:t>
            </a:r>
            <a:r>
              <a:rPr lang="fi-FI" dirty="0" err="1"/>
              <a:t>meetings</a:t>
            </a:r>
            <a:r>
              <a:rPr lang="fi-FI" dirty="0"/>
              <a:t>. Image </a:t>
            </a:r>
            <a:r>
              <a:rPr lang="fi-FI" dirty="0" err="1"/>
              <a:t>rejection</a:t>
            </a:r>
            <a:r>
              <a:rPr lang="fi-FI" dirty="0"/>
              <a:t> and </a:t>
            </a:r>
            <a:r>
              <a:rPr lang="fi-FI" dirty="0" err="1"/>
              <a:t>carrier</a:t>
            </a:r>
            <a:r>
              <a:rPr lang="fi-FI" dirty="0"/>
              <a:t> </a:t>
            </a:r>
            <a:r>
              <a:rPr lang="fi-FI" dirty="0" err="1"/>
              <a:t>leakage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specified</a:t>
            </a:r>
            <a:r>
              <a:rPr lang="fi-FI" dirty="0"/>
              <a:t> </a:t>
            </a:r>
            <a:r>
              <a:rPr lang="fi-FI" dirty="0" err="1"/>
              <a:t>assuming</a:t>
            </a:r>
            <a:r>
              <a:rPr lang="fi-FI" dirty="0"/>
              <a:t> </a:t>
            </a:r>
            <a:r>
              <a:rPr lang="fi-FI" dirty="0" err="1"/>
              <a:t>direct</a:t>
            </a:r>
            <a:r>
              <a:rPr lang="fi-FI" dirty="0"/>
              <a:t> </a:t>
            </a:r>
            <a:r>
              <a:rPr lang="fi-FI" dirty="0" err="1"/>
              <a:t>conversion</a:t>
            </a:r>
            <a:r>
              <a:rPr lang="fi-FI" dirty="0"/>
              <a:t> </a:t>
            </a:r>
            <a:r>
              <a:rPr lang="fi-FI" dirty="0" err="1"/>
              <a:t>transmitter</a:t>
            </a:r>
            <a:r>
              <a:rPr lang="fi-FI" dirty="0"/>
              <a:t>,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mandate</a:t>
            </a:r>
            <a:r>
              <a:rPr lang="fi-FI" dirty="0"/>
              <a:t> </a:t>
            </a:r>
            <a:r>
              <a:rPr lang="fi-FI" dirty="0" err="1"/>
              <a:t>any</a:t>
            </a:r>
            <a:r>
              <a:rPr lang="fi-FI" dirty="0"/>
              <a:t> </a:t>
            </a:r>
            <a:r>
              <a:rPr lang="fi-FI" dirty="0" err="1"/>
              <a:t>specific</a:t>
            </a:r>
            <a:r>
              <a:rPr lang="fi-FI" dirty="0"/>
              <a:t> </a:t>
            </a:r>
            <a:r>
              <a:rPr lang="fi-FI" dirty="0" err="1"/>
              <a:t>transmitter</a:t>
            </a:r>
            <a:r>
              <a:rPr lang="fi-FI" dirty="0"/>
              <a:t> </a:t>
            </a:r>
            <a:r>
              <a:rPr lang="fi-FI" dirty="0" err="1"/>
              <a:t>architecture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8609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3B142-B23B-4F0D-8176-1B58D9FF0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forward</a:t>
            </a:r>
            <a:r>
              <a:rPr lang="fi-FI" dirty="0"/>
              <a:t> on </a:t>
            </a:r>
            <a:r>
              <a:rPr lang="fi-FI" dirty="0" err="1"/>
              <a:t>frequency</a:t>
            </a:r>
            <a:r>
              <a:rPr lang="fi-FI" dirty="0"/>
              <a:t> </a:t>
            </a:r>
            <a:r>
              <a:rPr lang="fi-FI" dirty="0" err="1"/>
              <a:t>error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BFC46-FCCC-4A21-ACCC-CAA364EDE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Frequency</a:t>
            </a:r>
            <a:r>
              <a:rPr lang="fi-FI" dirty="0"/>
              <a:t> </a:t>
            </a:r>
            <a:r>
              <a:rPr lang="fi-FI" dirty="0" err="1"/>
              <a:t>error</a:t>
            </a:r>
            <a:r>
              <a:rPr lang="fi-FI" dirty="0"/>
              <a:t> for IAB-MT is +/- 0.1 ppm </a:t>
            </a:r>
            <a:r>
              <a:rPr lang="fi-FI" dirty="0" err="1"/>
              <a:t>relative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to </a:t>
            </a:r>
            <a:r>
              <a:rPr lang="fi-FI" dirty="0" err="1"/>
              <a:t>received</a:t>
            </a:r>
            <a:r>
              <a:rPr lang="fi-FI" dirty="0"/>
              <a:t> </a:t>
            </a:r>
            <a:r>
              <a:rPr lang="fi-FI" dirty="0" err="1"/>
              <a:t>signal</a:t>
            </a:r>
            <a:r>
              <a:rPr lang="fi-FI" dirty="0"/>
              <a:t> </a:t>
            </a:r>
            <a:r>
              <a:rPr lang="fi-FI" dirty="0" err="1"/>
              <a:t>received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parent</a:t>
            </a:r>
            <a:r>
              <a:rPr lang="fi-FI" dirty="0"/>
              <a:t> </a:t>
            </a:r>
            <a:r>
              <a:rPr lang="fi-FI" dirty="0" err="1"/>
              <a:t>node</a:t>
            </a:r>
            <a:r>
              <a:rPr lang="fi-FI" dirty="0"/>
              <a:t> </a:t>
            </a:r>
            <a:r>
              <a:rPr lang="fi-FI" dirty="0" err="1"/>
              <a:t>independent</a:t>
            </a:r>
            <a:r>
              <a:rPr lang="fi-FI" dirty="0"/>
              <a:t> of IAB-MT </a:t>
            </a:r>
            <a:r>
              <a:rPr lang="fi-FI" dirty="0" err="1"/>
              <a:t>class</a:t>
            </a:r>
            <a:endParaRPr lang="fi-FI" dirty="0"/>
          </a:p>
          <a:p>
            <a:r>
              <a:rPr lang="fi-FI" dirty="0" err="1"/>
              <a:t>Frequency</a:t>
            </a:r>
            <a:r>
              <a:rPr lang="fi-FI" dirty="0"/>
              <a:t> </a:t>
            </a:r>
            <a:r>
              <a:rPr lang="fi-FI" dirty="0" err="1"/>
              <a:t>error</a:t>
            </a:r>
            <a:r>
              <a:rPr lang="fi-FI" dirty="0"/>
              <a:t> for IAB-DU </a:t>
            </a:r>
            <a:r>
              <a:rPr lang="fi-FI" dirty="0" err="1"/>
              <a:t>re-uses</a:t>
            </a:r>
            <a:r>
              <a:rPr lang="fi-FI" dirty="0"/>
              <a:t> </a:t>
            </a:r>
            <a:r>
              <a:rPr lang="fi-FI" dirty="0" err="1"/>
              <a:t>gNB</a:t>
            </a:r>
            <a:r>
              <a:rPr lang="fi-FI" dirty="0"/>
              <a:t> </a:t>
            </a:r>
            <a:r>
              <a:rPr lang="fi-FI" dirty="0" err="1"/>
              <a:t>requirements</a:t>
            </a:r>
            <a:r>
              <a:rPr lang="fi-FI" dirty="0"/>
              <a:t>, i.e. </a:t>
            </a:r>
            <a:r>
              <a:rPr lang="fi-FI" dirty="0" err="1"/>
              <a:t>frequency</a:t>
            </a:r>
            <a:r>
              <a:rPr lang="fi-FI" dirty="0"/>
              <a:t> </a:t>
            </a:r>
            <a:r>
              <a:rPr lang="fi-FI" dirty="0" err="1"/>
              <a:t>error</a:t>
            </a:r>
            <a:r>
              <a:rPr lang="fi-FI" dirty="0"/>
              <a:t> is </a:t>
            </a:r>
            <a:r>
              <a:rPr lang="fi-FI" dirty="0" err="1"/>
              <a:t>specified</a:t>
            </a:r>
            <a:r>
              <a:rPr lang="fi-FI" dirty="0"/>
              <a:t> </a:t>
            </a:r>
            <a:r>
              <a:rPr lang="fi-FI" dirty="0" err="1"/>
              <a:t>relative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assigned</a:t>
            </a:r>
            <a:r>
              <a:rPr lang="fi-FI" dirty="0"/>
              <a:t> </a:t>
            </a:r>
            <a:r>
              <a:rPr lang="fi-FI" dirty="0" err="1"/>
              <a:t>channel</a:t>
            </a:r>
            <a:r>
              <a:rPr lang="fi-FI" dirty="0"/>
              <a:t> </a:t>
            </a:r>
            <a:r>
              <a:rPr lang="fi-FI" dirty="0" err="1"/>
              <a:t>frequency</a:t>
            </a:r>
            <a:endParaRPr lang="fi-FI" dirty="0"/>
          </a:p>
          <a:p>
            <a:pPr lvl="1"/>
            <a:r>
              <a:rPr lang="fi-FI" dirty="0"/>
              <a:t>+/- 0.05 ppm for </a:t>
            </a:r>
            <a:r>
              <a:rPr lang="fi-FI" dirty="0" err="1"/>
              <a:t>wide</a:t>
            </a:r>
            <a:r>
              <a:rPr lang="fi-FI" dirty="0"/>
              <a:t> </a:t>
            </a:r>
            <a:r>
              <a:rPr lang="fi-FI" dirty="0" err="1"/>
              <a:t>area</a:t>
            </a:r>
            <a:endParaRPr lang="fi-FI" dirty="0"/>
          </a:p>
          <a:p>
            <a:pPr lvl="1"/>
            <a:r>
              <a:rPr lang="fi-FI" dirty="0"/>
              <a:t>+/- 0.1 ppm for medium </a:t>
            </a:r>
            <a:r>
              <a:rPr lang="fi-FI" dirty="0" err="1"/>
              <a:t>range</a:t>
            </a:r>
            <a:endParaRPr lang="fi-FI" dirty="0"/>
          </a:p>
          <a:p>
            <a:pPr lvl="1"/>
            <a:r>
              <a:rPr lang="fi-FI" dirty="0"/>
              <a:t>+/- 0.1 ppm for </a:t>
            </a:r>
            <a:r>
              <a:rPr lang="fi-FI" dirty="0" err="1"/>
              <a:t>local</a:t>
            </a:r>
            <a:r>
              <a:rPr lang="fi-FI" dirty="0"/>
              <a:t> </a:t>
            </a:r>
            <a:r>
              <a:rPr lang="fi-FI" dirty="0" err="1"/>
              <a:t>area</a:t>
            </a:r>
            <a:endParaRPr lang="fi-FI" dirty="0"/>
          </a:p>
          <a:p>
            <a:r>
              <a:rPr lang="fi-FI" dirty="0" err="1"/>
              <a:t>Frequency</a:t>
            </a:r>
            <a:r>
              <a:rPr lang="fi-FI" dirty="0"/>
              <a:t> </a:t>
            </a:r>
            <a:r>
              <a:rPr lang="fi-FI" dirty="0" err="1"/>
              <a:t>error</a:t>
            </a:r>
            <a:r>
              <a:rPr lang="fi-FI" dirty="0"/>
              <a:t> </a:t>
            </a:r>
            <a:r>
              <a:rPr lang="fi-FI" dirty="0" err="1"/>
              <a:t>requirements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same</a:t>
            </a:r>
            <a:r>
              <a:rPr lang="fi-FI" dirty="0"/>
              <a:t> for FR1 and FR2</a:t>
            </a:r>
          </a:p>
        </p:txBody>
      </p:sp>
    </p:spTree>
    <p:extLst>
      <p:ext uri="{BB962C8B-B14F-4D97-AF65-F5344CB8AC3E}">
        <p14:creationId xmlns:p14="http://schemas.microsoft.com/office/powerpoint/2010/main" val="70750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9B555-0056-48D2-B5E5-3D9C3237E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forward</a:t>
            </a:r>
            <a:r>
              <a:rPr lang="fi-FI" dirty="0"/>
              <a:t> on EVM </a:t>
            </a:r>
            <a:r>
              <a:rPr lang="fi-FI" dirty="0" err="1"/>
              <a:t>requirements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84439-A98F-4023-8D04-AEB98C15B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err="1"/>
              <a:t>Following</a:t>
            </a:r>
            <a:r>
              <a:rPr lang="fi-FI" dirty="0"/>
              <a:t> </a:t>
            </a:r>
            <a:r>
              <a:rPr lang="fi-FI" dirty="0" err="1"/>
              <a:t>requirements</a:t>
            </a:r>
            <a:r>
              <a:rPr lang="fi-FI" dirty="0"/>
              <a:t> for IAB-MT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agreed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The </a:t>
            </a:r>
            <a:r>
              <a:rPr lang="fi-FI" dirty="0" err="1"/>
              <a:t>zero-forcing</a:t>
            </a:r>
            <a:r>
              <a:rPr lang="fi-FI" dirty="0"/>
              <a:t> </a:t>
            </a:r>
            <a:r>
              <a:rPr lang="fi-FI" dirty="0" err="1"/>
              <a:t>equalizer</a:t>
            </a:r>
            <a:r>
              <a:rPr lang="fi-FI" dirty="0"/>
              <a:t> </a:t>
            </a:r>
            <a:r>
              <a:rPr lang="fi-FI" dirty="0" err="1"/>
              <a:t>used</a:t>
            </a:r>
            <a:r>
              <a:rPr lang="fi-FI" dirty="0"/>
              <a:t> in EVM </a:t>
            </a:r>
            <a:r>
              <a:rPr lang="fi-FI" dirty="0" err="1"/>
              <a:t>measurement</a:t>
            </a:r>
            <a:r>
              <a:rPr lang="fi-FI" dirty="0"/>
              <a:t> </a:t>
            </a:r>
            <a:r>
              <a:rPr lang="fi-FI" dirty="0" err="1"/>
              <a:t>shall</a:t>
            </a:r>
            <a:r>
              <a:rPr lang="fi-FI" dirty="0"/>
              <a:t> </a:t>
            </a:r>
            <a:r>
              <a:rPr lang="fi-FI" dirty="0" err="1"/>
              <a:t>meet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flatness</a:t>
            </a:r>
            <a:r>
              <a:rPr lang="fi-FI" dirty="0"/>
              <a:t> </a:t>
            </a:r>
            <a:r>
              <a:rPr lang="fi-FI" dirty="0" err="1"/>
              <a:t>requirement</a:t>
            </a:r>
            <a:r>
              <a:rPr lang="fi-FI" dirty="0"/>
              <a:t> as </a:t>
            </a:r>
            <a:r>
              <a:rPr lang="fi-FI" dirty="0" err="1"/>
              <a:t>detailed</a:t>
            </a:r>
            <a:r>
              <a:rPr lang="fi-FI" dirty="0"/>
              <a:t> in 38.101-1 and 38.101-2 for FR1 and FR2, </a:t>
            </a:r>
            <a:r>
              <a:rPr lang="fi-FI" dirty="0" err="1"/>
              <a:t>respectively</a:t>
            </a:r>
            <a:endParaRPr lang="fi-FI" dirty="0"/>
          </a:p>
          <a:p>
            <a:r>
              <a:rPr lang="fi-FI" dirty="0"/>
              <a:t>The output </a:t>
            </a:r>
            <a:r>
              <a:rPr lang="fi-FI" dirty="0" err="1"/>
              <a:t>power</a:t>
            </a:r>
            <a:r>
              <a:rPr lang="fi-FI" dirty="0"/>
              <a:t> </a:t>
            </a:r>
            <a:r>
              <a:rPr lang="fi-FI" dirty="0" err="1"/>
              <a:t>range</a:t>
            </a:r>
            <a:r>
              <a:rPr lang="fi-FI" dirty="0"/>
              <a:t> for EVM is </a:t>
            </a:r>
            <a:r>
              <a:rPr lang="fi-FI" dirty="0" err="1"/>
              <a:t>agreed</a:t>
            </a:r>
            <a:r>
              <a:rPr lang="fi-FI" dirty="0"/>
              <a:t> in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meeting</a:t>
            </a:r>
            <a:r>
              <a:rPr lang="fi-FI" dirty="0"/>
              <a:t> </a:t>
            </a:r>
            <a:r>
              <a:rPr lang="fi-FI" dirty="0" err="1"/>
              <a:t>when</a:t>
            </a:r>
            <a:r>
              <a:rPr lang="fi-FI" dirty="0"/>
              <a:t> </a:t>
            </a:r>
            <a:r>
              <a:rPr lang="fi-FI" dirty="0" err="1"/>
              <a:t>Tx</a:t>
            </a:r>
            <a:r>
              <a:rPr lang="fi-FI" dirty="0"/>
              <a:t> </a:t>
            </a:r>
            <a:r>
              <a:rPr lang="fi-FI" dirty="0" err="1"/>
              <a:t>dynamic</a:t>
            </a:r>
            <a:r>
              <a:rPr lang="fi-FI" dirty="0"/>
              <a:t> </a:t>
            </a:r>
            <a:r>
              <a:rPr lang="fi-FI" dirty="0" err="1"/>
              <a:t>range</a:t>
            </a:r>
            <a:r>
              <a:rPr lang="fi-FI" dirty="0"/>
              <a:t> / </a:t>
            </a:r>
            <a:r>
              <a:rPr lang="fi-FI" dirty="0" err="1"/>
              <a:t>minimum</a:t>
            </a:r>
            <a:r>
              <a:rPr lang="fi-FI" dirty="0"/>
              <a:t> </a:t>
            </a:r>
            <a:r>
              <a:rPr lang="fi-FI" dirty="0" err="1"/>
              <a:t>power</a:t>
            </a:r>
            <a:r>
              <a:rPr lang="fi-FI" dirty="0"/>
              <a:t> </a:t>
            </a:r>
            <a:r>
              <a:rPr lang="fi-FI" dirty="0" err="1"/>
              <a:t>requirements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clear</a:t>
            </a:r>
            <a:r>
              <a:rPr lang="fi-FI" dirty="0"/>
              <a:t>. Power </a:t>
            </a:r>
            <a:r>
              <a:rPr lang="fi-FI" dirty="0" err="1"/>
              <a:t>range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modulation</a:t>
            </a:r>
            <a:r>
              <a:rPr lang="fi-FI" dirty="0"/>
              <a:t> </a:t>
            </a:r>
            <a:r>
              <a:rPr lang="fi-FI" dirty="0" err="1"/>
              <a:t>specific</a:t>
            </a:r>
            <a:r>
              <a:rPr lang="fi-FI" dirty="0"/>
              <a:t> and </a:t>
            </a:r>
            <a:r>
              <a:rPr lang="fi-FI" dirty="0" err="1"/>
              <a:t>modulation</a:t>
            </a:r>
            <a:r>
              <a:rPr lang="fi-FI" dirty="0"/>
              <a:t> </a:t>
            </a:r>
            <a:r>
              <a:rPr lang="fi-FI" dirty="0" err="1"/>
              <a:t>specific</a:t>
            </a:r>
            <a:r>
              <a:rPr lang="fi-FI" dirty="0"/>
              <a:t> </a:t>
            </a:r>
            <a:r>
              <a:rPr lang="fi-FI" dirty="0" err="1"/>
              <a:t>analysis</a:t>
            </a:r>
            <a:r>
              <a:rPr lang="fi-FI" dirty="0"/>
              <a:t> is </a:t>
            </a:r>
            <a:r>
              <a:rPr lang="fi-FI" dirty="0" err="1"/>
              <a:t>welcomed</a:t>
            </a:r>
            <a:r>
              <a:rPr lang="fi-FI" dirty="0"/>
              <a:t>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F927AD2-1E93-4FBD-A275-559EBFFF86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244427"/>
              </p:ext>
            </p:extLst>
          </p:nvPr>
        </p:nvGraphicFramePr>
        <p:xfrm>
          <a:off x="1240388" y="2449286"/>
          <a:ext cx="584835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5331">
                  <a:extLst>
                    <a:ext uri="{9D8B030D-6E8A-4147-A177-3AD203B41FA5}">
                      <a16:colId xmlns:a16="http://schemas.microsoft.com/office/drawing/2014/main" val="293879637"/>
                    </a:ext>
                  </a:extLst>
                </a:gridCol>
                <a:gridCol w="1032906">
                  <a:extLst>
                    <a:ext uri="{9D8B030D-6E8A-4147-A177-3AD203B41FA5}">
                      <a16:colId xmlns:a16="http://schemas.microsoft.com/office/drawing/2014/main" val="2200215085"/>
                    </a:ext>
                  </a:extLst>
                </a:gridCol>
                <a:gridCol w="2410113">
                  <a:extLst>
                    <a:ext uri="{9D8B030D-6E8A-4147-A177-3AD203B41FA5}">
                      <a16:colId xmlns:a16="http://schemas.microsoft.com/office/drawing/2014/main" val="1791665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br>
                        <a:rPr lang="en-GB" sz="1600" dirty="0">
                          <a:effectLst/>
                        </a:rPr>
                      </a:br>
                      <a:r>
                        <a:rPr lang="en-GB" sz="1600" dirty="0">
                          <a:effectLst/>
                        </a:rPr>
                        <a:t>Parameter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Unit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Average EVM level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14783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QPSK </a:t>
                      </a:r>
                      <a:endParaRPr lang="fi-FI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%</a:t>
                      </a:r>
                      <a:endParaRPr lang="fi-FI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17.5</a:t>
                      </a:r>
                      <a:endParaRPr lang="fi-FI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7667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16 QAM </a:t>
                      </a:r>
                      <a:endParaRPr lang="fi-FI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%</a:t>
                      </a:r>
                      <a:endParaRPr lang="fi-FI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12.5</a:t>
                      </a:r>
                      <a:endParaRPr lang="fi-FI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94400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64 QAM </a:t>
                      </a:r>
                      <a:endParaRPr lang="fi-FI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%</a:t>
                      </a:r>
                      <a:endParaRPr lang="fi-FI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8.0</a:t>
                      </a:r>
                      <a:endParaRPr lang="fi-FI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955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282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FD9FD-8A91-44CD-884D-FCA0EC3D7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forward</a:t>
            </a:r>
            <a:r>
              <a:rPr lang="fi-FI" dirty="0"/>
              <a:t> on in-</a:t>
            </a:r>
            <a:r>
              <a:rPr lang="fi-FI" dirty="0" err="1"/>
              <a:t>band</a:t>
            </a:r>
            <a:r>
              <a:rPr lang="fi-FI" dirty="0"/>
              <a:t> </a:t>
            </a:r>
            <a:r>
              <a:rPr lang="fi-FI" dirty="0" err="1"/>
              <a:t>emissions</a:t>
            </a:r>
            <a:r>
              <a:rPr lang="fi-FI" dirty="0"/>
              <a:t> </a:t>
            </a:r>
            <a:r>
              <a:rPr lang="fi-FI" dirty="0" err="1"/>
              <a:t>including</a:t>
            </a:r>
            <a:r>
              <a:rPr lang="fi-FI" dirty="0"/>
              <a:t> </a:t>
            </a:r>
            <a:r>
              <a:rPr lang="fi-FI" dirty="0" err="1"/>
              <a:t>carrier</a:t>
            </a:r>
            <a:r>
              <a:rPr lang="fi-FI" dirty="0"/>
              <a:t> </a:t>
            </a:r>
            <a:r>
              <a:rPr lang="fi-FI" dirty="0" err="1"/>
              <a:t>leakage</a:t>
            </a:r>
            <a:r>
              <a:rPr lang="fi-FI" dirty="0"/>
              <a:t> and image </a:t>
            </a:r>
            <a:r>
              <a:rPr lang="fi-FI" dirty="0" err="1"/>
              <a:t>rejection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FB22E-AB84-4E01-BDF3-810E1548E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IAB-MT In-</a:t>
            </a:r>
            <a:r>
              <a:rPr lang="fi-FI" dirty="0" err="1"/>
              <a:t>band</a:t>
            </a:r>
            <a:r>
              <a:rPr lang="fi-FI" dirty="0"/>
              <a:t> </a:t>
            </a:r>
            <a:r>
              <a:rPr lang="fi-FI" dirty="0" err="1"/>
              <a:t>emissions</a:t>
            </a:r>
            <a:r>
              <a:rPr lang="fi-FI" dirty="0"/>
              <a:t>, </a:t>
            </a:r>
            <a:r>
              <a:rPr lang="fi-FI" dirty="0" err="1"/>
              <a:t>carrier</a:t>
            </a:r>
            <a:r>
              <a:rPr lang="fi-FI" dirty="0"/>
              <a:t> </a:t>
            </a:r>
            <a:r>
              <a:rPr lang="fi-FI" dirty="0" err="1"/>
              <a:t>leakage</a:t>
            </a:r>
            <a:r>
              <a:rPr lang="fi-FI" dirty="0"/>
              <a:t> and image </a:t>
            </a:r>
            <a:r>
              <a:rPr lang="fi-FI" dirty="0" err="1"/>
              <a:t>rejection</a:t>
            </a:r>
            <a:r>
              <a:rPr lang="fi-FI" dirty="0"/>
              <a:t> </a:t>
            </a:r>
            <a:r>
              <a:rPr lang="fi-FI" dirty="0" err="1"/>
              <a:t>shall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specified</a:t>
            </a:r>
            <a:r>
              <a:rPr lang="fi-FI" dirty="0"/>
              <a:t> at </a:t>
            </a:r>
            <a:r>
              <a:rPr lang="fi-FI" dirty="0" err="1"/>
              <a:t>maximum</a:t>
            </a:r>
            <a:r>
              <a:rPr lang="fi-FI" dirty="0"/>
              <a:t> </a:t>
            </a:r>
            <a:r>
              <a:rPr lang="fi-FI" dirty="0" err="1"/>
              <a:t>power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. </a:t>
            </a:r>
          </a:p>
          <a:p>
            <a:r>
              <a:rPr lang="fi-FI" dirty="0"/>
              <a:t>The </a:t>
            </a:r>
            <a:r>
              <a:rPr lang="fi-FI" dirty="0" err="1"/>
              <a:t>requirement</a:t>
            </a:r>
            <a:r>
              <a:rPr lang="fi-FI" dirty="0"/>
              <a:t> in FR2 </a:t>
            </a:r>
            <a:r>
              <a:rPr lang="fi-FI" dirty="0" err="1"/>
              <a:t>shall</a:t>
            </a:r>
            <a:r>
              <a:rPr lang="fi-FI" dirty="0"/>
              <a:t> </a:t>
            </a:r>
            <a:r>
              <a:rPr lang="fi-FI" dirty="0" err="1"/>
              <a:t>be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9CC852B8-F57C-412E-B9C0-8CE527ECAFD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4932504"/>
                  </p:ext>
                </p:extLst>
              </p:nvPr>
            </p:nvGraphicFramePr>
            <p:xfrm>
              <a:off x="2338478" y="3242604"/>
              <a:ext cx="6404929" cy="1701673"/>
            </p:xfrm>
            <a:graphic>
              <a:graphicData uri="http://schemas.openxmlformats.org/drawingml/2006/table">
                <a:tbl>
                  <a:tblPr firstRow="1" firstCol="1" lastRow="1" lastCol="1" bandRow="1" bandCol="1"/>
                  <a:tblGrid>
                    <a:gridCol w="1312719">
                      <a:extLst>
                        <a:ext uri="{9D8B030D-6E8A-4147-A177-3AD203B41FA5}">
                          <a16:colId xmlns:a16="http://schemas.microsoft.com/office/drawing/2014/main" val="1388539787"/>
                        </a:ext>
                      </a:extLst>
                    </a:gridCol>
                    <a:gridCol w="843307">
                      <a:extLst>
                        <a:ext uri="{9D8B030D-6E8A-4147-A177-3AD203B41FA5}">
                          <a16:colId xmlns:a16="http://schemas.microsoft.com/office/drawing/2014/main" val="2124766966"/>
                        </a:ext>
                      </a:extLst>
                    </a:gridCol>
                    <a:gridCol w="2893495">
                      <a:extLst>
                        <a:ext uri="{9D8B030D-6E8A-4147-A177-3AD203B41FA5}">
                          <a16:colId xmlns:a16="http://schemas.microsoft.com/office/drawing/2014/main" val="2160809163"/>
                        </a:ext>
                      </a:extLst>
                    </a:gridCol>
                    <a:gridCol w="1355408">
                      <a:extLst>
                        <a:ext uri="{9D8B030D-6E8A-4147-A177-3AD203B41FA5}">
                          <a16:colId xmlns:a16="http://schemas.microsoft.com/office/drawing/2014/main" val="3236109161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Parameter description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Unit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 dirty="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Limit (NOTE 1)</a:t>
                          </a:r>
                          <a:endParaRPr lang="fi-FI" sz="900" b="1" dirty="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Applicable Frequencies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26204263"/>
                      </a:ext>
                    </a:extLst>
                  </a:tr>
                  <a:tr h="45085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General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dB</a:t>
                          </a:r>
                          <a:endParaRPr lang="fi-FI" sz="90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br>
                            <a:rPr lang="fi-FI" sz="1000" dirty="0">
                              <a:effectLst/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</a:b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fi-FI" sz="1000" i="1"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GB" sz="1000" i="1"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𝑚𝑎𝑥</m:t>
                                    </m:r>
                                  </m:fName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fi-FI" sz="10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</m:ctrlPr>
                                      </m:dPr>
                                      <m:e>
                                        <m:eqArr>
                                          <m:eqArrPr>
                                            <m:ctrlPr>
                                              <a:rPr lang="fi-FI" sz="10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Malgun Gothic" panose="020B0503020000020004" pitchFamily="34" charset="-127"/>
                                              </a:rPr>
                                            </m:ctrlPr>
                                          </m:eqArrPr>
                                          <m:e>
                                            <m:r>
                                              <a:rPr lang="en-GB" sz="10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Malgun Gothic" panose="020B0503020000020004" pitchFamily="34" charset="-127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GB" sz="1000">
                                                <a:effectLst/>
                                                <a:latin typeface="Cambria Math" panose="02040503050406030204" pitchFamily="18" charset="0"/>
                                                <a:ea typeface="Malgun Gothic" panose="020B0503020000020004" pitchFamily="34" charset="-127"/>
                                              </a:rPr>
                                              <m:t>25 </m:t>
                                            </m:r>
                                            <m:r>
                                              <a:rPr lang="en-GB" sz="10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Malgun Gothic" panose="020B0503020000020004" pitchFamily="34" charset="-127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GB" sz="1000">
                                                <a:effectLst/>
                                                <a:latin typeface="Cambria Math" panose="02040503050406030204" pitchFamily="18" charset="0"/>
                                                <a:ea typeface="Malgun Gothic" panose="020B0503020000020004" pitchFamily="34" charset="-127"/>
                                              </a:rPr>
                                              <m:t>10.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fi-FI" sz="10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Malgun Gothic" panose="020B0503020000020004" pitchFamily="34" charset="-127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GB" sz="1000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Malgun Gothic" panose="020B0503020000020004" pitchFamily="34" charset="-127"/>
                                                  </a:rPr>
                                                  <m:t>log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GB" sz="10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Malgun Gothic" panose="020B0503020000020004" pitchFamily="34" charset="-127"/>
                                                  </a:rPr>
                                                  <m:t>10</m:t>
                                                </m:r>
                                              </m:sub>
                                            </m:sSub>
                                            <m:d>
                                              <m:dPr>
                                                <m:ctrlPr>
                                                  <a:rPr lang="fi-FI" sz="10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Malgun Gothic" panose="020B0503020000020004" pitchFamily="34" charset="-127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f>
                                                  <m:fPr>
                                                    <m:ctrlPr>
                                                      <a:rPr lang="fi-FI" sz="1000" i="1">
                                                        <a:effectLst/>
                                                        <a:latin typeface="Cambria Math" panose="02040503050406030204" pitchFamily="18" charset="0"/>
                                                        <a:ea typeface="Malgun Gothic" panose="020B0503020000020004" pitchFamily="34" charset="-127"/>
                                                      </a:rPr>
                                                    </m:ctrlPr>
                                                  </m:fPr>
                                                  <m:num>
                                                    <m:sSub>
                                                      <m:sSubPr>
                                                        <m:ctrlPr>
                                                          <a:rPr lang="fi-FI" sz="1000" i="1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  <a:ea typeface="Malgun Gothic" panose="020B0503020000020004" pitchFamily="34" charset="-127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m:rPr>
                                                            <m:sty m:val="p"/>
                                                          </m:rPr>
                                                          <a:rPr lang="en-GB" sz="1000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  <a:ea typeface="Malgun Gothic" panose="020B0503020000020004" pitchFamily="34" charset="-127"/>
                                                          </a:rPr>
                                                          <m:t>N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GB" sz="1000" i="1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  <a:ea typeface="Malgun Gothic" panose="020B0503020000020004" pitchFamily="34" charset="-127"/>
                                                          </a:rPr>
                                                          <m:t>𝑅𝐵</m:t>
                                                        </m:r>
                                                      </m:sub>
                                                    </m:sSub>
                                                  </m:num>
                                                  <m:den>
                                                    <m:sSub>
                                                      <m:sSubPr>
                                                        <m:ctrlPr>
                                                          <a:rPr lang="fi-FI" sz="1000" i="1" baseline="-25000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  <a:ea typeface="Malgun Gothic" panose="020B0503020000020004" pitchFamily="34" charset="-127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m:rPr>
                                                            <m:sty m:val="p"/>
                                                          </m:rPr>
                                                          <a:rPr lang="en-GB" sz="1000" baseline="-25000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  <a:ea typeface="Malgun Gothic" panose="020B0503020000020004" pitchFamily="34" charset="-127"/>
                                                          </a:rPr>
                                                          <m:t>L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GB" sz="1000" i="1" baseline="-25000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  <a:ea typeface="Malgun Gothic" panose="020B0503020000020004" pitchFamily="34" charset="-127"/>
                                                          </a:rPr>
                                                          <m:t>𝐶𝑅𝐵</m:t>
                                                        </m:r>
                                                      </m:sub>
                                                    </m:sSub>
                                                  </m:den>
                                                </m:f>
                                              </m:e>
                                            </m:d>
                                            <m:r>
                                              <a:rPr lang="en-GB" sz="1000">
                                                <a:effectLst/>
                                                <a:latin typeface="Cambria Math" panose="02040503050406030204" pitchFamily="18" charset="0"/>
                                                <a:ea typeface="Malgun Gothic" panose="020B0503020000020004" pitchFamily="34" charset="-127"/>
                                              </a:rPr>
                                              <m:t>,  </m:t>
                                            </m:r>
                                          </m:e>
                                          <m:e>
                                            <m:r>
                                              <a:rPr lang="en-GB" sz="1000">
                                                <a:effectLst/>
                                                <a:latin typeface="Cambria Math" panose="02040503050406030204" pitchFamily="18" charset="0"/>
                                                <a:ea typeface="Malgun Gothic" panose="020B0503020000020004" pitchFamily="34" charset="-127"/>
                                              </a:rPr>
                                              <m:t>20.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fi-FI" sz="10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Malgun Gothic" panose="020B0503020000020004" pitchFamily="34" charset="-127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GB" sz="1000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Malgun Gothic" panose="020B0503020000020004" pitchFamily="34" charset="-127"/>
                                                  </a:rPr>
                                                  <m:t>log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GB" sz="10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Malgun Gothic" panose="020B0503020000020004" pitchFamily="34" charset="-127"/>
                                                  </a:rPr>
                                                  <m:t>10</m:t>
                                                </m:r>
                                              </m:sub>
                                            </m:sSub>
                                            <m:d>
                                              <m:dPr>
                                                <m:ctrlPr>
                                                  <a:rPr lang="fi-FI" sz="10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Malgun Gothic" panose="020B0503020000020004" pitchFamily="34" charset="-127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GB" sz="1000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Malgun Gothic" panose="020B0503020000020004" pitchFamily="34" charset="-127"/>
                                                  </a:rPr>
                                                  <m:t>EVM</m:t>
                                                </m:r>
                                              </m:e>
                                            </m:d>
                                            <m:r>
                                              <a:rPr lang="en-GB" sz="10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Malgun Gothic" panose="020B0503020000020004" pitchFamily="34" charset="-127"/>
                                              </a:rPr>
                                              <m:t>− 5.</m:t>
                                            </m:r>
                                            <m:f>
                                              <m:fPr>
                                                <m:ctrlPr>
                                                  <a:rPr lang="fi-FI" sz="10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Malgun Gothic" panose="020B0503020000020004" pitchFamily="34" charset="-127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d>
                                                  <m:dPr>
                                                    <m:ctrlPr>
                                                      <a:rPr lang="fi-FI" sz="1000" i="1">
                                                        <a:effectLst/>
                                                        <a:latin typeface="Cambria Math" panose="02040503050406030204" pitchFamily="18" charset="0"/>
                                                        <a:ea typeface="Malgun Gothic" panose="020B0503020000020004" pitchFamily="34" charset="-127"/>
                                                      </a:rPr>
                                                    </m:ctrlPr>
                                                  </m:dPr>
                                                  <m:e>
                                                    <m:sSub>
                                                      <m:sSubPr>
                                                        <m:ctrlPr>
                                                          <a:rPr lang="fi-FI" sz="1000" i="1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  <a:ea typeface="Malgun Gothic" panose="020B0503020000020004" pitchFamily="34" charset="-127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a:rPr lang="en-GB" sz="1000" i="1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  <a:ea typeface="Malgun Gothic" panose="020B0503020000020004" pitchFamily="34" charset="-127"/>
                                                          </a:rPr>
                                                          <m:t>|∆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GB" sz="1000" i="1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  <a:ea typeface="Malgun Gothic" panose="020B0503020000020004" pitchFamily="34" charset="-127"/>
                                                          </a:rPr>
                                                          <m:t>𝑅𝐵</m:t>
                                                        </m:r>
                                                      </m:sub>
                                                    </m:sSub>
                                                  </m:e>
                                                  <m:e>
                                                    <m:r>
                                                      <a:rPr lang="en-GB" sz="1000" i="1">
                                                        <a:effectLst/>
                                                        <a:latin typeface="Cambria Math" panose="02040503050406030204" pitchFamily="18" charset="0"/>
                                                        <a:ea typeface="Malgun Gothic" panose="020B0503020000020004" pitchFamily="34" charset="-127"/>
                                                      </a:rPr>
                                                      <m:t>−1</m:t>
                                                    </m:r>
                                                  </m:e>
                                                </m:d>
                                              </m:num>
                                              <m:den>
                                                <m:sSub>
                                                  <m:sSubPr>
                                                    <m:ctrlPr>
                                                      <a:rPr lang="fi-FI" sz="1000" i="1" baseline="-25000">
                                                        <a:effectLst/>
                                                        <a:latin typeface="Cambria Math" panose="02040503050406030204" pitchFamily="18" charset="0"/>
                                                        <a:ea typeface="Malgun Gothic" panose="020B0503020000020004" pitchFamily="34" charset="-127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m:rPr>
                                                        <m:sty m:val="p"/>
                                                      </m:rPr>
                                                      <a:rPr lang="en-GB" sz="1000" baseline="-25000">
                                                        <a:effectLst/>
                                                        <a:latin typeface="Cambria Math" panose="02040503050406030204" pitchFamily="18" charset="0"/>
                                                        <a:ea typeface="Malgun Gothic" panose="020B0503020000020004" pitchFamily="34" charset="-127"/>
                                                      </a:rPr>
                                                      <m:t>L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GB" sz="1000" i="1" baseline="-25000">
                                                        <a:effectLst/>
                                                        <a:latin typeface="Cambria Math" panose="02040503050406030204" pitchFamily="18" charset="0"/>
                                                        <a:ea typeface="Malgun Gothic" panose="020B0503020000020004" pitchFamily="34" charset="-127"/>
                                                      </a:rPr>
                                                      <m:t>𝐶𝑅𝐵</m:t>
                                                    </m:r>
                                                  </m:sub>
                                                </m:sSub>
                                              </m:den>
                                            </m:f>
                                            <m:r>
                                              <a:rPr lang="en-GB" sz="1000" i="1" baseline="-25000">
                                                <a:effectLst/>
                                                <a:latin typeface="Cambria Math" panose="02040503050406030204" pitchFamily="18" charset="0"/>
                                                <a:ea typeface="Malgun Gothic" panose="020B0503020000020004" pitchFamily="34" charset="-127"/>
                                              </a:rPr>
                                              <m:t>,</m:t>
                                            </m:r>
                                          </m:e>
                                          <m:e>
                                            <m:r>
                                              <a:rPr lang="en-GB" sz="1000" i="1" baseline="-25000">
                                                <a:effectLst/>
                                                <a:latin typeface="Cambria Math" panose="02040503050406030204" pitchFamily="18" charset="0"/>
                                                <a:ea typeface="Malgun Gothic" panose="020B0503020000020004" pitchFamily="34" charset="-127"/>
                                              </a:rPr>
                                              <m:t> </m:t>
                                            </m:r>
                                          </m:e>
                                        </m:eqArr>
                                      </m:e>
                                    </m:d>
                                  </m:e>
                                </m:func>
                              </m:oMath>
                            </m:oMathPara>
                          </a14:m>
                          <a:endParaRPr lang="fi-FI" sz="1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 </a:t>
                          </a:r>
                          <a:endParaRPr lang="fi-FI" sz="900" dirty="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 </a:t>
                          </a:r>
                          <a:endParaRPr lang="fi-FI" sz="900" dirty="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Any non-allocated RB</a:t>
                          </a:r>
                          <a:endParaRPr lang="fi-FI" sz="900" dirty="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1572991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IQ Image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dB</a:t>
                          </a:r>
                          <a:endParaRPr lang="fi-FI" sz="90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-25</a:t>
                          </a:r>
                          <a:endParaRPr lang="fi-FI" sz="90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Image frequencies</a:t>
                          </a:r>
                          <a:endParaRPr lang="fi-FI" sz="900" dirty="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0626299"/>
                      </a:ext>
                    </a:extLst>
                  </a:tr>
                  <a:tr h="13208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Carrier leakage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dBc</a:t>
                          </a:r>
                          <a:endParaRPr lang="fi-FI" sz="90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-25</a:t>
                          </a:r>
                          <a:endParaRPr lang="fi-FI" sz="90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Carrier frequency </a:t>
                          </a:r>
                          <a:endParaRPr lang="fi-FI" sz="900" dirty="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150195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9CC852B8-F57C-412E-B9C0-8CE527ECAFD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4932504"/>
                  </p:ext>
                </p:extLst>
              </p:nvPr>
            </p:nvGraphicFramePr>
            <p:xfrm>
              <a:off x="2338478" y="3242604"/>
              <a:ext cx="6404929" cy="1701673"/>
            </p:xfrm>
            <a:graphic>
              <a:graphicData uri="http://schemas.openxmlformats.org/drawingml/2006/table">
                <a:tbl>
                  <a:tblPr firstRow="1" firstCol="1" lastRow="1" lastCol="1" bandRow="1" bandCol="1"/>
                  <a:tblGrid>
                    <a:gridCol w="1312719">
                      <a:extLst>
                        <a:ext uri="{9D8B030D-6E8A-4147-A177-3AD203B41FA5}">
                          <a16:colId xmlns:a16="http://schemas.microsoft.com/office/drawing/2014/main" val="1388539787"/>
                        </a:ext>
                      </a:extLst>
                    </a:gridCol>
                    <a:gridCol w="843307">
                      <a:extLst>
                        <a:ext uri="{9D8B030D-6E8A-4147-A177-3AD203B41FA5}">
                          <a16:colId xmlns:a16="http://schemas.microsoft.com/office/drawing/2014/main" val="2124766966"/>
                        </a:ext>
                      </a:extLst>
                    </a:gridCol>
                    <a:gridCol w="2893495">
                      <a:extLst>
                        <a:ext uri="{9D8B030D-6E8A-4147-A177-3AD203B41FA5}">
                          <a16:colId xmlns:a16="http://schemas.microsoft.com/office/drawing/2014/main" val="2160809163"/>
                        </a:ext>
                      </a:extLst>
                    </a:gridCol>
                    <a:gridCol w="1355408">
                      <a:extLst>
                        <a:ext uri="{9D8B030D-6E8A-4147-A177-3AD203B41FA5}">
                          <a16:colId xmlns:a16="http://schemas.microsoft.com/office/drawing/2014/main" val="3236109161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Parameter description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Unit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 dirty="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Limit (NOTE 1)</a:t>
                          </a:r>
                          <a:endParaRPr lang="fi-FI" sz="900" b="1" dirty="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Applicable Frequencies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26204263"/>
                      </a:ext>
                    </a:extLst>
                  </a:tr>
                  <a:tr h="115303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General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dB</a:t>
                          </a:r>
                          <a:endParaRPr lang="fi-FI" sz="90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fi-FI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4737" t="-26702" r="-47368" b="-293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Any non-allocated RB</a:t>
                          </a:r>
                          <a:endParaRPr lang="fi-FI" sz="900" dirty="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15729911"/>
                      </a:ext>
                    </a:extLst>
                  </a:tr>
                  <a:tr h="13716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IQ Image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dB</a:t>
                          </a:r>
                          <a:endParaRPr lang="fi-FI" sz="90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-25</a:t>
                          </a:r>
                          <a:endParaRPr lang="fi-FI" sz="90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Image frequencies</a:t>
                          </a:r>
                          <a:endParaRPr lang="fi-FI" sz="900" dirty="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0626299"/>
                      </a:ext>
                    </a:extLst>
                  </a:tr>
                  <a:tr h="13716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Carrier leakage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dBc</a:t>
                          </a:r>
                          <a:endParaRPr lang="fi-FI" sz="90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-25</a:t>
                          </a:r>
                          <a:endParaRPr lang="fi-FI" sz="90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Carrier frequency </a:t>
                          </a:r>
                          <a:endParaRPr lang="fi-FI" sz="900" dirty="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1501958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2594555-B62D-46CD-9D72-579A4757A887}"/>
                  </a:ext>
                </a:extLst>
              </p:cNvPr>
              <p:cNvSpPr/>
              <p:nvPr/>
            </p:nvSpPr>
            <p:spPr>
              <a:xfrm>
                <a:off x="2338478" y="4944277"/>
                <a:ext cx="6096000" cy="194867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GB" sz="1200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NOTE 1:	An in-band emissions combined limit is evaluated in each non-allocated RB. For each such RB, the minimum requirement is calculated as the higher of (</a:t>
                </a:r>
                <a:r>
                  <a:rPr lang="en-GB" sz="1200" i="1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P</a:t>
                </a:r>
                <a:r>
                  <a:rPr lang="en-GB" sz="1200" i="1" baseline="-25000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RB </a:t>
                </a:r>
                <a:r>
                  <a:rPr lang="en-GB" sz="1200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- 25 dB) and the power sum of all limit values (General, IQ Image or Carrier leakage) that apply. </a:t>
                </a:r>
                <a:r>
                  <a:rPr lang="en-GB" sz="1200" i="1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P</a:t>
                </a:r>
                <a:r>
                  <a:rPr lang="en-GB" sz="1200" i="1" baseline="-25000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RB</a:t>
                </a:r>
                <a:r>
                  <a:rPr lang="en-GB" sz="1200" i="1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 </a:t>
                </a:r>
                <a:r>
                  <a:rPr lang="en-GB" sz="1200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is the an average of the transmitted power over normalized by the number of allocated RBs, measured in dBm. LCRB is the Transmission Bandwidth. NRB is the Transmission Bandwidth Configuration. EVM s the limit for the modulation format used in the allocated RBs.</a:t>
                </a:r>
                <a:r>
                  <a:rPr lang="fi-FI" sz="1200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∆</m:t>
                    </m:r>
                  </m:oMath>
                </a14:m>
                <a:r>
                  <a:rPr lang="en-GB" sz="1200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RB is the starting frequency offset between the allocated RB and the measured non-allocated RB (e.g.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∆</m:t>
                    </m:r>
                  </m:oMath>
                </a14:m>
                <a:r>
                  <a:rPr lang="en-GB" sz="1200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RB = 1 or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∆</m:t>
                    </m:r>
                  </m:oMath>
                </a14:m>
                <a:r>
                  <a:rPr lang="en-GB" sz="1200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RB = -1 for the first adjacent RB outside of the allocated bandwidth).</a:t>
                </a:r>
                <a:endParaRPr lang="fi-FI" sz="1200" dirty="0"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  <a:p>
                <a:pPr marL="540385" indent="-540385">
                  <a:lnSpc>
                    <a:spcPct val="115000"/>
                  </a:lnSpc>
                  <a:spcAft>
                    <a:spcPts val="0"/>
                  </a:spcAft>
                </a:pPr>
                <a:endParaRPr lang="fi-FI" sz="1200" dirty="0"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2594555-B62D-46CD-9D72-579A4757A8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478" y="4944277"/>
                <a:ext cx="6096000" cy="1948675"/>
              </a:xfrm>
              <a:prstGeom prst="rect">
                <a:avLst/>
              </a:prstGeom>
              <a:blipFill>
                <a:blip r:embed="rId3"/>
                <a:stretch>
                  <a:fillRect l="-100" t="-313" r="-300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4412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5EF91AF809AE43A424EC0312E4EB1E" ma:contentTypeVersion="12" ma:contentTypeDescription="Create a new document." ma:contentTypeScope="" ma:versionID="080f632b1d75eb10d649980e927d089a">
  <xsd:schema xmlns:xsd="http://www.w3.org/2001/XMLSchema" xmlns:xs="http://www.w3.org/2001/XMLSchema" xmlns:p="http://schemas.microsoft.com/office/2006/metadata/properties" xmlns:ns3="71c5aaf6-e6ce-465b-b873-5148d2a4c105" xmlns:ns4="519aa99c-1cb5-4104-b3e5-ac8884ba5a7d" xmlns:ns5="936d0624-2001-4056-8050-3a07bbfa14f8" targetNamespace="http://schemas.microsoft.com/office/2006/metadata/properties" ma:root="true" ma:fieldsID="b603f113c13c4af0fc571a8510573497" ns3:_="" ns4:_="" ns5:_="">
    <xsd:import namespace="71c5aaf6-e6ce-465b-b873-5148d2a4c105"/>
    <xsd:import namespace="519aa99c-1cb5-4104-b3e5-ac8884ba5a7d"/>
    <xsd:import namespace="936d0624-2001-4056-8050-3a07bbfa14f8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SharingHintHash" minOccurs="0"/>
                <xsd:element ref="ns5:MediaServiceMetadata" minOccurs="0"/>
                <xsd:element ref="ns5:MediaServiceFastMetadata" minOccurs="0"/>
                <xsd:element ref="ns4:SharedWithUsers" minOccurs="0"/>
                <xsd:element ref="ns4:SharedWithDetails" minOccurs="0"/>
                <xsd:element ref="ns5:MediaServiceDateTaken" minOccurs="0"/>
                <xsd:element ref="ns5:MediaServiceAutoTags" minOccurs="0"/>
                <xsd:element ref="ns5:MediaServiceOCR" minOccurs="0"/>
                <xsd:element ref="ns5:MediaServiceGenerationTime" minOccurs="0"/>
                <xsd:element ref="ns5:MediaServiceEventHashCode" minOccurs="0"/>
                <xsd:element ref="ns5:MediaServiceAutoKeyPoints" minOccurs="0"/>
                <xsd:element ref="ns5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9aa99c-1cb5-4104-b3e5-ac8884ba5a7d" elementFormDefault="qualified">
    <xsd:import namespace="http://schemas.microsoft.com/office/2006/documentManagement/types"/>
    <xsd:import namespace="http://schemas.microsoft.com/office/infopath/2007/PartnerControls"/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d0624-2001-4056-8050-3a07bbfa14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E97E1DB6-6602-4C33-A8AE-77D79554F0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519aa99c-1cb5-4104-b3e5-ac8884ba5a7d"/>
    <ds:schemaRef ds:uri="936d0624-2001-4056-8050-3a07bbfa14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7124E9-D060-4182-8A39-81CA12186006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E4A40284-2436-417D-8D3E-B256812A526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38E53C84-CCF8-4D6E-893B-698E3275E058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AC09F7B3-E47A-42C7-A667-5E9201ADF34E}">
  <ds:schemaRefs>
    <ds:schemaRef ds:uri="http://schemas.microsoft.com/office/2006/metadata/properties"/>
    <ds:schemaRef ds:uri="71c5aaf6-e6ce-465b-b873-5148d2a4c105"/>
    <ds:schemaRef ds:uri="http://schemas.microsoft.com/office/2006/documentManagement/types"/>
    <ds:schemaRef ds:uri="http://purl.org/dc/terms/"/>
    <ds:schemaRef ds:uri="936d0624-2001-4056-8050-3a07bbfa14f8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519aa99c-1cb5-4104-b3e5-ac8884ba5a7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409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Office Theme</vt:lpstr>
      <vt:lpstr>WF on IAB Tx Signal Quality</vt:lpstr>
      <vt:lpstr>Contributions in RAN4#94-e</vt:lpstr>
      <vt:lpstr>Background</vt:lpstr>
      <vt:lpstr>Way forward on frequency error</vt:lpstr>
      <vt:lpstr>Way forward on EVM requirements</vt:lpstr>
      <vt:lpstr>Way forward on in-band emissions including carrier leakage and image rejection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TS referencing rules</dc:title>
  <dc:creator>Nokia-user</dc:creator>
  <cp:lastModifiedBy>Golebiowski, Bartlomiej (Nokia - PL/Wroclaw)</cp:lastModifiedBy>
  <cp:revision>13</cp:revision>
  <dcterms:created xsi:type="dcterms:W3CDTF">2020-02-28T12:26:05Z</dcterms:created>
  <dcterms:modified xsi:type="dcterms:W3CDTF">2020-03-02T11:06:36Z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0x010100A65EF91AF809AE43A424EC0312E4EB1E</vt:lpwstr>
  </property>
</Properties>
</file>