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3"/>
    <p:sldId id="267" r:id="rId4"/>
    <p:sldId id="264" r:id="rId5"/>
    <p:sldId id="26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65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03CF0-6E0B-4875-9977-F910DD15014E}" type="datetimeFigureOut">
              <a:rPr lang="en-US" smtClean="0"/>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D4EB6-6904-4879-AF1A-C10C5D4B8440}" type="slidenum">
              <a:rPr lang="en-US" smtClean="0"/>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28E66D73-965A-4B6D-8F80-CA2902517E87}"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ABD7DB9D-CA64-4337-888B-DE4E88925E59}"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21173AA-4700-4E79-A133-2D8603E19353}"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87B3317-B36A-4639-8F4F-08EA19B370E9}"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D244A09F-62FD-4A98-AEDF-61B9315FC934}"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BD3D38C7-460B-4252-8BCB-269CCB2B6AE6}"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ED5D08C0-CD51-457D-9341-C9A110DF8BF4}" type="datetime1">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A2C53409-7C7D-4879-986C-CD9056700DA3}" type="datetime1">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6706F-0BAB-4FCC-A6B6-9D2449C68EA3}" type="datetime1">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823E71DF-092E-4159-94B0-95A213FE7ECD}"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772C4AB6-92E0-41FB-BEEE-CAEB88C7F3AE}"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4118B-F49E-4F5A-A26D-E438A17C868D}" type="datetime1">
              <a:rPr lang="en-US" smtClean="0"/>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95D4C-8F8D-4A03-BC45-F746214387B6}"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3111" y="1874169"/>
            <a:ext cx="10385777" cy="1807912"/>
          </a:xfrm>
        </p:spPr>
        <p:txBody>
          <a:bodyPr>
            <a:normAutofit fontScale="90000"/>
          </a:bodyPr>
          <a:lstStyle/>
          <a:p>
            <a:r>
              <a:rPr lang="en-US" dirty="0"/>
              <a:t>WF on IAB-MT ACS,IBB and ACLR in FR1</a:t>
            </a:r>
            <a:endParaRPr lang="en-US" dirty="0"/>
          </a:p>
        </p:txBody>
      </p:sp>
      <p:sp>
        <p:nvSpPr>
          <p:cNvPr id="3" name="Subtitle 2"/>
          <p:cNvSpPr>
            <a:spLocks noGrp="1"/>
          </p:cNvSpPr>
          <p:nvPr>
            <p:ph type="subTitle" idx="1"/>
          </p:nvPr>
        </p:nvSpPr>
        <p:spPr>
          <a:xfrm>
            <a:off x="1523999" y="3884905"/>
            <a:ext cx="9144000" cy="1655762"/>
          </a:xfrm>
        </p:spPr>
        <p:txBody>
          <a:bodyPr/>
          <a:lstStyle/>
          <a:p>
            <a:r>
              <a:rPr lang="en-US" dirty="0"/>
              <a:t>ZTE </a:t>
            </a:r>
            <a:endParaRPr lang="en-US" dirty="0"/>
          </a:p>
        </p:txBody>
      </p:sp>
      <p:sp>
        <p:nvSpPr>
          <p:cNvPr id="4" name="TextBox 3"/>
          <p:cNvSpPr txBox="1"/>
          <p:nvPr/>
        </p:nvSpPr>
        <p:spPr>
          <a:xfrm>
            <a:off x="8664166" y="474132"/>
            <a:ext cx="2624723" cy="368300"/>
          </a:xfrm>
          <a:prstGeom prst="rect">
            <a:avLst/>
          </a:prstGeom>
          <a:noFill/>
        </p:spPr>
        <p:txBody>
          <a:bodyPr wrap="square" rtlCol="0">
            <a:spAutoFit/>
          </a:bodyPr>
          <a:lstStyle/>
          <a:p>
            <a:pPr algn="r"/>
            <a:r>
              <a:rPr lang="en-US" b="1" dirty="0"/>
              <a:t>R4-2002490 </a:t>
            </a:r>
            <a:endParaRPr lang="en-US" b="1" dirty="0"/>
          </a:p>
        </p:txBody>
      </p:sp>
      <p:sp>
        <p:nvSpPr>
          <p:cNvPr id="5" name="TextBox 4"/>
          <p:cNvSpPr txBox="1"/>
          <p:nvPr/>
        </p:nvSpPr>
        <p:spPr>
          <a:xfrm>
            <a:off x="902970" y="474345"/>
            <a:ext cx="3143885" cy="645160"/>
          </a:xfrm>
          <a:prstGeom prst="rect">
            <a:avLst/>
          </a:prstGeom>
          <a:noFill/>
        </p:spPr>
        <p:txBody>
          <a:bodyPr wrap="square" rtlCol="0">
            <a:spAutoFit/>
          </a:bodyPr>
          <a:lstStyle/>
          <a:p>
            <a:r>
              <a:rPr lang="en-US" b="1" dirty="0"/>
              <a:t>3GPP TSG-RAN WG4 #94e </a:t>
            </a:r>
            <a:endParaRPr lang="en-US" b="1" dirty="0"/>
          </a:p>
          <a:p>
            <a:pPr hangingPunct="0"/>
            <a:r>
              <a:rPr lang="en-US" b="1" dirty="0"/>
              <a:t>24</a:t>
            </a:r>
            <a:r>
              <a:rPr lang="en-US" b="1" baseline="30000" dirty="0"/>
              <a:t>th</a:t>
            </a:r>
            <a:r>
              <a:rPr lang="en-US" b="1" dirty="0"/>
              <a:t>  Feb.2020 – 6</a:t>
            </a:r>
            <a:r>
              <a:rPr lang="en-US" b="1" baseline="30000" dirty="0"/>
              <a:t>th</a:t>
            </a:r>
            <a:r>
              <a:rPr lang="en-US" b="1" dirty="0"/>
              <a:t> Mar. 2020</a:t>
            </a:r>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Background</a:t>
            </a:r>
            <a:endParaRPr lang="en-US" dirty="0"/>
          </a:p>
        </p:txBody>
      </p:sp>
      <p:sp>
        <p:nvSpPr>
          <p:cNvPr id="3" name="Content Placeholder 2"/>
          <p:cNvSpPr>
            <a:spLocks noGrp="1"/>
          </p:cNvSpPr>
          <p:nvPr>
            <p:ph idx="1"/>
          </p:nvPr>
        </p:nvSpPr>
        <p:spPr>
          <a:xfrm>
            <a:off x="838200" y="1005468"/>
            <a:ext cx="10515600" cy="5378765"/>
          </a:xfrm>
        </p:spPr>
        <p:txBody>
          <a:bodyPr>
            <a:normAutofit lnSpcReduction="10000"/>
          </a:bodyPr>
          <a:lstStyle/>
          <a:p>
            <a:pPr marL="0" lvl="1" indent="0">
              <a:spcBef>
                <a:spcPts val="0"/>
              </a:spcBef>
              <a:buNone/>
            </a:pPr>
            <a:endParaRPr lang="en-GB" sz="700"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
        <p:nvSpPr>
          <p:cNvPr id="6" name="Content Placeholder 2"/>
          <p:cNvSpPr>
            <a:spLocks noGrp="1"/>
          </p:cNvSpPr>
          <p:nvPr/>
        </p:nvSpPr>
        <p:spPr>
          <a:xfrm>
            <a:off x="838200" y="115887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2000" dirty="0" err="1"/>
              <a:t>Tentative</a:t>
            </a:r>
            <a:r>
              <a:rPr lang="fi-FI" sz="2000" dirty="0"/>
              <a:t> </a:t>
            </a:r>
            <a:r>
              <a:rPr lang="fi-FI" sz="2000" dirty="0" err="1"/>
              <a:t>agreement</a:t>
            </a:r>
            <a:r>
              <a:rPr lang="fi-FI" sz="2000" dirty="0"/>
              <a:t> in </a:t>
            </a:r>
            <a:r>
              <a:rPr lang="fi-FI" sz="2000" dirty="0" err="1"/>
              <a:t>discussion</a:t>
            </a:r>
            <a:r>
              <a:rPr lang="fi-FI" sz="2000" dirty="0"/>
              <a:t> #82 of RAN4#94-e to </a:t>
            </a:r>
            <a:r>
              <a:rPr lang="fi-FI" sz="2000" dirty="0" err="1"/>
              <a:t>define</a:t>
            </a:r>
            <a:r>
              <a:rPr lang="fi-FI" sz="2000" dirty="0"/>
              <a:t> </a:t>
            </a:r>
            <a:r>
              <a:rPr lang="fi-FI" sz="2000" dirty="0" err="1"/>
              <a:t>two</a:t>
            </a:r>
            <a:r>
              <a:rPr lang="fi-FI" sz="2000" dirty="0"/>
              <a:t> </a:t>
            </a:r>
            <a:r>
              <a:rPr lang="fi-FI" sz="2000" dirty="0" err="1"/>
              <a:t>classes</a:t>
            </a:r>
            <a:r>
              <a:rPr lang="fi-FI" sz="2000" dirty="0"/>
              <a:t> for IAB-MT, out of </a:t>
            </a:r>
            <a:r>
              <a:rPr lang="fi-FI" sz="2000" dirty="0" err="1"/>
              <a:t>which</a:t>
            </a:r>
            <a:r>
              <a:rPr lang="fi-FI" sz="2000" dirty="0"/>
              <a:t> at </a:t>
            </a:r>
            <a:r>
              <a:rPr lang="fi-FI" sz="2000" dirty="0" err="1"/>
              <a:t>least</a:t>
            </a:r>
            <a:r>
              <a:rPr lang="fi-FI" sz="2000" dirty="0"/>
              <a:t> </a:t>
            </a:r>
            <a:r>
              <a:rPr lang="fi-FI" sz="2000" dirty="0" err="1"/>
              <a:t>one</a:t>
            </a:r>
            <a:r>
              <a:rPr lang="fi-FI" sz="2000" dirty="0"/>
              <a:t> is for </a:t>
            </a:r>
            <a:r>
              <a:rPr lang="fi-FI" sz="2000" dirty="0" err="1"/>
              <a:t>macro</a:t>
            </a:r>
            <a:r>
              <a:rPr lang="fi-FI" sz="2000" dirty="0"/>
              <a:t>/</a:t>
            </a:r>
            <a:r>
              <a:rPr lang="fi-FI" sz="2000" dirty="0" err="1"/>
              <a:t>planned</a:t>
            </a:r>
            <a:r>
              <a:rPr lang="fi-FI" sz="2000" dirty="0"/>
              <a:t>/</a:t>
            </a:r>
            <a:r>
              <a:rPr lang="fi-FI" sz="2000" dirty="0" err="1"/>
              <a:t>high</a:t>
            </a:r>
            <a:r>
              <a:rPr lang="fi-FI" sz="2000" dirty="0"/>
              <a:t> </a:t>
            </a:r>
            <a:r>
              <a:rPr lang="fi-FI" sz="2000" dirty="0" err="1"/>
              <a:t>power</a:t>
            </a:r>
            <a:r>
              <a:rPr lang="fi-FI" sz="2000" dirty="0"/>
              <a:t>  </a:t>
            </a:r>
            <a:r>
              <a:rPr lang="fi-FI" sz="2000" dirty="0" err="1"/>
              <a:t>deployments</a:t>
            </a:r>
            <a:endParaRPr lang="fi-FI" dirty="0"/>
          </a:p>
          <a:p>
            <a:r>
              <a:rPr lang="fi-FI" sz="2000" dirty="0" err="1"/>
              <a:t>Coexistence</a:t>
            </a:r>
            <a:r>
              <a:rPr lang="fi-FI" sz="2000" dirty="0"/>
              <a:t> </a:t>
            </a:r>
            <a:r>
              <a:rPr lang="fi-FI" sz="2000" dirty="0" err="1"/>
              <a:t>simulation</a:t>
            </a:r>
            <a:r>
              <a:rPr lang="fi-FI" sz="2000" dirty="0"/>
              <a:t> </a:t>
            </a:r>
            <a:r>
              <a:rPr lang="fi-FI" sz="2000" dirty="0" err="1"/>
              <a:t>results</a:t>
            </a:r>
            <a:r>
              <a:rPr lang="fi-FI" sz="2000" dirty="0"/>
              <a:t> </a:t>
            </a:r>
            <a:r>
              <a:rPr lang="fi-FI" sz="2000" dirty="0" err="1"/>
              <a:t>have</a:t>
            </a:r>
            <a:r>
              <a:rPr lang="fi-FI" sz="2000" dirty="0"/>
              <a:t> </a:t>
            </a:r>
            <a:r>
              <a:rPr lang="fi-FI" sz="2000" dirty="0" err="1"/>
              <a:t>been</a:t>
            </a:r>
            <a:r>
              <a:rPr lang="fi-FI" sz="2000" dirty="0"/>
              <a:t> </a:t>
            </a:r>
            <a:r>
              <a:rPr lang="fi-FI" sz="2000" dirty="0" err="1"/>
              <a:t>performed</a:t>
            </a:r>
            <a:r>
              <a:rPr lang="fi-FI" sz="2000" dirty="0"/>
              <a:t> for </a:t>
            </a:r>
            <a:r>
              <a:rPr lang="fi-FI" sz="2000" dirty="0" err="1"/>
              <a:t>layout </a:t>
            </a:r>
            <a:r>
              <a:rPr lang="en-US" altLang="fi-FI" sz="2000" dirty="0" err="1"/>
              <a:t>1 and layout 2 </a:t>
            </a:r>
            <a:r>
              <a:rPr lang="fi-FI" sz="2000" dirty="0" err="1"/>
              <a:t>addressing</a:t>
            </a:r>
            <a:r>
              <a:rPr lang="fi-FI" sz="2000" dirty="0"/>
              <a:t> </a:t>
            </a:r>
            <a:r>
              <a:rPr lang="fi-FI" sz="2000" dirty="0" err="1"/>
              <a:t>HetNet</a:t>
            </a:r>
            <a:r>
              <a:rPr lang="fi-FI" sz="2000" dirty="0"/>
              <a:t> </a:t>
            </a:r>
            <a:r>
              <a:rPr lang="fi-FI" sz="2000" dirty="0" err="1"/>
              <a:t>deployment</a:t>
            </a:r>
            <a:r>
              <a:rPr lang="fi-FI" sz="2000" dirty="0"/>
              <a:t> and </a:t>
            </a:r>
            <a:r>
              <a:rPr lang="en-US" altLang="fi-FI" sz="2000" dirty="0"/>
              <a:t>homogenous deployment </a:t>
            </a:r>
            <a:r>
              <a:rPr lang="en-US" altLang="fi-FI" sz="2000" dirty="0" err="1"/>
              <a:t>micro/</a:t>
            </a:r>
            <a:r>
              <a:rPr lang="fi-FI" sz="2000" dirty="0" err="1"/>
              <a:t>planned</a:t>
            </a:r>
            <a:endParaRPr lang="fi-FI" sz="2000" dirty="0" err="1"/>
          </a:p>
          <a:p>
            <a:r>
              <a:rPr lang="fi-FI" sz="2000" dirty="0" err="1"/>
              <a:t>Coexistence</a:t>
            </a:r>
            <a:r>
              <a:rPr lang="fi-FI" sz="2000" dirty="0"/>
              <a:t> </a:t>
            </a:r>
            <a:r>
              <a:rPr lang="fi-FI" sz="2000" dirty="0" err="1"/>
              <a:t>results</a:t>
            </a:r>
            <a:r>
              <a:rPr lang="fi-FI" sz="2000" dirty="0"/>
              <a:t> </a:t>
            </a:r>
            <a:r>
              <a:rPr lang="en-US" altLang="fi-FI" sz="2000" dirty="0"/>
              <a:t>among companies</a:t>
            </a:r>
            <a:r>
              <a:rPr lang="en-US" sz="2000" dirty="0">
                <a:sym typeface="+mn-ea"/>
              </a:rPr>
              <a:t> </a:t>
            </a:r>
            <a:r>
              <a:rPr lang="fi-FI" sz="2000" dirty="0" err="1"/>
              <a:t>differ</a:t>
            </a:r>
            <a:r>
              <a:rPr lang="fi-FI" sz="2000" dirty="0"/>
              <a:t> </a:t>
            </a:r>
            <a:r>
              <a:rPr lang="fi-FI" sz="2000" dirty="0" err="1"/>
              <a:t>between</a:t>
            </a:r>
            <a:r>
              <a:rPr lang="fi-FI" sz="2000" dirty="0"/>
              <a:t> </a:t>
            </a:r>
            <a:r>
              <a:rPr lang="fi-FI" sz="2000" dirty="0" err="1"/>
              <a:t>the</a:t>
            </a:r>
            <a:r>
              <a:rPr lang="fi-FI" sz="2000" dirty="0"/>
              <a:t> </a:t>
            </a:r>
            <a:r>
              <a:rPr lang="fi-FI" sz="2000" dirty="0" err="1"/>
              <a:t>layouts </a:t>
            </a:r>
            <a:r>
              <a:rPr lang="en-US" altLang="fi-FI" sz="2000" dirty="0" err="1"/>
              <a:t>and there are two options proposed among companies, either to reuse FR1 UE ACLR requirement with lower minimum output power or reuse FR1 BS ACLR requirement with higher minimum output power. </a:t>
            </a:r>
            <a:endParaRPr lang="fi-FI" dirty="0"/>
          </a:p>
          <a:p>
            <a:endParaRPr lang="fi-F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Agreement</a:t>
            </a:r>
            <a:endParaRPr lang="en-US" dirty="0"/>
          </a:p>
        </p:txBody>
      </p:sp>
      <p:sp>
        <p:nvSpPr>
          <p:cNvPr id="3" name="Content Placeholder 2"/>
          <p:cNvSpPr>
            <a:spLocks noGrp="1"/>
          </p:cNvSpPr>
          <p:nvPr>
            <p:ph idx="1"/>
          </p:nvPr>
        </p:nvSpPr>
        <p:spPr>
          <a:xfrm>
            <a:off x="838200" y="1005468"/>
            <a:ext cx="10515600" cy="5378765"/>
          </a:xfrm>
        </p:spPr>
        <p:txBody>
          <a:bodyPr>
            <a:normAutofit lnSpcReduction="10000"/>
          </a:bodyPr>
          <a:lstStyle/>
          <a:p>
            <a:pPr marL="0" lvl="1" indent="0">
              <a:spcBef>
                <a:spcPts val="0"/>
              </a:spcBef>
              <a:buNone/>
            </a:pPr>
            <a:endParaRPr lang="en-GB" sz="700" dirty="0"/>
          </a:p>
          <a:p>
            <a:pPr marL="800100" lvl="2" indent="-342900">
              <a:spcBef>
                <a:spcPts val="0"/>
              </a:spcBef>
            </a:pPr>
            <a:r>
              <a:rPr lang="en-US" dirty="0"/>
              <a:t>For IAB MT ACS requirement:</a:t>
            </a:r>
            <a:endParaRPr lang="en-US" dirty="0"/>
          </a:p>
          <a:p>
            <a:pPr marL="1440180" lvl="2" indent="-342900" fontAlgn="auto">
              <a:spcBef>
                <a:spcPts val="0"/>
              </a:spcBef>
              <a:buFont typeface="Arial" panose="020B0604020202020204" pitchFamily="34" charset="0"/>
              <a:buChar char="‒"/>
            </a:pPr>
            <a:r>
              <a:rPr lang="en-US" dirty="0"/>
              <a:t>reuse the BS requirement</a:t>
            </a:r>
            <a:endParaRPr lang="en-US" dirty="0"/>
          </a:p>
          <a:p>
            <a:pPr marL="457200" lvl="2" indent="0">
              <a:spcBef>
                <a:spcPts val="0"/>
              </a:spcBef>
              <a:buNone/>
            </a:pPr>
            <a:endParaRPr lang="en-US" dirty="0"/>
          </a:p>
          <a:p>
            <a:pPr marL="800100" lvl="2" indent="-342900">
              <a:spcBef>
                <a:spcPts val="0"/>
              </a:spcBef>
            </a:pPr>
            <a:r>
              <a:rPr lang="en-US" dirty="0"/>
              <a:t>For IAB MT IBB requirment</a:t>
            </a:r>
            <a:endParaRPr lang="en-US" dirty="0"/>
          </a:p>
          <a:p>
            <a:pPr marL="1440180" lvl="2" indent="-342900" fontAlgn="auto">
              <a:spcBef>
                <a:spcPts val="0"/>
              </a:spcBef>
              <a:buFont typeface="Arial" panose="020B0604020202020204" pitchFamily="34" charset="0"/>
              <a:buChar char="‒"/>
            </a:pPr>
            <a:r>
              <a:rPr lang="en-US" dirty="0"/>
              <a:t>reuse the BS requirement</a:t>
            </a:r>
            <a:endParaRPr lang="en-US" dirty="0"/>
          </a:p>
          <a:p>
            <a:pPr marL="800100" lvl="2" indent="-342900">
              <a:spcBef>
                <a:spcPts val="0"/>
              </a:spcBef>
            </a:pPr>
            <a:endParaRPr lang="en-US" dirty="0"/>
          </a:p>
          <a:p>
            <a:pPr marL="800100" lvl="2" indent="-342900">
              <a:spcBef>
                <a:spcPts val="0"/>
              </a:spcBef>
            </a:pPr>
            <a:r>
              <a:rPr lang="en-US" dirty="0"/>
              <a:t>For IAB-MT ACLR and minimum output power</a:t>
            </a:r>
            <a:endParaRPr lang="en-US" dirty="0"/>
          </a:p>
          <a:p>
            <a:pPr marL="1440180" lvl="2" indent="-342900" fontAlgn="auto">
              <a:spcBef>
                <a:spcPts val="0"/>
              </a:spcBef>
              <a:buFont typeface="Arial" panose="020B0604020202020204" pitchFamily="34" charset="0"/>
              <a:buChar char="‒"/>
            </a:pPr>
            <a:r>
              <a:rPr lang="en-US" dirty="0"/>
              <a:t>Option 1: 30dBc with minimum output power=10dBm</a:t>
            </a:r>
            <a:endParaRPr lang="en-US" dirty="0"/>
          </a:p>
          <a:p>
            <a:pPr marL="1440180" lvl="2" indent="-342900" fontAlgn="auto">
              <a:spcBef>
                <a:spcPts val="0"/>
              </a:spcBef>
              <a:buFont typeface="Arial" panose="020B0604020202020204" pitchFamily="34" charset="0"/>
              <a:buChar char="‒"/>
            </a:pPr>
            <a:r>
              <a:rPr lang="en-US" dirty="0"/>
              <a:t>Option 2: 45dBc with higher minimum output power =FFS</a:t>
            </a:r>
            <a:endParaRPr lang="en-US" dirty="0"/>
          </a:p>
          <a:p>
            <a:pPr marL="1440180" lvl="2" indent="-342900" fontAlgn="auto">
              <a:spcBef>
                <a:spcPts val="0"/>
              </a:spcBef>
              <a:buFont typeface="Arial" panose="020B0604020202020204" pitchFamily="34" charset="0"/>
              <a:buChar char="‒"/>
            </a:pPr>
            <a:r>
              <a:rPr lang="en-US" dirty="0"/>
              <a:t>Other options are not precluded.</a:t>
            </a:r>
            <a:endParaRPr lang="en-US" dirty="0"/>
          </a:p>
          <a:p>
            <a:pPr marL="799465" lvl="2" indent="0" fontAlgn="auto">
              <a:spcBef>
                <a:spcPts val="0"/>
              </a:spcBef>
              <a:buFont typeface="Arial" panose="020B0604020202020204" pitchFamily="34" charset="0"/>
              <a:buNone/>
            </a:pPr>
            <a:r>
              <a:rPr lang="fi-FI" dirty="0" err="1">
                <a:sym typeface="+mn-ea"/>
              </a:rPr>
              <a:t>Minimum</a:t>
            </a:r>
            <a:r>
              <a:rPr lang="fi-FI" dirty="0">
                <a:sym typeface="+mn-ea"/>
              </a:rPr>
              <a:t> </a:t>
            </a:r>
            <a:r>
              <a:rPr lang="fi-FI" dirty="0" err="1">
                <a:sym typeface="+mn-ea"/>
              </a:rPr>
              <a:t>power</a:t>
            </a:r>
            <a:r>
              <a:rPr lang="fi-FI" dirty="0">
                <a:sym typeface="+mn-ea"/>
              </a:rPr>
              <a:t> </a:t>
            </a:r>
            <a:r>
              <a:rPr lang="fi-FI" dirty="0" err="1">
                <a:sym typeface="+mn-ea"/>
              </a:rPr>
              <a:t>requirement</a:t>
            </a:r>
            <a:r>
              <a:rPr lang="fi-FI" dirty="0">
                <a:sym typeface="+mn-ea"/>
              </a:rPr>
              <a:t> </a:t>
            </a:r>
            <a:r>
              <a:rPr lang="fi-FI" dirty="0" err="1">
                <a:sym typeface="+mn-ea"/>
              </a:rPr>
              <a:t>means</a:t>
            </a:r>
            <a:r>
              <a:rPr lang="fi-FI" dirty="0">
                <a:sym typeface="+mn-ea"/>
              </a:rPr>
              <a:t> </a:t>
            </a:r>
            <a:r>
              <a:rPr lang="fi-FI" dirty="0" err="1">
                <a:sym typeface="+mn-ea"/>
              </a:rPr>
              <a:t>that</a:t>
            </a:r>
            <a:r>
              <a:rPr lang="fi-FI" dirty="0">
                <a:sym typeface="+mn-ea"/>
              </a:rPr>
              <a:t> IAB-MT </a:t>
            </a:r>
            <a:r>
              <a:rPr lang="fi-FI" dirty="0" err="1">
                <a:sym typeface="+mn-ea"/>
              </a:rPr>
              <a:t>shall</a:t>
            </a:r>
            <a:r>
              <a:rPr lang="fi-FI" dirty="0">
                <a:sym typeface="+mn-ea"/>
              </a:rPr>
              <a:t> </a:t>
            </a:r>
            <a:r>
              <a:rPr lang="fi-FI" dirty="0" err="1">
                <a:sym typeface="+mn-ea"/>
              </a:rPr>
              <a:t>be</a:t>
            </a:r>
            <a:r>
              <a:rPr lang="fi-FI" dirty="0">
                <a:sym typeface="+mn-ea"/>
              </a:rPr>
              <a:t> </a:t>
            </a:r>
            <a:r>
              <a:rPr lang="fi-FI" dirty="0" err="1">
                <a:sym typeface="+mn-ea"/>
              </a:rPr>
              <a:t>able</a:t>
            </a:r>
            <a:r>
              <a:rPr lang="fi-FI" dirty="0">
                <a:sym typeface="+mn-ea"/>
              </a:rPr>
              <a:t> to </a:t>
            </a:r>
            <a:r>
              <a:rPr lang="fi-FI" dirty="0" err="1">
                <a:sym typeface="+mn-ea"/>
              </a:rPr>
              <a:t>transmit</a:t>
            </a:r>
            <a:r>
              <a:rPr lang="fi-FI" dirty="0">
                <a:sym typeface="+mn-ea"/>
              </a:rPr>
              <a:t> </a:t>
            </a:r>
            <a:r>
              <a:rPr lang="fi-FI" dirty="0" err="1">
                <a:sym typeface="+mn-ea"/>
              </a:rPr>
              <a:t>the</a:t>
            </a:r>
            <a:r>
              <a:rPr lang="fi-FI" dirty="0">
                <a:sym typeface="+mn-ea"/>
              </a:rPr>
              <a:t> </a:t>
            </a:r>
            <a:r>
              <a:rPr lang="fi-FI" dirty="0" err="1">
                <a:sym typeface="+mn-ea"/>
              </a:rPr>
              <a:t>widest</a:t>
            </a:r>
            <a:r>
              <a:rPr lang="fi-FI" dirty="0">
                <a:sym typeface="+mn-ea"/>
              </a:rPr>
              <a:t> </a:t>
            </a:r>
            <a:r>
              <a:rPr lang="fi-FI" dirty="0" err="1">
                <a:sym typeface="+mn-ea"/>
              </a:rPr>
              <a:t>declared</a:t>
            </a:r>
            <a:r>
              <a:rPr lang="fi-FI" dirty="0">
                <a:sym typeface="+mn-ea"/>
              </a:rPr>
              <a:t> </a:t>
            </a:r>
            <a:r>
              <a:rPr lang="fi-FI" dirty="0" err="1">
                <a:sym typeface="+mn-ea"/>
              </a:rPr>
              <a:t>channel</a:t>
            </a:r>
            <a:r>
              <a:rPr lang="fi-FI" dirty="0">
                <a:sym typeface="+mn-ea"/>
              </a:rPr>
              <a:t> BW </a:t>
            </a:r>
            <a:r>
              <a:rPr lang="fi-FI" dirty="0" err="1">
                <a:sym typeface="+mn-ea"/>
              </a:rPr>
              <a:t>with</a:t>
            </a:r>
            <a:r>
              <a:rPr lang="fi-FI" dirty="0">
                <a:sym typeface="+mn-ea"/>
              </a:rPr>
              <a:t> </a:t>
            </a:r>
            <a:r>
              <a:rPr lang="fi-FI" dirty="0" err="1">
                <a:sym typeface="+mn-ea"/>
              </a:rPr>
              <a:t>maximum</a:t>
            </a:r>
            <a:r>
              <a:rPr lang="fi-FI" dirty="0">
                <a:sym typeface="+mn-ea"/>
              </a:rPr>
              <a:t> </a:t>
            </a:r>
            <a:r>
              <a:rPr lang="fi-FI" dirty="0" err="1">
                <a:sym typeface="+mn-ea"/>
              </a:rPr>
              <a:t>possible</a:t>
            </a:r>
            <a:r>
              <a:rPr lang="fi-FI" dirty="0">
                <a:sym typeface="+mn-ea"/>
              </a:rPr>
              <a:t> </a:t>
            </a:r>
            <a:r>
              <a:rPr lang="fi-FI" dirty="0" err="1">
                <a:sym typeface="+mn-ea"/>
              </a:rPr>
              <a:t>number</a:t>
            </a:r>
            <a:r>
              <a:rPr lang="fi-FI" dirty="0">
                <a:sym typeface="+mn-ea"/>
              </a:rPr>
              <a:t> of </a:t>
            </a:r>
            <a:r>
              <a:rPr lang="fi-FI" dirty="0" err="1">
                <a:sym typeface="+mn-ea"/>
              </a:rPr>
              <a:t>RBs</a:t>
            </a:r>
            <a:r>
              <a:rPr lang="fi-FI" dirty="0">
                <a:sym typeface="+mn-ea"/>
              </a:rPr>
              <a:t> </a:t>
            </a:r>
            <a:r>
              <a:rPr lang="fi-FI" dirty="0" err="1">
                <a:sym typeface="+mn-ea"/>
              </a:rPr>
              <a:t>allocated</a:t>
            </a:r>
            <a:r>
              <a:rPr lang="fi-FI" dirty="0">
                <a:sym typeface="+mn-ea"/>
              </a:rPr>
              <a:t> for </a:t>
            </a:r>
            <a:r>
              <a:rPr lang="fi-FI" dirty="0" err="1">
                <a:sym typeface="+mn-ea"/>
              </a:rPr>
              <a:t>the</a:t>
            </a:r>
            <a:r>
              <a:rPr lang="fi-FI" dirty="0">
                <a:sym typeface="+mn-ea"/>
              </a:rPr>
              <a:t> </a:t>
            </a:r>
            <a:r>
              <a:rPr lang="fi-FI" dirty="0" err="1">
                <a:sym typeface="+mn-ea"/>
              </a:rPr>
              <a:t>said</a:t>
            </a:r>
            <a:r>
              <a:rPr lang="fi-FI" dirty="0">
                <a:sym typeface="+mn-ea"/>
              </a:rPr>
              <a:t> </a:t>
            </a:r>
            <a:r>
              <a:rPr lang="fi-FI" dirty="0" err="1">
                <a:sym typeface="+mn-ea"/>
              </a:rPr>
              <a:t>channel</a:t>
            </a:r>
            <a:r>
              <a:rPr lang="fi-FI" dirty="0">
                <a:sym typeface="+mn-ea"/>
              </a:rPr>
              <a:t> at </a:t>
            </a:r>
            <a:r>
              <a:rPr lang="fi-FI" dirty="0" err="1">
                <a:sym typeface="+mn-ea"/>
              </a:rPr>
              <a:t>the</a:t>
            </a:r>
            <a:r>
              <a:rPr lang="fi-FI" dirty="0">
                <a:sym typeface="+mn-ea"/>
              </a:rPr>
              <a:t> </a:t>
            </a:r>
            <a:r>
              <a:rPr lang="fi-FI" dirty="0" err="1">
                <a:sym typeface="+mn-ea"/>
              </a:rPr>
              <a:t>specified</a:t>
            </a:r>
            <a:r>
              <a:rPr lang="fi-FI" dirty="0">
                <a:sym typeface="+mn-ea"/>
              </a:rPr>
              <a:t> </a:t>
            </a:r>
            <a:r>
              <a:rPr lang="fi-FI" dirty="0" err="1">
                <a:sym typeface="+mn-ea"/>
              </a:rPr>
              <a:t>or</a:t>
            </a:r>
            <a:r>
              <a:rPr lang="fi-FI" dirty="0">
                <a:sym typeface="+mn-ea"/>
              </a:rPr>
              <a:t> </a:t>
            </a:r>
            <a:r>
              <a:rPr lang="fi-FI" dirty="0" err="1">
                <a:sym typeface="+mn-ea"/>
              </a:rPr>
              <a:t>lower</a:t>
            </a:r>
            <a:r>
              <a:rPr lang="fi-FI" dirty="0">
                <a:sym typeface="+mn-ea"/>
              </a:rPr>
              <a:t> </a:t>
            </a:r>
            <a:r>
              <a:rPr lang="fi-FI" dirty="0" err="1">
                <a:sym typeface="+mn-ea"/>
              </a:rPr>
              <a:t>power</a:t>
            </a:r>
            <a:r>
              <a:rPr lang="fi-FI" dirty="0">
                <a:sym typeface="+mn-ea"/>
              </a:rPr>
              <a:t> output </a:t>
            </a:r>
            <a:r>
              <a:rPr lang="fi-FI" dirty="0" err="1">
                <a:sym typeface="+mn-ea"/>
              </a:rPr>
              <a:t>power</a:t>
            </a:r>
            <a:r>
              <a:rPr lang="fi-FI" dirty="0">
                <a:sym typeface="+mn-ea"/>
              </a:rPr>
              <a:t>.</a:t>
            </a:r>
            <a:endParaRPr lang="fi-FI" dirty="0"/>
          </a:p>
          <a:p>
            <a:pPr marL="1440180" lvl="2" indent="-342900" fontAlgn="auto">
              <a:spcBef>
                <a:spcPts val="0"/>
              </a:spcBef>
              <a:buFont typeface="Arial" panose="020B0604020202020204" pitchFamily="34" charset="0"/>
              <a:buChar char="‒"/>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References:</a:t>
            </a:r>
            <a:endParaRPr lang="en-US" dirty="0"/>
          </a:p>
        </p:txBody>
      </p:sp>
      <p:sp>
        <p:nvSpPr>
          <p:cNvPr id="3" name="Content Placeholder 2"/>
          <p:cNvSpPr>
            <a:spLocks noGrp="1"/>
          </p:cNvSpPr>
          <p:nvPr>
            <p:ph idx="1"/>
          </p:nvPr>
        </p:nvSpPr>
        <p:spPr>
          <a:xfrm>
            <a:off x="838200" y="1122630"/>
            <a:ext cx="10515600" cy="5378765"/>
          </a:xfrm>
        </p:spPr>
        <p:txBody>
          <a:bodyPr>
            <a:normAutofit/>
          </a:bodyPr>
          <a:lstStyle/>
          <a:p>
            <a:pPr marL="457200" lvl="1" indent="0">
              <a:buNone/>
            </a:pPr>
            <a:r>
              <a:rPr lang="en-US" sz="1800" dirty="0"/>
              <a:t>R4-2001873   in-band blocking and ACS of IAB MT, Ericsson</a:t>
            </a:r>
            <a:endParaRPr lang="en-GB" sz="1800" dirty="0"/>
          </a:p>
          <a:p>
            <a:pPr marL="457200" lvl="1" indent="0">
              <a:buNone/>
            </a:pPr>
            <a:r>
              <a:rPr lang="en-US" sz="1800" dirty="0"/>
              <a:t>R4-2000972   simulation results for FR1 IAB coexistence study, ZTE</a:t>
            </a:r>
            <a:endParaRPr lang="en-US" sz="1800" dirty="0"/>
          </a:p>
          <a:p>
            <a:pPr marL="457200" lvl="1" indent="0">
              <a:buNone/>
            </a:pPr>
            <a:r>
              <a:rPr lang="en-US" sz="1800" dirty="0"/>
              <a:t>R4-2001865   IAB-MT ACLR , Ericsson</a:t>
            </a:r>
            <a:endParaRPr lang="en-US" sz="1800" dirty="0"/>
          </a:p>
          <a:p>
            <a:pPr marL="457200" lvl="1" indent="0">
              <a:buNone/>
            </a:pPr>
            <a:r>
              <a:rPr lang="en-US" sz="1800" dirty="0"/>
              <a:t>R4-2000977   In-band blocking for FR1 IAB MT, ZTE</a:t>
            </a:r>
            <a:endParaRPr lang="en-US" sz="1800" dirty="0"/>
          </a:p>
          <a:p>
            <a:pPr marL="457200" lvl="1" indent="0">
              <a:buNone/>
            </a:pPr>
            <a:r>
              <a:rPr lang="en-US" sz="1800" dirty="0"/>
              <a:t>R4-1910838    FR1 IAB co-existence study,CMCC</a:t>
            </a:r>
            <a:endParaRPr lang="en-US" sz="1800" dirty="0"/>
          </a:p>
          <a:p>
            <a:pPr marL="457200" lvl="1" indent="0">
              <a:buNone/>
            </a:pPr>
            <a:r>
              <a:rPr lang="en-US" sz="1800" dirty="0"/>
              <a:t>R4-1911735	simulation results for FR1 IAB coexistence study,ZTE</a:t>
            </a:r>
            <a:endParaRPr lang="en-US" sz="1800" dirty="0"/>
          </a:p>
          <a:p>
            <a:pPr marL="457200" lvl="1" indent="0">
              <a:buNone/>
            </a:pPr>
            <a:r>
              <a:rPr lang="en-US" sz="1800" dirty="0"/>
              <a:t>R4-1912009	Coexistence simulation results for FR1 - layout 1,Ericsson</a:t>
            </a:r>
            <a:endParaRPr lang="en-US" sz="1800" dirty="0"/>
          </a:p>
          <a:p>
            <a:pPr marL="457200" lvl="1" indent="0">
              <a:buNone/>
            </a:pPr>
            <a:r>
              <a:rPr lang="en-US" sz="1800" dirty="0"/>
              <a:t>R4-1912011	Coexistence simulation results for FR1 - layout 2,Ericsson</a:t>
            </a:r>
            <a:endParaRPr lang="en-US" sz="1800" dirty="0"/>
          </a:p>
          <a:p>
            <a:pPr marL="457200" lvl="1" indent="0">
              <a:buNone/>
            </a:pPr>
            <a:r>
              <a:rPr lang="en-US" sz="1800" dirty="0"/>
              <a:t>R4-1914163	Simulation results for IAB in FR1,Huawei</a:t>
            </a:r>
            <a:endParaRPr lang="en-US" sz="1800" dirty="0"/>
          </a:p>
          <a:p>
            <a:pPr marL="457200" lvl="1" indent="0">
              <a:buNone/>
            </a:pPr>
            <a:endParaRPr lang="en-US" sz="1800" dirty="0"/>
          </a:p>
          <a:p>
            <a:pPr marL="457200" lvl="1" indent="0">
              <a:buNone/>
            </a:pPr>
            <a:endParaRPr lang="en-US" sz="1800" dirty="0"/>
          </a:p>
        </p:txBody>
      </p:sp>
      <p:sp>
        <p:nvSpPr>
          <p:cNvPr id="4" name="Slide Number Placeholder 3"/>
          <p:cNvSpPr>
            <a:spLocks noGrp="1"/>
          </p:cNvSpPr>
          <p:nvPr>
            <p:ph type="sldNum" sz="quarter" idx="12"/>
          </p:nvPr>
        </p:nvSpPr>
        <p:spPr/>
        <p:txBody>
          <a:bodyPr/>
          <a:lstStyle/>
          <a:p>
            <a:fld id="{5A895D4C-8F8D-4A03-BC45-F746214387B6}" type="slidenum">
              <a:rPr lang="en-US" smtClean="0"/>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1682</Words>
  <Application>WPS 演示</Application>
  <PresentationFormat>Widescreen</PresentationFormat>
  <Paragraphs>85</Paragraphs>
  <Slides>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4</vt:i4>
      </vt:variant>
    </vt:vector>
  </HeadingPairs>
  <TitlesOfParts>
    <vt:vector size="14" baseType="lpstr">
      <vt:lpstr>Arial</vt:lpstr>
      <vt:lpstr>宋体</vt:lpstr>
      <vt:lpstr>Wingdings</vt:lpstr>
      <vt:lpstr>Times New Roman</vt:lpstr>
      <vt:lpstr>Calibri Light</vt:lpstr>
      <vt:lpstr>Calibri</vt:lpstr>
      <vt:lpstr>微软雅黑</vt:lpstr>
      <vt:lpstr>Arial Unicode MS</vt:lpstr>
      <vt:lpstr>等线</vt:lpstr>
      <vt:lpstr>Office Theme</vt:lpstr>
      <vt:lpstr>WF on IAB DU TX requirements</vt:lpstr>
      <vt:lpstr>Agreement</vt:lpstr>
      <vt:lpstr>Agreement</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for NR PC3 fallback</dc:title>
  <dc:creator>Gene Fong</dc:creator>
  <cp:lastModifiedBy>xuefei1</cp:lastModifiedBy>
  <cp:revision>82</cp:revision>
  <dcterms:created xsi:type="dcterms:W3CDTF">2018-08-21T06:09:00Z</dcterms:created>
  <dcterms:modified xsi:type="dcterms:W3CDTF">2020-03-02T14:32:45Z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0x01010057487C7AB0FA344C95D548FCA1A0E6B1</vt:lpwstr>
  </property>
  <property fmtid="{D5CDD505-2E9C-101B-9397-08002B2CF9AE}" pid="3" name="KSOProductBuildVer">
    <vt:lpwstr>2052-10.8.2.6613</vt:lpwstr>
  </property>
</Properties>
</file>