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 id="258" r:id="rId9"/>
    <p:sldId id="259"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4" clrIdx="0"/>
  <p:cmAuthor id="2" name="Alessio Marcone" initials="AM" lastIdx="2" clrIdx="1">
    <p:extLst>
      <p:ext uri="{19B8F6BF-5375-455C-9EA6-DF929625EA0E}">
        <p15:presenceInfo xmlns:p15="http://schemas.microsoft.com/office/powerpoint/2012/main" userId="S::amarcone@qti.qualcomm.com::4a47f43e-2fa0-4274-8d4e-f248398956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varScale="1">
        <p:scale>
          <a:sx n="98" d="100"/>
          <a:sy n="98" d="100"/>
        </p:scale>
        <p:origin x="96"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2T18:43:55.837" idx="1">
    <p:pos x="7075" y="3068"/>
    <p:text>I donot think this is needed here</p:text>
    <p:extLst>
      <p:ext uri="{C676402C-5697-4E1C-873F-D02D1690AC5C}">
        <p15:threadingInfo xmlns:p15="http://schemas.microsoft.com/office/powerpoint/2012/main" timeZoneBias="-60"/>
      </p:ext>
    </p:extLst>
  </p:cm>
  <p:cm authorId="1" dt="2020-03-02T18:49:18.939" idx="3">
    <p:pos x="4489" y="2765"/>
    <p:text>different options is listed to capture differetn companies view</p:text>
    <p:extLst>
      <p:ext uri="{C676402C-5697-4E1C-873F-D02D1690AC5C}">
        <p15:threadingInfo xmlns:p15="http://schemas.microsoft.com/office/powerpoint/2012/main" timeZoneBias="-60"/>
      </p:ext>
    </p:extLst>
  </p:cm>
  <p:cm authorId="2" dt="2020-03-03T17:22:54.139" idx="1">
    <p:pos x="5123" y="1955"/>
    <p:text>QC: We believe that at this point it is not necessary to define minimum Tx power for IAB-MT. Minimum power will derive from the minimum distance between IAB-MT and IAB-DU associated to MT class. Definition of dynamic range should be enough.
In the case most companies believe that an absolute value of minimum output power should be defined, we suggest to at least wait for definition of IAB-MT classes and relative minimum distances.</p:text>
    <p:extLst>
      <p:ext uri="{C676402C-5697-4E1C-873F-D02D1690AC5C}">
        <p15:threadingInfo xmlns:p15="http://schemas.microsoft.com/office/powerpoint/2012/main" timeZoneBias="-60"/>
      </p:ext>
    </p:extLst>
  </p:cm>
  <p:cm authorId="2" dt="2020-03-03T18:15:23.539" idx="2">
    <p:pos x="2684" y="1324"/>
    <p:text>QC: We support option 2. From coexistence studies we did not see the need to reuse BS ACLR for wide area IAB-MT.</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945B-ED50-4B41-B7D3-EB4A7CE93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7E9183D5-12CB-4813-A7C5-9227FEF97A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CEC8046-C839-4230-9ADC-E4DBC1FDCCE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C3F9F286-862D-4101-8249-F602175942A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695099E-B1CF-4ED5-B8AF-9A5B04D63CCE}"/>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719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5B61C-D67E-43DB-8C4B-A89E3635E593}"/>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6E74C862-FB86-4B27-922B-5060A65A7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055E20E-8479-402E-AD15-4658BB0C8811}"/>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E77C66DF-24D8-4DA1-B61A-9741A9713BA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ADCC5BC-D2A1-4E41-B041-3852E6806C0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8259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9273D-FE79-4D0C-969D-847865608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FEE417-03D9-43C6-9AC9-9A97CB3A1F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7268538F-23F1-48A4-BD3C-7354BA3950A8}"/>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69E59A1F-BC5B-4BA7-9E7F-D4D7AA862F6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78A1B06-A2D4-4D1D-A6D9-D61B2C93ED87}"/>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91722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EF26-7C3E-4053-B1F2-4CB47077597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897AD47-6873-4CC8-88C8-04176AC1E5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A268574-D8D0-4710-980D-C00BA3775B4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97EB144B-AB0E-4A96-9F6A-973598EB7FF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9BB1ACC3-C142-4462-8AB6-776520FE1F68}"/>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07669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CE8B9-C4FC-4E2A-B64F-C8608D16F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FDE642CA-8280-40E6-996E-01E86EBA2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DF8F71-FED1-4267-911F-4BE1F967FBB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79024CB3-1C10-49C5-A44B-9671E013890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517F9A2-98BC-4E07-AFA1-A18221EE52E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0223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DA615-FDA3-4EA3-9790-E551C1C3758B}"/>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F284CBD-B31D-4F85-BDB8-066312F7D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92E8964D-ABDE-4505-A9CF-707C2EDF6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5BAAAB3E-CA43-4811-A1B0-D0F5515D9E4C}"/>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7CE1B04D-B19D-4D30-9053-578C6D1E0BC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9BDB85C-6E25-4C0C-AC9E-5D6630EFDE55}"/>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11434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CC05-B574-49A0-BEC0-3A9302E61202}"/>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0BB3DEA9-06F2-4984-B432-04DBF7B0E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56FEE4-0738-47C9-9214-DB98A9D45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829322D-F55D-46D0-9E78-5CA47FBA9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D67E42-D6EE-4032-BF30-E5D0B955AD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27716299-20FB-4ACA-86C6-8F3309441ECE}"/>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8" name="Footer Placeholder 7">
            <a:extLst>
              <a:ext uri="{FF2B5EF4-FFF2-40B4-BE49-F238E27FC236}">
                <a16:creationId xmlns:a16="http://schemas.microsoft.com/office/drawing/2014/main" id="{B6D81C1E-8F5E-498E-B14A-C111412030B6}"/>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72162719-8530-48E2-87F1-4D1A258C31B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0331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6539-8EE4-460F-9F7E-9CCCC9ADEE18}"/>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58E830D5-1CC7-40B4-B07E-BE7645C51FE6}"/>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4" name="Footer Placeholder 3">
            <a:extLst>
              <a:ext uri="{FF2B5EF4-FFF2-40B4-BE49-F238E27FC236}">
                <a16:creationId xmlns:a16="http://schemas.microsoft.com/office/drawing/2014/main" id="{35B06F01-6ABF-4A77-8966-A5C5548C8B1A}"/>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86BF107E-5D25-48C9-9BF5-866EFD1AA82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42029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D82C7B-94C2-4463-9AC1-414DAAA8CEC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3" name="Footer Placeholder 2">
            <a:extLst>
              <a:ext uri="{FF2B5EF4-FFF2-40B4-BE49-F238E27FC236}">
                <a16:creationId xmlns:a16="http://schemas.microsoft.com/office/drawing/2014/main" id="{6C6F4D0E-174F-40AA-B8C9-5AEA5237FE6F}"/>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D6BEE14E-E454-433D-8798-15D19E0F61ED}"/>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6106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D274-7F6C-4D2D-8D1C-E3BC4EFF4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41975173-010A-4C6E-B3F7-EEDAD16EC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FC3DC488-D036-4CEA-97EE-6D6A4F309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A3032-5DAD-4724-A765-60E780E669C4}"/>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219AEBB2-8EAA-4F8C-98B0-6693EE5030B7}"/>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09F944F-FD58-408D-AA27-DEB9374DDCA0}"/>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17667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E453-1443-4915-8D39-0C9840151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092CA47F-47AA-4FC1-A26B-69C1465AB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0E2E3848-CCCA-4754-8666-E4E6CE1E1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F97014-201F-40E8-9A1E-8AF4E3B7C97D}"/>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AFBAE3CC-A317-4616-BEAE-5758BC0036D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52A88153-CD3D-4166-B7E9-277E4A1878B6}"/>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96914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FCCB66-F084-49E1-BC8A-45EF3A028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1DAD7581-A9A9-4988-96EB-AA6A7D4167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A9620EC-F97C-4DCD-A9C2-7A22C1A81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DD6A7740-1DA5-4CC0-B8D5-B625212B9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5C20A84A-A7E0-4BBF-8C7C-222526DB89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759B-05B7-49D7-8EF8-60BDCA3B1FF3}" type="slidenum">
              <a:rPr lang="fi-FI" smtClean="0"/>
              <a:t>‹#›</a:t>
            </a:fld>
            <a:endParaRPr lang="fi-FI"/>
          </a:p>
        </p:txBody>
      </p:sp>
    </p:spTree>
    <p:extLst>
      <p:ext uri="{BB962C8B-B14F-4D97-AF65-F5344CB8AC3E}">
        <p14:creationId xmlns:p14="http://schemas.microsoft.com/office/powerpoint/2010/main" val="119751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16A6-8A92-4EF2-BBD1-135E9345C130}"/>
              </a:ext>
            </a:extLst>
          </p:cNvPr>
          <p:cNvSpPr>
            <a:spLocks noGrp="1"/>
          </p:cNvSpPr>
          <p:nvPr>
            <p:ph type="ctrTitle"/>
          </p:nvPr>
        </p:nvSpPr>
        <p:spPr/>
        <p:txBody>
          <a:bodyPr/>
          <a:lstStyle/>
          <a:p>
            <a:r>
              <a:rPr lang="en-US" dirty="0"/>
              <a:t>WF on IAB-MT ACLR and minimum Tx power in FR2</a:t>
            </a:r>
            <a:endParaRPr lang="fi-FI" dirty="0"/>
          </a:p>
        </p:txBody>
      </p:sp>
      <p:sp>
        <p:nvSpPr>
          <p:cNvPr id="3" name="Subtitle 2">
            <a:extLst>
              <a:ext uri="{FF2B5EF4-FFF2-40B4-BE49-F238E27FC236}">
                <a16:creationId xmlns:a16="http://schemas.microsoft.com/office/drawing/2014/main" id="{F5309A2E-2E63-4843-9F02-6AF9621D27B7}"/>
              </a:ext>
            </a:extLst>
          </p:cNvPr>
          <p:cNvSpPr>
            <a:spLocks noGrp="1"/>
          </p:cNvSpPr>
          <p:nvPr>
            <p:ph type="subTitle" idx="1"/>
          </p:nvPr>
        </p:nvSpPr>
        <p:spPr/>
        <p:txBody>
          <a:bodyPr/>
          <a:lstStyle/>
          <a:p>
            <a:r>
              <a:rPr lang="fi-FI" dirty="0"/>
              <a:t>Nokia, Nokia Shanghai Bell</a:t>
            </a:r>
          </a:p>
        </p:txBody>
      </p:sp>
      <p:sp>
        <p:nvSpPr>
          <p:cNvPr id="4" name="Subtitle 2">
            <a:extLst>
              <a:ext uri="{FF2B5EF4-FFF2-40B4-BE49-F238E27FC236}">
                <a16:creationId xmlns:a16="http://schemas.microsoft.com/office/drawing/2014/main" id="{3EADD16A-DC4B-4FAF-847C-AC4A5DC071A0}"/>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err="1">
                <a:highlight>
                  <a:srgbClr val="FFFF00"/>
                </a:highlight>
              </a:rPr>
              <a:t>Draft</a:t>
            </a:r>
            <a:r>
              <a:rPr lang="fi-FI" dirty="0">
                <a:highlight>
                  <a:srgbClr val="FFFF00"/>
                </a:highlight>
              </a:rPr>
              <a:t> </a:t>
            </a:r>
            <a:r>
              <a:rPr lang="fi-FI" dirty="0"/>
              <a:t>R4-200</a:t>
            </a:r>
            <a:r>
              <a:rPr lang="pl-PL" dirty="0"/>
              <a:t>2492</a:t>
            </a:r>
            <a:endParaRPr lang="fi-FI" dirty="0"/>
          </a:p>
        </p:txBody>
      </p:sp>
      <p:sp>
        <p:nvSpPr>
          <p:cNvPr id="5" name="Subtitle 2">
            <a:extLst>
              <a:ext uri="{FF2B5EF4-FFF2-40B4-BE49-F238E27FC236}">
                <a16:creationId xmlns:a16="http://schemas.microsoft.com/office/drawing/2014/main" id="{FB8AB882-66F8-4515-8262-015552F4EAA1}"/>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Tree>
    <p:extLst>
      <p:ext uri="{BB962C8B-B14F-4D97-AF65-F5344CB8AC3E}">
        <p14:creationId xmlns:p14="http://schemas.microsoft.com/office/powerpoint/2010/main" val="399325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3D9F-E68F-4051-B219-FD98E9186886}"/>
              </a:ext>
            </a:extLst>
          </p:cNvPr>
          <p:cNvSpPr>
            <a:spLocks noGrp="1"/>
          </p:cNvSpPr>
          <p:nvPr>
            <p:ph type="title"/>
          </p:nvPr>
        </p:nvSpPr>
        <p:spPr/>
        <p:txBody>
          <a:bodyPr/>
          <a:lstStyle/>
          <a:p>
            <a:r>
              <a:rPr lang="fi-FI" dirty="0" err="1"/>
              <a:t>Contributions</a:t>
            </a:r>
            <a:r>
              <a:rPr lang="fi-FI" dirty="0"/>
              <a:t> in RAN4#94-e</a:t>
            </a:r>
          </a:p>
        </p:txBody>
      </p:sp>
      <p:sp>
        <p:nvSpPr>
          <p:cNvPr id="3" name="Content Placeholder 2">
            <a:extLst>
              <a:ext uri="{FF2B5EF4-FFF2-40B4-BE49-F238E27FC236}">
                <a16:creationId xmlns:a16="http://schemas.microsoft.com/office/drawing/2014/main" id="{FCF534BF-E18A-4CCB-8A9D-969448479E50}"/>
              </a:ext>
            </a:extLst>
          </p:cNvPr>
          <p:cNvSpPr>
            <a:spLocks noGrp="1"/>
          </p:cNvSpPr>
          <p:nvPr>
            <p:ph idx="1"/>
          </p:nvPr>
        </p:nvSpPr>
        <p:spPr/>
        <p:txBody>
          <a:bodyPr/>
          <a:lstStyle/>
          <a:p>
            <a:r>
              <a:rPr lang="fi-FI" dirty="0"/>
              <a:t>R4-2000973, ZTE</a:t>
            </a:r>
          </a:p>
          <a:p>
            <a:r>
              <a:rPr lang="fi-FI" dirty="0"/>
              <a:t>R4-2001432, Nokia, Nokia Shanghai Bell</a:t>
            </a:r>
          </a:p>
          <a:p>
            <a:r>
              <a:rPr lang="fi-FI" dirty="0"/>
              <a:t>R4-2001280, </a:t>
            </a:r>
            <a:r>
              <a:rPr lang="fi-FI" dirty="0" err="1"/>
              <a:t>Qualcomm</a:t>
            </a:r>
            <a:r>
              <a:rPr lang="fi-FI" dirty="0"/>
              <a:t> </a:t>
            </a:r>
            <a:r>
              <a:rPr lang="fi-FI" dirty="0" err="1"/>
              <a:t>Incorporated</a:t>
            </a:r>
            <a:endParaRPr lang="fi-FI" dirty="0"/>
          </a:p>
          <a:p>
            <a:r>
              <a:rPr lang="fi-FI" dirty="0"/>
              <a:t>R4-2001865, Ericsson</a:t>
            </a:r>
          </a:p>
          <a:p>
            <a:endParaRPr lang="fi-FI" dirty="0"/>
          </a:p>
        </p:txBody>
      </p:sp>
    </p:spTree>
    <p:extLst>
      <p:ext uri="{BB962C8B-B14F-4D97-AF65-F5344CB8AC3E}">
        <p14:creationId xmlns:p14="http://schemas.microsoft.com/office/powerpoint/2010/main" val="117471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7FE5D-654F-421E-9CA8-3F6082C0C32C}"/>
              </a:ext>
            </a:extLst>
          </p:cNvPr>
          <p:cNvSpPr>
            <a:spLocks noGrp="1"/>
          </p:cNvSpPr>
          <p:nvPr>
            <p:ph type="title"/>
          </p:nvPr>
        </p:nvSpPr>
        <p:spPr/>
        <p:txBody>
          <a:bodyPr/>
          <a:lstStyle/>
          <a:p>
            <a:r>
              <a:rPr lang="fi-FI" dirty="0" err="1"/>
              <a:t>Background</a:t>
            </a:r>
            <a:endParaRPr lang="fi-FI" dirty="0"/>
          </a:p>
        </p:txBody>
      </p:sp>
      <p:sp>
        <p:nvSpPr>
          <p:cNvPr id="3" name="Content Placeholder 2">
            <a:extLst>
              <a:ext uri="{FF2B5EF4-FFF2-40B4-BE49-F238E27FC236}">
                <a16:creationId xmlns:a16="http://schemas.microsoft.com/office/drawing/2014/main" id="{4E269648-6E71-42E2-BAFB-B1BAC898ADDC}"/>
              </a:ext>
            </a:extLst>
          </p:cNvPr>
          <p:cNvSpPr>
            <a:spLocks noGrp="1"/>
          </p:cNvSpPr>
          <p:nvPr>
            <p:ph idx="1"/>
          </p:nvPr>
        </p:nvSpPr>
        <p:spPr/>
        <p:txBody>
          <a:bodyPr>
            <a:normAutofit fontScale="92500" lnSpcReduction="10000"/>
          </a:bodyPr>
          <a:lstStyle/>
          <a:p>
            <a:r>
              <a:rPr lang="fi-FI" dirty="0" err="1"/>
              <a:t>Tentative</a:t>
            </a:r>
            <a:r>
              <a:rPr lang="fi-FI" dirty="0"/>
              <a:t> </a:t>
            </a:r>
            <a:r>
              <a:rPr lang="fi-FI" dirty="0" err="1"/>
              <a:t>agreement</a:t>
            </a:r>
            <a:r>
              <a:rPr lang="fi-FI" dirty="0"/>
              <a:t> in </a:t>
            </a:r>
            <a:r>
              <a:rPr lang="fi-FI" dirty="0" err="1"/>
              <a:t>discussion</a:t>
            </a:r>
            <a:r>
              <a:rPr lang="fi-FI" dirty="0"/>
              <a:t> #82 of RAN4#94-e to </a:t>
            </a:r>
            <a:r>
              <a:rPr lang="fi-FI" dirty="0" err="1"/>
              <a:t>define</a:t>
            </a:r>
            <a:r>
              <a:rPr lang="fi-FI" dirty="0"/>
              <a:t> </a:t>
            </a:r>
            <a:r>
              <a:rPr lang="fi-FI" dirty="0" err="1"/>
              <a:t>two</a:t>
            </a:r>
            <a:r>
              <a:rPr lang="fi-FI" dirty="0"/>
              <a:t> </a:t>
            </a:r>
            <a:r>
              <a:rPr lang="fi-FI" dirty="0" err="1"/>
              <a:t>classes</a:t>
            </a:r>
            <a:r>
              <a:rPr lang="fi-FI" dirty="0"/>
              <a:t> for IAB-MT, out of </a:t>
            </a:r>
            <a:r>
              <a:rPr lang="fi-FI" dirty="0" err="1"/>
              <a:t>which</a:t>
            </a:r>
            <a:r>
              <a:rPr lang="fi-FI" dirty="0"/>
              <a:t> at </a:t>
            </a:r>
            <a:r>
              <a:rPr lang="fi-FI" dirty="0" err="1"/>
              <a:t>least</a:t>
            </a:r>
            <a:r>
              <a:rPr lang="fi-FI" dirty="0"/>
              <a:t> </a:t>
            </a:r>
            <a:r>
              <a:rPr lang="fi-FI" dirty="0" err="1"/>
              <a:t>one</a:t>
            </a:r>
            <a:r>
              <a:rPr lang="fi-FI" dirty="0"/>
              <a:t> is for </a:t>
            </a:r>
            <a:r>
              <a:rPr lang="fi-FI" dirty="0" err="1"/>
              <a:t>macro</a:t>
            </a:r>
            <a:r>
              <a:rPr lang="fi-FI" dirty="0"/>
              <a:t>/</a:t>
            </a:r>
            <a:r>
              <a:rPr lang="fi-FI" dirty="0" err="1"/>
              <a:t>planned</a:t>
            </a:r>
            <a:r>
              <a:rPr lang="fi-FI" dirty="0"/>
              <a:t>/</a:t>
            </a:r>
            <a:r>
              <a:rPr lang="fi-FI" dirty="0" err="1"/>
              <a:t>high</a:t>
            </a:r>
            <a:r>
              <a:rPr lang="fi-FI" dirty="0"/>
              <a:t> </a:t>
            </a:r>
            <a:r>
              <a:rPr lang="fi-FI" dirty="0" err="1"/>
              <a:t>power</a:t>
            </a:r>
            <a:r>
              <a:rPr lang="fi-FI" dirty="0"/>
              <a:t>  </a:t>
            </a:r>
            <a:r>
              <a:rPr lang="fi-FI" dirty="0" err="1"/>
              <a:t>deployments</a:t>
            </a:r>
            <a:endParaRPr lang="fi-FI" dirty="0"/>
          </a:p>
          <a:p>
            <a:r>
              <a:rPr lang="fi-FI" dirty="0" err="1"/>
              <a:t>Coexistence</a:t>
            </a:r>
            <a:r>
              <a:rPr lang="fi-FI" dirty="0"/>
              <a:t> </a:t>
            </a:r>
            <a:r>
              <a:rPr lang="fi-FI" dirty="0" err="1"/>
              <a:t>simulation</a:t>
            </a:r>
            <a:r>
              <a:rPr lang="fi-FI" dirty="0"/>
              <a:t> </a:t>
            </a:r>
            <a:r>
              <a:rPr lang="fi-FI" dirty="0" err="1"/>
              <a:t>results</a:t>
            </a:r>
            <a:r>
              <a:rPr lang="fi-FI" dirty="0"/>
              <a:t> </a:t>
            </a:r>
            <a:r>
              <a:rPr lang="fi-FI" dirty="0" err="1"/>
              <a:t>have</a:t>
            </a:r>
            <a:r>
              <a:rPr lang="fi-FI" dirty="0"/>
              <a:t> </a:t>
            </a:r>
            <a:r>
              <a:rPr lang="fi-FI" dirty="0" err="1"/>
              <a:t>been</a:t>
            </a:r>
            <a:r>
              <a:rPr lang="fi-FI" dirty="0"/>
              <a:t> </a:t>
            </a:r>
            <a:r>
              <a:rPr lang="fi-FI" dirty="0" err="1"/>
              <a:t>performed</a:t>
            </a:r>
            <a:r>
              <a:rPr lang="fi-FI" dirty="0"/>
              <a:t> for </a:t>
            </a:r>
            <a:r>
              <a:rPr lang="fi-FI" dirty="0" err="1"/>
              <a:t>two</a:t>
            </a:r>
            <a:r>
              <a:rPr lang="fi-FI" dirty="0"/>
              <a:t> </a:t>
            </a:r>
            <a:r>
              <a:rPr lang="fi-FI" dirty="0" err="1"/>
              <a:t>different</a:t>
            </a:r>
            <a:r>
              <a:rPr lang="fi-FI" dirty="0"/>
              <a:t> </a:t>
            </a:r>
            <a:r>
              <a:rPr lang="fi-FI" dirty="0" err="1"/>
              <a:t>layouts</a:t>
            </a:r>
            <a:r>
              <a:rPr lang="fi-FI" dirty="0"/>
              <a:t>, </a:t>
            </a:r>
            <a:r>
              <a:rPr lang="fi-FI" dirty="0" err="1"/>
              <a:t>one</a:t>
            </a:r>
            <a:r>
              <a:rPr lang="fi-FI" dirty="0"/>
              <a:t> </a:t>
            </a:r>
            <a:r>
              <a:rPr lang="fi-FI" dirty="0" err="1"/>
              <a:t>addressing</a:t>
            </a:r>
            <a:r>
              <a:rPr lang="fi-FI" dirty="0"/>
              <a:t> </a:t>
            </a:r>
            <a:r>
              <a:rPr lang="fi-FI" dirty="0" err="1"/>
              <a:t>HetNet</a:t>
            </a:r>
            <a:r>
              <a:rPr lang="fi-FI" dirty="0"/>
              <a:t> </a:t>
            </a:r>
            <a:r>
              <a:rPr lang="fi-FI" dirty="0" err="1"/>
              <a:t>deployment</a:t>
            </a:r>
            <a:r>
              <a:rPr lang="fi-FI" dirty="0"/>
              <a:t> and </a:t>
            </a:r>
            <a:r>
              <a:rPr lang="fi-FI" dirty="0" err="1"/>
              <a:t>other</a:t>
            </a:r>
            <a:r>
              <a:rPr lang="fi-FI" dirty="0"/>
              <a:t> </a:t>
            </a:r>
            <a:r>
              <a:rPr lang="fi-FI" dirty="0" err="1"/>
              <a:t>reflecting</a:t>
            </a:r>
            <a:r>
              <a:rPr lang="fi-FI" dirty="0"/>
              <a:t> </a:t>
            </a:r>
            <a:r>
              <a:rPr lang="fi-FI" dirty="0" err="1"/>
              <a:t>macro</a:t>
            </a:r>
            <a:r>
              <a:rPr lang="fi-FI" dirty="0"/>
              <a:t>/</a:t>
            </a:r>
            <a:r>
              <a:rPr lang="fi-FI" dirty="0" err="1"/>
              <a:t>planned</a:t>
            </a:r>
            <a:r>
              <a:rPr lang="fi-FI" dirty="0"/>
              <a:t>/</a:t>
            </a:r>
            <a:r>
              <a:rPr lang="fi-FI" dirty="0" err="1"/>
              <a:t>high</a:t>
            </a:r>
            <a:r>
              <a:rPr lang="fi-FI" dirty="0"/>
              <a:t> </a:t>
            </a:r>
            <a:r>
              <a:rPr lang="fi-FI" dirty="0" err="1"/>
              <a:t>power</a:t>
            </a:r>
            <a:r>
              <a:rPr lang="fi-FI" dirty="0"/>
              <a:t> </a:t>
            </a:r>
            <a:r>
              <a:rPr lang="fi-FI" dirty="0" err="1"/>
              <a:t>deployment</a:t>
            </a:r>
            <a:endParaRPr lang="fi-FI" dirty="0"/>
          </a:p>
          <a:p>
            <a:r>
              <a:rPr lang="fi-FI" dirty="0" err="1"/>
              <a:t>Coexistence</a:t>
            </a:r>
            <a:r>
              <a:rPr lang="fi-FI" dirty="0"/>
              <a:t> </a:t>
            </a:r>
            <a:r>
              <a:rPr lang="fi-FI" dirty="0" err="1"/>
              <a:t>results</a:t>
            </a:r>
            <a:r>
              <a:rPr lang="fi-FI" dirty="0"/>
              <a:t> </a:t>
            </a:r>
            <a:r>
              <a:rPr lang="fi-FI" dirty="0" err="1"/>
              <a:t>differ</a:t>
            </a:r>
            <a:r>
              <a:rPr lang="fi-FI" dirty="0"/>
              <a:t> </a:t>
            </a:r>
            <a:r>
              <a:rPr lang="fi-FI" dirty="0" err="1"/>
              <a:t>between</a:t>
            </a:r>
            <a:r>
              <a:rPr lang="fi-FI" dirty="0"/>
              <a:t> </a:t>
            </a:r>
            <a:r>
              <a:rPr lang="fi-FI" dirty="0" err="1"/>
              <a:t>the</a:t>
            </a:r>
            <a:r>
              <a:rPr lang="fi-FI" dirty="0"/>
              <a:t> </a:t>
            </a:r>
            <a:r>
              <a:rPr lang="fi-FI" dirty="0" err="1"/>
              <a:t>layouts</a:t>
            </a:r>
            <a:r>
              <a:rPr lang="fi-FI" dirty="0"/>
              <a:t>. The </a:t>
            </a:r>
            <a:r>
              <a:rPr lang="fi-FI" dirty="0" err="1"/>
              <a:t>trend</a:t>
            </a:r>
            <a:r>
              <a:rPr lang="fi-FI" dirty="0"/>
              <a:t> is </a:t>
            </a:r>
            <a:r>
              <a:rPr lang="fi-FI" dirty="0" err="1"/>
              <a:t>that</a:t>
            </a:r>
            <a:r>
              <a:rPr lang="fi-FI" dirty="0"/>
              <a:t> </a:t>
            </a:r>
            <a:r>
              <a:rPr lang="fi-FI" dirty="0" err="1"/>
              <a:t>more</a:t>
            </a:r>
            <a:r>
              <a:rPr lang="fi-FI" dirty="0"/>
              <a:t> </a:t>
            </a:r>
            <a:r>
              <a:rPr lang="fi-FI" dirty="0" err="1"/>
              <a:t>relaxed</a:t>
            </a:r>
            <a:r>
              <a:rPr lang="fi-FI" dirty="0"/>
              <a:t> ACLR and </a:t>
            </a:r>
            <a:r>
              <a:rPr lang="fi-FI" dirty="0" err="1"/>
              <a:t>dynamic</a:t>
            </a:r>
            <a:r>
              <a:rPr lang="fi-FI" dirty="0"/>
              <a:t> </a:t>
            </a:r>
            <a:r>
              <a:rPr lang="fi-FI" dirty="0" err="1"/>
              <a:t>range</a:t>
            </a:r>
            <a:r>
              <a:rPr lang="fi-FI" dirty="0"/>
              <a:t> </a:t>
            </a:r>
            <a:r>
              <a:rPr lang="fi-FI" dirty="0" err="1"/>
              <a:t>guarantee</a:t>
            </a:r>
            <a:r>
              <a:rPr lang="fi-FI" dirty="0"/>
              <a:t> </a:t>
            </a:r>
            <a:r>
              <a:rPr lang="fi-FI" dirty="0" err="1"/>
              <a:t>co-existence</a:t>
            </a:r>
            <a:r>
              <a:rPr lang="fi-FI" dirty="0"/>
              <a:t> in </a:t>
            </a:r>
            <a:r>
              <a:rPr lang="fi-FI" dirty="0" err="1"/>
              <a:t>the</a:t>
            </a:r>
            <a:r>
              <a:rPr lang="fi-FI" dirty="0"/>
              <a:t> </a:t>
            </a:r>
            <a:r>
              <a:rPr lang="fi-FI" dirty="0" err="1"/>
              <a:t>macro</a:t>
            </a:r>
            <a:r>
              <a:rPr lang="fi-FI" dirty="0"/>
              <a:t>/</a:t>
            </a:r>
            <a:r>
              <a:rPr lang="fi-FI" dirty="0" err="1"/>
              <a:t>planned</a:t>
            </a:r>
            <a:r>
              <a:rPr lang="fi-FI" dirty="0"/>
              <a:t>/</a:t>
            </a:r>
            <a:r>
              <a:rPr lang="fi-FI" dirty="0" err="1"/>
              <a:t>high</a:t>
            </a:r>
            <a:r>
              <a:rPr lang="fi-FI" dirty="0"/>
              <a:t> </a:t>
            </a:r>
            <a:r>
              <a:rPr lang="fi-FI" dirty="0" err="1"/>
              <a:t>power</a:t>
            </a:r>
            <a:r>
              <a:rPr lang="fi-FI" dirty="0"/>
              <a:t> </a:t>
            </a:r>
            <a:r>
              <a:rPr lang="fi-FI" dirty="0" err="1"/>
              <a:t>deployment</a:t>
            </a:r>
            <a:r>
              <a:rPr lang="fi-FI" dirty="0"/>
              <a:t>, </a:t>
            </a:r>
            <a:r>
              <a:rPr lang="fi-FI" dirty="0" err="1"/>
              <a:t>while</a:t>
            </a:r>
            <a:r>
              <a:rPr lang="fi-FI" dirty="0"/>
              <a:t> </a:t>
            </a:r>
            <a:r>
              <a:rPr lang="fi-FI" dirty="0" err="1"/>
              <a:t>there</a:t>
            </a:r>
            <a:r>
              <a:rPr lang="fi-FI" dirty="0"/>
              <a:t> </a:t>
            </a:r>
            <a:r>
              <a:rPr lang="fi-FI" dirty="0" err="1"/>
              <a:t>has</a:t>
            </a:r>
            <a:r>
              <a:rPr lang="fi-FI" dirty="0"/>
              <a:t> </a:t>
            </a:r>
            <a:r>
              <a:rPr lang="fi-FI" dirty="0" err="1"/>
              <a:t>been</a:t>
            </a:r>
            <a:r>
              <a:rPr lang="fi-FI" dirty="0"/>
              <a:t> no </a:t>
            </a:r>
            <a:r>
              <a:rPr lang="fi-FI" dirty="0" err="1"/>
              <a:t>agreement</a:t>
            </a:r>
            <a:r>
              <a:rPr lang="fi-FI" dirty="0"/>
              <a:t> </a:t>
            </a:r>
            <a:r>
              <a:rPr lang="fi-FI" dirty="0" err="1"/>
              <a:t>the</a:t>
            </a:r>
            <a:r>
              <a:rPr lang="fi-FI" dirty="0"/>
              <a:t> </a:t>
            </a:r>
            <a:r>
              <a:rPr lang="fi-FI" dirty="0" err="1"/>
              <a:t>exact</a:t>
            </a:r>
            <a:r>
              <a:rPr lang="fi-FI" dirty="0"/>
              <a:t> </a:t>
            </a:r>
            <a:r>
              <a:rPr lang="fi-FI" dirty="0" err="1"/>
              <a:t>required</a:t>
            </a:r>
            <a:r>
              <a:rPr lang="fi-FI" dirty="0"/>
              <a:t> </a:t>
            </a:r>
            <a:r>
              <a:rPr lang="fi-FI" dirty="0" err="1"/>
              <a:t>values</a:t>
            </a:r>
            <a:endParaRPr lang="fi-FI" dirty="0"/>
          </a:p>
          <a:p>
            <a:r>
              <a:rPr lang="fi-FI" dirty="0" err="1"/>
              <a:t>Occupied</a:t>
            </a:r>
            <a:r>
              <a:rPr lang="fi-FI" dirty="0"/>
              <a:t> </a:t>
            </a:r>
            <a:r>
              <a:rPr lang="fi-FI" dirty="0" err="1"/>
              <a:t>bandwidth</a:t>
            </a:r>
            <a:r>
              <a:rPr lang="fi-FI" dirty="0"/>
              <a:t> </a:t>
            </a:r>
            <a:r>
              <a:rPr lang="fi-FI" dirty="0" err="1"/>
              <a:t>limit</a:t>
            </a:r>
            <a:r>
              <a:rPr lang="fi-FI" dirty="0"/>
              <a:t> of 99% </a:t>
            </a:r>
            <a:r>
              <a:rPr lang="fi-FI" dirty="0" err="1"/>
              <a:t>sets</a:t>
            </a:r>
            <a:r>
              <a:rPr lang="fi-FI" dirty="0"/>
              <a:t> </a:t>
            </a:r>
            <a:r>
              <a:rPr lang="fi-FI" dirty="0" err="1"/>
              <a:t>implicitly</a:t>
            </a:r>
            <a:r>
              <a:rPr lang="fi-FI" dirty="0"/>
              <a:t> </a:t>
            </a:r>
            <a:r>
              <a:rPr lang="fi-FI" dirty="0" err="1"/>
              <a:t>approximately</a:t>
            </a:r>
            <a:r>
              <a:rPr lang="fi-FI" dirty="0"/>
              <a:t> 23 </a:t>
            </a:r>
            <a:r>
              <a:rPr lang="fi-FI" dirty="0" err="1"/>
              <a:t>dBc</a:t>
            </a:r>
            <a:r>
              <a:rPr lang="fi-FI" dirty="0"/>
              <a:t> ACLR </a:t>
            </a:r>
            <a:r>
              <a:rPr lang="fi-FI" dirty="0" err="1"/>
              <a:t>requirement</a:t>
            </a:r>
            <a:r>
              <a:rPr lang="fi-FI" dirty="0"/>
              <a:t>, </a:t>
            </a:r>
            <a:r>
              <a:rPr lang="fi-FI" dirty="0" err="1"/>
              <a:t>corresponding</a:t>
            </a:r>
            <a:r>
              <a:rPr lang="fi-FI" dirty="0"/>
              <a:t> to 0.5% of </a:t>
            </a:r>
            <a:r>
              <a:rPr lang="fi-FI" dirty="0" err="1"/>
              <a:t>power</a:t>
            </a:r>
            <a:r>
              <a:rPr lang="fi-FI" dirty="0"/>
              <a:t> at </a:t>
            </a:r>
            <a:r>
              <a:rPr lang="fi-FI" dirty="0" err="1"/>
              <a:t>adjacent</a:t>
            </a:r>
            <a:r>
              <a:rPr lang="fi-FI" dirty="0"/>
              <a:t> </a:t>
            </a:r>
            <a:r>
              <a:rPr lang="fi-FI" dirty="0" err="1"/>
              <a:t>channel</a:t>
            </a:r>
            <a:endParaRPr lang="fi-FI" dirty="0"/>
          </a:p>
          <a:p>
            <a:endParaRPr lang="fi-FI" dirty="0"/>
          </a:p>
        </p:txBody>
      </p:sp>
    </p:spTree>
    <p:extLst>
      <p:ext uri="{BB962C8B-B14F-4D97-AF65-F5344CB8AC3E}">
        <p14:creationId xmlns:p14="http://schemas.microsoft.com/office/powerpoint/2010/main" val="28790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98C-603C-4E1D-88F5-5AC37E203AC8}"/>
              </a:ext>
            </a:extLst>
          </p:cNvPr>
          <p:cNvSpPr>
            <a:spLocks noGrp="1"/>
          </p:cNvSpPr>
          <p:nvPr>
            <p:ph type="title"/>
          </p:nvPr>
        </p:nvSpPr>
        <p:spPr/>
        <p:txBody>
          <a:bodyPr/>
          <a:lstStyle/>
          <a:p>
            <a:r>
              <a:rPr lang="fi-FI" dirty="0" err="1"/>
              <a:t>Way</a:t>
            </a:r>
            <a:r>
              <a:rPr lang="fi-FI" dirty="0"/>
              <a:t> </a:t>
            </a:r>
            <a:r>
              <a:rPr lang="fi-FI" dirty="0" err="1"/>
              <a:t>forward</a:t>
            </a:r>
            <a:endParaRPr lang="fi-FI" dirty="0"/>
          </a:p>
        </p:txBody>
      </p:sp>
      <p:sp>
        <p:nvSpPr>
          <p:cNvPr id="3" name="Content Placeholder 2">
            <a:extLst>
              <a:ext uri="{FF2B5EF4-FFF2-40B4-BE49-F238E27FC236}">
                <a16:creationId xmlns:a16="http://schemas.microsoft.com/office/drawing/2014/main" id="{1A6F0B87-2A03-4D07-9A49-AAECDF4ADD16}"/>
              </a:ext>
            </a:extLst>
          </p:cNvPr>
          <p:cNvSpPr>
            <a:spLocks noGrp="1"/>
          </p:cNvSpPr>
          <p:nvPr>
            <p:ph idx="1"/>
          </p:nvPr>
        </p:nvSpPr>
        <p:spPr/>
        <p:txBody>
          <a:bodyPr>
            <a:normAutofit fontScale="77500" lnSpcReduction="20000"/>
          </a:bodyPr>
          <a:lstStyle/>
          <a:p>
            <a:r>
              <a:rPr lang="fi-FI" dirty="0"/>
              <a:t>IAB-MT ACLR minimum requirement in FR2 is </a:t>
            </a:r>
            <a:r>
              <a:rPr lang="fi-FI" strike="sngStrike" dirty="0"/>
              <a:t>24 dBc</a:t>
            </a:r>
          </a:p>
          <a:p>
            <a:pPr lvl="1"/>
            <a:r>
              <a:rPr lang="fi-FI" dirty="0">
                <a:solidFill>
                  <a:srgbClr val="FF0000"/>
                </a:solidFill>
              </a:rPr>
              <a:t>For Wide area IAB MT class: </a:t>
            </a:r>
          </a:p>
          <a:p>
            <a:pPr lvl="2"/>
            <a:r>
              <a:rPr lang="fi-FI" dirty="0">
                <a:solidFill>
                  <a:srgbClr val="FF0000"/>
                </a:solidFill>
              </a:rPr>
              <a:t>Option 1: reuse BS ACLR</a:t>
            </a:r>
          </a:p>
          <a:p>
            <a:pPr lvl="2"/>
            <a:r>
              <a:rPr lang="fi-FI" dirty="0">
                <a:solidFill>
                  <a:srgbClr val="FF0000"/>
                </a:solidFill>
              </a:rPr>
              <a:t>Option 2: 24 dBC</a:t>
            </a:r>
          </a:p>
          <a:p>
            <a:pPr lvl="1"/>
            <a:r>
              <a:rPr lang="fi-FI" dirty="0">
                <a:solidFill>
                  <a:srgbClr val="FF0000"/>
                </a:solidFill>
              </a:rPr>
              <a:t>For </a:t>
            </a:r>
            <a:r>
              <a:rPr lang="fi-FI" dirty="0">
                <a:solidFill>
                  <a:schemeClr val="accent1"/>
                </a:solidFill>
              </a:rPr>
              <a:t>[</a:t>
            </a:r>
            <a:r>
              <a:rPr lang="fi-FI" dirty="0">
                <a:solidFill>
                  <a:srgbClr val="FF0000"/>
                </a:solidFill>
              </a:rPr>
              <a:t>Local area</a:t>
            </a:r>
            <a:r>
              <a:rPr lang="fi-FI" dirty="0">
                <a:solidFill>
                  <a:schemeClr val="accent1"/>
                </a:solidFill>
              </a:rPr>
              <a:t>] </a:t>
            </a:r>
            <a:r>
              <a:rPr lang="fi-FI" dirty="0">
                <a:solidFill>
                  <a:srgbClr val="FF0000"/>
                </a:solidFill>
              </a:rPr>
              <a:t>IAB MT class: 24 dBc</a:t>
            </a:r>
          </a:p>
          <a:p>
            <a:r>
              <a:rPr lang="fi-FI" strike="sngStrike" dirty="0"/>
              <a:t>IAB-MT minimum Tx power in FR2 is class dependent</a:t>
            </a:r>
          </a:p>
          <a:p>
            <a:pPr lvl="1"/>
            <a:r>
              <a:rPr lang="fi-FI" strike="sngStrike" dirty="0">
                <a:solidFill>
                  <a:srgbClr val="FF0000"/>
                </a:solidFill>
              </a:rPr>
              <a:t>For Wide area IAB MT class:</a:t>
            </a:r>
          </a:p>
          <a:p>
            <a:pPr lvl="2"/>
            <a:r>
              <a:rPr lang="fi-FI" strike="sngStrike" dirty="0">
                <a:solidFill>
                  <a:srgbClr val="FF0000"/>
                </a:solidFill>
              </a:rPr>
              <a:t>Option 1:Derived from Tx dyanmic range and declared max Tx power</a:t>
            </a:r>
          </a:p>
          <a:p>
            <a:pPr lvl="2"/>
            <a:r>
              <a:rPr lang="fi-FI" strike="sngStrike" dirty="0">
                <a:solidFill>
                  <a:srgbClr val="FF0000"/>
                </a:solidFill>
              </a:rPr>
              <a:t>Option 2:</a:t>
            </a:r>
            <a:r>
              <a:rPr lang="fi-FI" strike="sngStrike" dirty="0"/>
              <a:t>25 dBm for macro/planned/high power deployment based class</a:t>
            </a:r>
          </a:p>
          <a:p>
            <a:pPr lvl="1"/>
            <a:r>
              <a:rPr lang="fi-FI" strike="sngStrike" dirty="0">
                <a:solidFill>
                  <a:srgbClr val="FF0000"/>
                </a:solidFill>
              </a:rPr>
              <a:t>For </a:t>
            </a:r>
            <a:r>
              <a:rPr lang="fi-FI" strike="sngStrike" dirty="0">
                <a:solidFill>
                  <a:schemeClr val="accent1"/>
                </a:solidFill>
              </a:rPr>
              <a:t>[</a:t>
            </a:r>
            <a:r>
              <a:rPr lang="fi-FI" strike="sngStrike" dirty="0">
                <a:solidFill>
                  <a:srgbClr val="FF0000"/>
                </a:solidFill>
              </a:rPr>
              <a:t>Local area</a:t>
            </a:r>
            <a:r>
              <a:rPr lang="fi-FI" strike="sngStrike" dirty="0">
                <a:solidFill>
                  <a:schemeClr val="accent1"/>
                </a:solidFill>
              </a:rPr>
              <a:t>]</a:t>
            </a:r>
            <a:r>
              <a:rPr lang="fi-FI" strike="sngStrike" dirty="0">
                <a:solidFill>
                  <a:srgbClr val="FF0000"/>
                </a:solidFill>
              </a:rPr>
              <a:t> IAB MT class: </a:t>
            </a:r>
          </a:p>
          <a:p>
            <a:pPr lvl="2"/>
            <a:r>
              <a:rPr lang="fi-FI" strike="sngStrike" dirty="0"/>
              <a:t>25 dBm for macro/planned/high power deployment based class</a:t>
            </a:r>
          </a:p>
          <a:p>
            <a:pPr lvl="2"/>
            <a:r>
              <a:rPr lang="fi-FI" strike="sngStrike" dirty="0"/>
              <a:t>13 dBm for small cell / unplanned / low power deployment</a:t>
            </a:r>
          </a:p>
          <a:p>
            <a:pPr lvl="1"/>
            <a:r>
              <a:rPr lang="fi-FI" strike="sngStrike" dirty="0"/>
              <a:t>Power levels are specified as TRP</a:t>
            </a:r>
          </a:p>
          <a:p>
            <a:r>
              <a:rPr lang="fi-FI" strike="sngStrike" dirty="0" err="1"/>
              <a:t>Minimum</a:t>
            </a:r>
            <a:r>
              <a:rPr lang="fi-FI" strike="sngStrike" dirty="0"/>
              <a:t> </a:t>
            </a:r>
            <a:r>
              <a:rPr lang="fi-FI" strike="sngStrike" dirty="0" err="1"/>
              <a:t>power</a:t>
            </a:r>
            <a:r>
              <a:rPr lang="fi-FI" strike="sngStrike" dirty="0"/>
              <a:t> </a:t>
            </a:r>
            <a:r>
              <a:rPr lang="fi-FI" strike="sngStrike" dirty="0" err="1"/>
              <a:t>requirement</a:t>
            </a:r>
            <a:r>
              <a:rPr lang="fi-FI" strike="sngStrike" dirty="0"/>
              <a:t> </a:t>
            </a:r>
            <a:r>
              <a:rPr lang="fi-FI" strike="sngStrike" dirty="0" err="1"/>
              <a:t>means</a:t>
            </a:r>
            <a:r>
              <a:rPr lang="fi-FI" strike="sngStrike" dirty="0"/>
              <a:t> </a:t>
            </a:r>
            <a:r>
              <a:rPr lang="fi-FI" strike="sngStrike" dirty="0" err="1"/>
              <a:t>that</a:t>
            </a:r>
            <a:r>
              <a:rPr lang="fi-FI" strike="sngStrike" dirty="0"/>
              <a:t> IAB-MT </a:t>
            </a:r>
            <a:r>
              <a:rPr lang="fi-FI" strike="sngStrike" dirty="0" err="1"/>
              <a:t>shall</a:t>
            </a:r>
            <a:r>
              <a:rPr lang="fi-FI" strike="sngStrike" dirty="0"/>
              <a:t> </a:t>
            </a:r>
            <a:r>
              <a:rPr lang="fi-FI" strike="sngStrike" dirty="0" err="1"/>
              <a:t>be</a:t>
            </a:r>
            <a:r>
              <a:rPr lang="fi-FI" strike="sngStrike" dirty="0"/>
              <a:t> </a:t>
            </a:r>
            <a:r>
              <a:rPr lang="fi-FI" strike="sngStrike" dirty="0" err="1"/>
              <a:t>able</a:t>
            </a:r>
            <a:r>
              <a:rPr lang="fi-FI" strike="sngStrike" dirty="0"/>
              <a:t> to </a:t>
            </a:r>
            <a:r>
              <a:rPr lang="fi-FI" strike="sngStrike" dirty="0" err="1"/>
              <a:t>transmit</a:t>
            </a:r>
            <a:r>
              <a:rPr lang="fi-FI" strike="sngStrike" dirty="0"/>
              <a:t> </a:t>
            </a:r>
            <a:r>
              <a:rPr lang="fi-FI" strike="sngStrike" dirty="0" err="1"/>
              <a:t>the</a:t>
            </a:r>
            <a:r>
              <a:rPr lang="fi-FI" strike="sngStrike" dirty="0"/>
              <a:t> </a:t>
            </a:r>
            <a:r>
              <a:rPr lang="fi-FI" strike="sngStrike" dirty="0" err="1"/>
              <a:t>widest</a:t>
            </a:r>
            <a:r>
              <a:rPr lang="fi-FI" strike="sngStrike" dirty="0"/>
              <a:t> </a:t>
            </a:r>
            <a:r>
              <a:rPr lang="fi-FI" strike="sngStrike" dirty="0" err="1"/>
              <a:t>declared</a:t>
            </a:r>
            <a:r>
              <a:rPr lang="fi-FI" strike="sngStrike" dirty="0"/>
              <a:t> </a:t>
            </a:r>
            <a:r>
              <a:rPr lang="fi-FI" strike="sngStrike" dirty="0" err="1"/>
              <a:t>channel</a:t>
            </a:r>
            <a:r>
              <a:rPr lang="fi-FI" strike="sngStrike" dirty="0"/>
              <a:t> BW </a:t>
            </a:r>
            <a:r>
              <a:rPr lang="fi-FI" strike="sngStrike" dirty="0" err="1"/>
              <a:t>with</a:t>
            </a:r>
            <a:r>
              <a:rPr lang="fi-FI" strike="sngStrike" dirty="0"/>
              <a:t> </a:t>
            </a:r>
            <a:r>
              <a:rPr lang="fi-FI" strike="sngStrike" dirty="0" err="1"/>
              <a:t>maximum</a:t>
            </a:r>
            <a:r>
              <a:rPr lang="fi-FI" strike="sngStrike" dirty="0"/>
              <a:t> </a:t>
            </a:r>
            <a:r>
              <a:rPr lang="fi-FI" strike="sngStrike" dirty="0" err="1"/>
              <a:t>possible</a:t>
            </a:r>
            <a:r>
              <a:rPr lang="fi-FI" strike="sngStrike" dirty="0"/>
              <a:t> </a:t>
            </a:r>
            <a:r>
              <a:rPr lang="fi-FI" strike="sngStrike" dirty="0" err="1"/>
              <a:t>number</a:t>
            </a:r>
            <a:r>
              <a:rPr lang="fi-FI" strike="sngStrike" dirty="0"/>
              <a:t> of </a:t>
            </a:r>
            <a:r>
              <a:rPr lang="fi-FI" strike="sngStrike" dirty="0" err="1"/>
              <a:t>RBs</a:t>
            </a:r>
            <a:r>
              <a:rPr lang="fi-FI" strike="sngStrike" dirty="0"/>
              <a:t> </a:t>
            </a:r>
            <a:r>
              <a:rPr lang="fi-FI" strike="sngStrike" dirty="0" err="1"/>
              <a:t>allocated</a:t>
            </a:r>
            <a:r>
              <a:rPr lang="fi-FI" strike="sngStrike" dirty="0"/>
              <a:t> for </a:t>
            </a:r>
            <a:r>
              <a:rPr lang="fi-FI" strike="sngStrike" dirty="0" err="1"/>
              <a:t>the</a:t>
            </a:r>
            <a:r>
              <a:rPr lang="fi-FI" strike="sngStrike" dirty="0"/>
              <a:t> </a:t>
            </a:r>
            <a:r>
              <a:rPr lang="fi-FI" strike="sngStrike" dirty="0" err="1"/>
              <a:t>said</a:t>
            </a:r>
            <a:r>
              <a:rPr lang="fi-FI" strike="sngStrike" dirty="0"/>
              <a:t> </a:t>
            </a:r>
            <a:r>
              <a:rPr lang="fi-FI" strike="sngStrike" dirty="0" err="1"/>
              <a:t>channel</a:t>
            </a:r>
            <a:r>
              <a:rPr lang="fi-FI" strike="sngStrike" dirty="0"/>
              <a:t> at </a:t>
            </a:r>
            <a:r>
              <a:rPr lang="fi-FI" strike="sngStrike" dirty="0" err="1"/>
              <a:t>the</a:t>
            </a:r>
            <a:r>
              <a:rPr lang="fi-FI" strike="sngStrike" dirty="0"/>
              <a:t> </a:t>
            </a:r>
            <a:r>
              <a:rPr lang="fi-FI" strike="sngStrike" dirty="0" err="1"/>
              <a:t>specified</a:t>
            </a:r>
            <a:r>
              <a:rPr lang="fi-FI" strike="sngStrike" dirty="0"/>
              <a:t> </a:t>
            </a:r>
            <a:r>
              <a:rPr lang="fi-FI" strike="sngStrike" dirty="0" err="1"/>
              <a:t>or</a:t>
            </a:r>
            <a:r>
              <a:rPr lang="fi-FI" strike="sngStrike" dirty="0"/>
              <a:t> </a:t>
            </a:r>
            <a:r>
              <a:rPr lang="fi-FI" strike="sngStrike" dirty="0" err="1"/>
              <a:t>lower</a:t>
            </a:r>
            <a:r>
              <a:rPr lang="fi-FI" strike="sngStrike" dirty="0"/>
              <a:t> </a:t>
            </a:r>
            <a:r>
              <a:rPr lang="fi-FI" strike="sngStrike" dirty="0" err="1"/>
              <a:t>power</a:t>
            </a:r>
            <a:r>
              <a:rPr lang="fi-FI" strike="sngStrike" dirty="0"/>
              <a:t> output </a:t>
            </a:r>
            <a:r>
              <a:rPr lang="fi-FI" strike="sngStrike" dirty="0" err="1"/>
              <a:t>power</a:t>
            </a:r>
            <a:r>
              <a:rPr lang="fi-FI" strike="sngStrike" dirty="0"/>
              <a:t>.</a:t>
            </a:r>
          </a:p>
        </p:txBody>
      </p:sp>
    </p:spTree>
    <p:extLst>
      <p:ext uri="{BB962C8B-B14F-4D97-AF65-F5344CB8AC3E}">
        <p14:creationId xmlns:p14="http://schemas.microsoft.com/office/powerpoint/2010/main" val="573216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5EF91AF809AE43A424EC0312E4EB1E" ma:contentTypeVersion="12" ma:contentTypeDescription="Create a new document." ma:contentTypeScope="" ma:versionID="080f632b1d75eb10d649980e927d089a">
  <xsd:schema xmlns:xsd="http://www.w3.org/2001/XMLSchema" xmlns:xs="http://www.w3.org/2001/XMLSchema" xmlns:p="http://schemas.microsoft.com/office/2006/metadata/properties" xmlns:ns3="71c5aaf6-e6ce-465b-b873-5148d2a4c105" xmlns:ns4="519aa99c-1cb5-4104-b3e5-ac8884ba5a7d" xmlns:ns5="936d0624-2001-4056-8050-3a07bbfa14f8" targetNamespace="http://schemas.microsoft.com/office/2006/metadata/properties" ma:root="true" ma:fieldsID="b603f113c13c4af0fc571a8510573497" ns3:_="" ns4:_="" ns5:_="">
    <xsd:import namespace="71c5aaf6-e6ce-465b-b873-5148d2a4c105"/>
    <xsd:import namespace="519aa99c-1cb5-4104-b3e5-ac8884ba5a7d"/>
    <xsd:import namespace="936d0624-2001-4056-8050-3a07bbfa14f8"/>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SharingHintHash" minOccurs="0"/>
                <xsd:element ref="ns5:MediaServiceMetadata" minOccurs="0"/>
                <xsd:element ref="ns5:MediaServiceFastMetadata" minOccurs="0"/>
                <xsd:element ref="ns4:SharedWithUsers" minOccurs="0"/>
                <xsd:element ref="ns4:SharedWithDetails" minOccurs="0"/>
                <xsd:element ref="ns5:MediaServiceDateTaken" minOccurs="0"/>
                <xsd:element ref="ns5:MediaServiceAutoTags" minOccurs="0"/>
                <xsd:element ref="ns5:MediaServiceOCR" minOccurs="0"/>
                <xsd:element ref="ns5:MediaServiceGenerationTime" minOccurs="0"/>
                <xsd:element ref="ns5:MediaServiceEventHashCode" minOccurs="0"/>
                <xsd:element ref="ns5:MediaServiceAutoKeyPoints" minOccurs="0"/>
                <xsd:element ref="ns5: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19aa99c-1cb5-4104-b3e5-ac8884ba5a7d" elementFormDefault="qualified">
    <xsd:import namespace="http://schemas.microsoft.com/office/2006/documentManagement/types"/>
    <xsd:import namespace="http://schemas.microsoft.com/office/infopath/2007/PartnerControls"/>
    <xsd:element name="SharingHintHash" ma:index="12" nillable="true" ma:displayName="Sharing Hint Hash" ma:hidden="true" ma:internalName="SharingHintHash" ma:readOnly="true">
      <xsd:simpleType>
        <xsd:restriction base="dms:Text"/>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6d0624-2001-4056-8050-3a07bbfa14f8"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C9B7E772-1F35-4FE7-BB9C-DF5B4704D8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519aa99c-1cb5-4104-b3e5-ac8884ba5a7d"/>
    <ds:schemaRef ds:uri="936d0624-2001-4056-8050-3a07bbfa14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8EB7E9-BD9C-4DF9-AD6A-74AC55C92D9B}">
  <ds:schemaRefs>
    <ds:schemaRef ds:uri="http://schemas.openxmlformats.org/package/2006/metadata/core-properties"/>
    <ds:schemaRef ds:uri="http://schemas.microsoft.com/office/2006/metadata/properties"/>
    <ds:schemaRef ds:uri="http://schemas.microsoft.com/office/2006/documentManagement/types"/>
    <ds:schemaRef ds:uri="936d0624-2001-4056-8050-3a07bbfa14f8"/>
    <ds:schemaRef ds:uri="http://schemas.microsoft.com/office/infopath/2007/PartnerControls"/>
    <ds:schemaRef ds:uri="519aa99c-1cb5-4104-b3e5-ac8884ba5a7d"/>
    <ds:schemaRef ds:uri="http://purl.org/dc/dcmitype/"/>
    <ds:schemaRef ds:uri="http://purl.org/dc/terms/"/>
    <ds:schemaRef ds:uri="71c5aaf6-e6ce-465b-b873-5148d2a4c105"/>
    <ds:schemaRef ds:uri="http://www.w3.org/XML/1998/namespace"/>
    <ds:schemaRef ds:uri="http://purl.org/dc/elements/1.1/"/>
  </ds:schemaRefs>
</ds:datastoreItem>
</file>

<file path=customXml/itemProps3.xml><?xml version="1.0" encoding="utf-8"?>
<ds:datastoreItem xmlns:ds="http://schemas.openxmlformats.org/officeDocument/2006/customXml" ds:itemID="{C1576CF5-3BC5-451E-814B-E0DB5CCC481F}">
  <ds:schemaRefs>
    <ds:schemaRef ds:uri="http://schemas.microsoft.com/sharepoint/v3/contenttype/forms"/>
  </ds:schemaRefs>
</ds:datastoreItem>
</file>

<file path=customXml/itemProps4.xml><?xml version="1.0" encoding="utf-8"?>
<ds:datastoreItem xmlns:ds="http://schemas.openxmlformats.org/officeDocument/2006/customXml" ds:itemID="{49AEC5AD-11BF-4590-AFD7-E30FA47AD8DD}">
  <ds:schemaRefs>
    <ds:schemaRef ds:uri="http://schemas.microsoft.com/sharepoint/events"/>
  </ds:schemaRefs>
</ds:datastoreItem>
</file>

<file path=customXml/itemProps5.xml><?xml version="1.0" encoding="utf-8"?>
<ds:datastoreItem xmlns:ds="http://schemas.openxmlformats.org/officeDocument/2006/customXml" ds:itemID="{1FC23892-822A-4425-8823-5541EEB31F0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135</TotalTime>
  <Words>329</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WF on IAB-MT ACLR and minimum Tx power in FR2</vt:lpstr>
      <vt:lpstr>Contributions in RAN4#94-e</vt:lpstr>
      <vt:lpstr>Background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TS referencing rules</dc:title>
  <dc:creator>Nokia-user</dc:creator>
  <cp:lastModifiedBy>Alessio Marcone</cp:lastModifiedBy>
  <cp:revision>33</cp:revision>
  <dcterms:created xsi:type="dcterms:W3CDTF">2020-02-28T12:26:05Z</dcterms:created>
  <dcterms:modified xsi:type="dcterms:W3CDTF">2020-03-03T17:48:47Z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0x010100A65EF91AF809AE43A424EC0312E4EB1E</vt:lpwstr>
  </property>
  <property fmtid="{D5CDD505-2E9C-101B-9397-08002B2CF9AE}" pid="3" name="NSCPROP_SA">
    <vt:lpwstr>D:\Work\3GPP\RAN4\2020\RAN4#94\2nd round discussion for RAN4_94e\#80\RAN4#94e_#81_NR_IAB_Co-existence draft WF R4-2002492_Ericsson.pptx</vt:lpwstr>
  </property>
</Properties>
</file>