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57" r:id="rId7"/>
    <p:sldId id="260" r:id="rId8"/>
    <p:sldId id="261" r:id="rId9"/>
    <p:sldId id="262" r:id="rId10"/>
    <p:sldId id="263" r:id="rId11"/>
    <p:sldId id="264"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unhui Zhang" initials="CZ" lastIdx="5" clrIdx="0">
    <p:extLst>
      <p:ext uri="{19B8F6BF-5375-455C-9EA6-DF929625EA0E}">
        <p15:presenceInfo xmlns:p15="http://schemas.microsoft.com/office/powerpoint/2012/main" userId="S::chunhui.zhang@ericsson.com::fdc248b9-f08b-4c7c-a534-e43a1ca2b1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D734D4-C82D-4EAA-B2CF-765C80135544}" v="13" dt="2020-03-03T19:29:13.4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unhui Zhang" userId="fdc248b9-f08b-4c7c-a534-e43a1ca2b185" providerId="ADAL" clId="{1622348F-AD42-45F2-8587-4A5AB1839810}"/>
    <pc:docChg chg="custSel modSld">
      <pc:chgData name="Chunhui Zhang" userId="fdc248b9-f08b-4c7c-a534-e43a1ca2b185" providerId="ADAL" clId="{1622348F-AD42-45F2-8587-4A5AB1839810}" dt="2020-03-03T17:51:32.919" v="589"/>
      <pc:docMkLst>
        <pc:docMk/>
      </pc:docMkLst>
      <pc:sldChg chg="modSp addCm modCm">
        <pc:chgData name="Chunhui Zhang" userId="fdc248b9-f08b-4c7c-a534-e43a1ca2b185" providerId="ADAL" clId="{1622348F-AD42-45F2-8587-4A5AB1839810}" dt="2020-03-03T17:47:24.404" v="539"/>
        <pc:sldMkLst>
          <pc:docMk/>
          <pc:sldMk cId="1081513749" sldId="260"/>
        </pc:sldMkLst>
        <pc:spChg chg="mod">
          <ac:chgData name="Chunhui Zhang" userId="fdc248b9-f08b-4c7c-a534-e43a1ca2b185" providerId="ADAL" clId="{1622348F-AD42-45F2-8587-4A5AB1839810}" dt="2020-03-03T17:33:21.099" v="535" actId="20577"/>
          <ac:spMkLst>
            <pc:docMk/>
            <pc:sldMk cId="1081513749" sldId="260"/>
            <ac:spMk id="3" creationId="{B923CB64-C4CB-4F91-9AF9-8BC1FA9B29E2}"/>
          </ac:spMkLst>
        </pc:spChg>
      </pc:sldChg>
      <pc:sldChg chg="modSp addCm modCm">
        <pc:chgData name="Chunhui Zhang" userId="fdc248b9-f08b-4c7c-a534-e43a1ca2b185" providerId="ADAL" clId="{1622348F-AD42-45F2-8587-4A5AB1839810}" dt="2020-03-03T17:51:32.919" v="589"/>
        <pc:sldMkLst>
          <pc:docMk/>
          <pc:sldMk cId="3060527124" sldId="263"/>
        </pc:sldMkLst>
        <pc:spChg chg="mod">
          <ac:chgData name="Chunhui Zhang" userId="fdc248b9-f08b-4c7c-a534-e43a1ca2b185" providerId="ADAL" clId="{1622348F-AD42-45F2-8587-4A5AB1839810}" dt="2020-03-03T17:48:33.846" v="587" actId="20577"/>
          <ac:spMkLst>
            <pc:docMk/>
            <pc:sldMk cId="3060527124" sldId="263"/>
            <ac:spMk id="3" creationId="{9E066C31-A993-4894-A68A-7EFEDE1906EA}"/>
          </ac:spMkLst>
        </pc:spChg>
      </pc:sldChg>
    </pc:docChg>
  </pc:docChgLst>
  <pc:docChgLst>
    <pc:chgData name="Chunhui Zhang" userId="fdc248b9-f08b-4c7c-a534-e43a1ca2b185" providerId="ADAL" clId="{C5D734D4-C82D-4EAA-B2CF-765C80135544}"/>
    <pc:docChg chg="modSld">
      <pc:chgData name="Chunhui Zhang" userId="fdc248b9-f08b-4c7c-a534-e43a1ca2b185" providerId="ADAL" clId="{C5D734D4-C82D-4EAA-B2CF-765C80135544}" dt="2020-03-03T19:31:49.313" v="82" actId="20577"/>
      <pc:docMkLst>
        <pc:docMk/>
      </pc:docMkLst>
      <pc:sldChg chg="modSp modCm">
        <pc:chgData name="Chunhui Zhang" userId="fdc248b9-f08b-4c7c-a534-e43a1ca2b185" providerId="ADAL" clId="{C5D734D4-C82D-4EAA-B2CF-765C80135544}" dt="2020-03-03T19:30:56.478" v="75" actId="20577"/>
        <pc:sldMkLst>
          <pc:docMk/>
          <pc:sldMk cId="1081513749" sldId="260"/>
        </pc:sldMkLst>
        <pc:spChg chg="mod">
          <ac:chgData name="Chunhui Zhang" userId="fdc248b9-f08b-4c7c-a534-e43a1ca2b185" providerId="ADAL" clId="{C5D734D4-C82D-4EAA-B2CF-765C80135544}" dt="2020-03-03T19:30:56.478" v="75" actId="20577"/>
          <ac:spMkLst>
            <pc:docMk/>
            <pc:sldMk cId="1081513749" sldId="260"/>
            <ac:spMk id="3" creationId="{B923CB64-C4CB-4F91-9AF9-8BC1FA9B29E2}"/>
          </ac:spMkLst>
        </pc:spChg>
      </pc:sldChg>
      <pc:sldChg chg="modSp">
        <pc:chgData name="Chunhui Zhang" userId="fdc248b9-f08b-4c7c-a534-e43a1ca2b185" providerId="ADAL" clId="{C5D734D4-C82D-4EAA-B2CF-765C80135544}" dt="2020-03-03T19:30:45.001" v="74" actId="20577"/>
        <pc:sldMkLst>
          <pc:docMk/>
          <pc:sldMk cId="1338680167" sldId="261"/>
        </pc:sldMkLst>
        <pc:spChg chg="mod">
          <ac:chgData name="Chunhui Zhang" userId="fdc248b9-f08b-4c7c-a534-e43a1ca2b185" providerId="ADAL" clId="{C5D734D4-C82D-4EAA-B2CF-765C80135544}" dt="2020-03-03T19:30:45.001" v="74" actId="20577"/>
          <ac:spMkLst>
            <pc:docMk/>
            <pc:sldMk cId="1338680167" sldId="261"/>
            <ac:spMk id="3" creationId="{965377C4-CE55-48E0-A2EA-80E6F48E15BE}"/>
          </ac:spMkLst>
        </pc:spChg>
      </pc:sldChg>
      <pc:sldChg chg="modSp modCm">
        <pc:chgData name="Chunhui Zhang" userId="fdc248b9-f08b-4c7c-a534-e43a1ca2b185" providerId="ADAL" clId="{C5D734D4-C82D-4EAA-B2CF-765C80135544}" dt="2020-03-03T19:31:49.313" v="82" actId="20577"/>
        <pc:sldMkLst>
          <pc:docMk/>
          <pc:sldMk cId="3060527124" sldId="263"/>
        </pc:sldMkLst>
        <pc:spChg chg="mod">
          <ac:chgData name="Chunhui Zhang" userId="fdc248b9-f08b-4c7c-a534-e43a1ca2b185" providerId="ADAL" clId="{C5D734D4-C82D-4EAA-B2CF-765C80135544}" dt="2020-03-03T19:31:49.313" v="82" actId="20577"/>
          <ac:spMkLst>
            <pc:docMk/>
            <pc:sldMk cId="3060527124" sldId="263"/>
            <ac:spMk id="3" creationId="{9E066C31-A993-4894-A68A-7EFEDE1906EA}"/>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3-03T16:41:32.664" idx="2">
    <p:pos x="2335" y="2093"/>
    <p:text>Company have different view on wanted signal level and so there is a need to discuss if different view can map to different deployment scenario by IAB class, larger input wanted signal on [Local area] IAB MT while wide area IAB MT may subject low wanted signal for long backhaul distance.</p:text>
    <p:extLst>
      <p:ext uri="{C676402C-5697-4E1C-873F-D02D1690AC5C}">
        <p15:threadingInfo xmlns:p15="http://schemas.microsoft.com/office/powerpoint/2012/main" timeZoneBias="-60"/>
      </p:ext>
    </p:extLst>
  </p:cm>
  <p:cm authorId="1" dt="2020-03-03T18:41:29.441" idx="3">
    <p:pos x="1319" y="2874"/>
    <p:text>The wanted signal level also decide the ACS inteference signal level with already agreed ACS value. As IBB will be specified as 1st round decision, there is a need to align the wanted signal also in IBB otherwise the need of IBB is vague; and maybe also with OOB as indicated in another WF.  This is more req need to consider together, maybe also together with other IAB DU class, thus recommendation is that company bring more analysis next meeting.</p:text>
    <p:extLst>
      <p:ext uri="{C676402C-5697-4E1C-873F-D02D1690AC5C}">
        <p15:threadingInfo xmlns:p15="http://schemas.microsoft.com/office/powerpoint/2012/main" timeZoneBias="-60"/>
      </p:ext>
    </p:extLst>
  </p:cm>
  <p:cm authorId="1" dt="2020-03-03T18:46:24.478" idx="4">
    <p:pos x="1858" y="2415"/>
    <p:text>we need to see if companies can agree for Wide area IAB MT when it deploy with long distance so have a weak wanted signal</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3-03T16:36:46.403" idx="1">
    <p:pos x="5407" y="1740"/>
    <p:text>Companies have different views that is similar with ACS. Two companies see the necessity of the higher wanted signal and sees the receiver linearity could be decided by this. Most likely such deployment will be connected to [local area] IAB MT class. For wide area IAB, the IBB interference signal still decide the receiver linerity as wanted signal could be low for long distance backhaul deployment.</p:text>
    <p:extLst>
      <p:ext uri="{C676402C-5697-4E1C-873F-D02D1690AC5C}">
        <p15:threadingInfo xmlns:p15="http://schemas.microsoft.com/office/powerpoint/2012/main" timeZoneBias="-60"/>
      </p:ext>
    </p:extLst>
  </p:cm>
  <p:cm authorId="1" dt="2020-03-03T18:50:55.254" idx="5">
    <p:pos x="1276" y="2738"/>
    <p:text>The same comment with ACS wanted signal level, need to consider ACS, IBB and OOB together, thus recommendation to discuss next meeting.</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9A3E9-E204-4667-9E46-F17DB7A12E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5FF9F363-091E-4A68-B9CD-1EF8C44F39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D9C0EEFE-6B13-4525-A5ED-B3820428E8D7}"/>
              </a:ext>
            </a:extLst>
          </p:cNvPr>
          <p:cNvSpPr>
            <a:spLocks noGrp="1"/>
          </p:cNvSpPr>
          <p:nvPr>
            <p:ph type="dt" sz="half" idx="10"/>
          </p:nvPr>
        </p:nvSpPr>
        <p:spPr/>
        <p:txBody>
          <a:bodyPr/>
          <a:lstStyle/>
          <a:p>
            <a:fld id="{D86D2383-CD26-41DC-B03A-C6C577880B00}" type="datetimeFigureOut">
              <a:rPr lang="sv-SE" smtClean="0"/>
              <a:t>2020-03-03</a:t>
            </a:fld>
            <a:endParaRPr lang="sv-SE"/>
          </a:p>
        </p:txBody>
      </p:sp>
      <p:sp>
        <p:nvSpPr>
          <p:cNvPr id="5" name="Footer Placeholder 4">
            <a:extLst>
              <a:ext uri="{FF2B5EF4-FFF2-40B4-BE49-F238E27FC236}">
                <a16:creationId xmlns:a16="http://schemas.microsoft.com/office/drawing/2014/main" id="{60CEF59D-CA77-43A5-93CD-45961CEEB471}"/>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C250074F-922B-44FF-9205-795FEEE975EA}"/>
              </a:ext>
            </a:extLst>
          </p:cNvPr>
          <p:cNvSpPr>
            <a:spLocks noGrp="1"/>
          </p:cNvSpPr>
          <p:nvPr>
            <p:ph type="sldNum" sz="quarter" idx="12"/>
          </p:nvPr>
        </p:nvSpPr>
        <p:spPr/>
        <p:txBody>
          <a:bodyPr/>
          <a:lstStyle/>
          <a:p>
            <a:fld id="{41A992FD-B244-4B20-90D2-F7ACCA7E6B61}" type="slidenum">
              <a:rPr lang="sv-SE" smtClean="0"/>
              <a:t>‹#›</a:t>
            </a:fld>
            <a:endParaRPr lang="sv-SE"/>
          </a:p>
        </p:txBody>
      </p:sp>
    </p:spTree>
    <p:extLst>
      <p:ext uri="{BB962C8B-B14F-4D97-AF65-F5344CB8AC3E}">
        <p14:creationId xmlns:p14="http://schemas.microsoft.com/office/powerpoint/2010/main" val="114383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3216A-7DEB-4E6D-BAF9-1A726D320D6D}"/>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29EE5F43-79C4-4EE9-9570-ABC9819F23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64DBE824-170F-4DE7-A45A-2613BA07B3FD}"/>
              </a:ext>
            </a:extLst>
          </p:cNvPr>
          <p:cNvSpPr>
            <a:spLocks noGrp="1"/>
          </p:cNvSpPr>
          <p:nvPr>
            <p:ph type="dt" sz="half" idx="10"/>
          </p:nvPr>
        </p:nvSpPr>
        <p:spPr/>
        <p:txBody>
          <a:bodyPr/>
          <a:lstStyle/>
          <a:p>
            <a:fld id="{D86D2383-CD26-41DC-B03A-C6C577880B00}" type="datetimeFigureOut">
              <a:rPr lang="sv-SE" smtClean="0"/>
              <a:t>2020-03-03</a:t>
            </a:fld>
            <a:endParaRPr lang="sv-SE"/>
          </a:p>
        </p:txBody>
      </p:sp>
      <p:sp>
        <p:nvSpPr>
          <p:cNvPr id="5" name="Footer Placeholder 4">
            <a:extLst>
              <a:ext uri="{FF2B5EF4-FFF2-40B4-BE49-F238E27FC236}">
                <a16:creationId xmlns:a16="http://schemas.microsoft.com/office/drawing/2014/main" id="{6105598E-55FC-47FC-9F99-00322D61FA6D}"/>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B1419ABC-DCD1-4A4D-9142-B564CC71B495}"/>
              </a:ext>
            </a:extLst>
          </p:cNvPr>
          <p:cNvSpPr>
            <a:spLocks noGrp="1"/>
          </p:cNvSpPr>
          <p:nvPr>
            <p:ph type="sldNum" sz="quarter" idx="12"/>
          </p:nvPr>
        </p:nvSpPr>
        <p:spPr/>
        <p:txBody>
          <a:bodyPr/>
          <a:lstStyle/>
          <a:p>
            <a:fld id="{41A992FD-B244-4B20-90D2-F7ACCA7E6B61}" type="slidenum">
              <a:rPr lang="sv-SE" smtClean="0"/>
              <a:t>‹#›</a:t>
            </a:fld>
            <a:endParaRPr lang="sv-SE"/>
          </a:p>
        </p:txBody>
      </p:sp>
    </p:spTree>
    <p:extLst>
      <p:ext uri="{BB962C8B-B14F-4D97-AF65-F5344CB8AC3E}">
        <p14:creationId xmlns:p14="http://schemas.microsoft.com/office/powerpoint/2010/main" val="2882411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84107A-D138-4E02-A972-C4ECCA7D36B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22650BB5-9278-4BCA-8EF6-ABA5B25110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11C573B8-D767-4CF3-AAD9-68D539618F9C}"/>
              </a:ext>
            </a:extLst>
          </p:cNvPr>
          <p:cNvSpPr>
            <a:spLocks noGrp="1"/>
          </p:cNvSpPr>
          <p:nvPr>
            <p:ph type="dt" sz="half" idx="10"/>
          </p:nvPr>
        </p:nvSpPr>
        <p:spPr/>
        <p:txBody>
          <a:bodyPr/>
          <a:lstStyle/>
          <a:p>
            <a:fld id="{D86D2383-CD26-41DC-B03A-C6C577880B00}" type="datetimeFigureOut">
              <a:rPr lang="sv-SE" smtClean="0"/>
              <a:t>2020-03-03</a:t>
            </a:fld>
            <a:endParaRPr lang="sv-SE"/>
          </a:p>
        </p:txBody>
      </p:sp>
      <p:sp>
        <p:nvSpPr>
          <p:cNvPr id="5" name="Footer Placeholder 4">
            <a:extLst>
              <a:ext uri="{FF2B5EF4-FFF2-40B4-BE49-F238E27FC236}">
                <a16:creationId xmlns:a16="http://schemas.microsoft.com/office/drawing/2014/main" id="{37485474-5B6A-4C8D-A699-7314FB3D354D}"/>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D907F99A-068D-4382-B55B-442DE2B9A0BD}"/>
              </a:ext>
            </a:extLst>
          </p:cNvPr>
          <p:cNvSpPr>
            <a:spLocks noGrp="1"/>
          </p:cNvSpPr>
          <p:nvPr>
            <p:ph type="sldNum" sz="quarter" idx="12"/>
          </p:nvPr>
        </p:nvSpPr>
        <p:spPr/>
        <p:txBody>
          <a:bodyPr/>
          <a:lstStyle/>
          <a:p>
            <a:fld id="{41A992FD-B244-4B20-90D2-F7ACCA7E6B61}" type="slidenum">
              <a:rPr lang="sv-SE" smtClean="0"/>
              <a:t>‹#›</a:t>
            </a:fld>
            <a:endParaRPr lang="sv-SE"/>
          </a:p>
        </p:txBody>
      </p:sp>
    </p:spTree>
    <p:extLst>
      <p:ext uri="{BB962C8B-B14F-4D97-AF65-F5344CB8AC3E}">
        <p14:creationId xmlns:p14="http://schemas.microsoft.com/office/powerpoint/2010/main" val="3611914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8D30F-382D-4EA0-95B4-8C33F2DB4B27}"/>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8069E1E6-52AD-48EE-B96C-810C5172AA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CE339D5C-A764-44CA-B0D8-6CFDFB4E8E93}"/>
              </a:ext>
            </a:extLst>
          </p:cNvPr>
          <p:cNvSpPr>
            <a:spLocks noGrp="1"/>
          </p:cNvSpPr>
          <p:nvPr>
            <p:ph type="dt" sz="half" idx="10"/>
          </p:nvPr>
        </p:nvSpPr>
        <p:spPr/>
        <p:txBody>
          <a:bodyPr/>
          <a:lstStyle/>
          <a:p>
            <a:fld id="{D86D2383-CD26-41DC-B03A-C6C577880B00}" type="datetimeFigureOut">
              <a:rPr lang="sv-SE" smtClean="0"/>
              <a:t>2020-03-03</a:t>
            </a:fld>
            <a:endParaRPr lang="sv-SE"/>
          </a:p>
        </p:txBody>
      </p:sp>
      <p:sp>
        <p:nvSpPr>
          <p:cNvPr id="5" name="Footer Placeholder 4">
            <a:extLst>
              <a:ext uri="{FF2B5EF4-FFF2-40B4-BE49-F238E27FC236}">
                <a16:creationId xmlns:a16="http://schemas.microsoft.com/office/drawing/2014/main" id="{8CACB760-9AFC-4A13-9160-1D59DA4BABE9}"/>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E67C8634-90E7-4284-BC0D-79D0DF21A7C7}"/>
              </a:ext>
            </a:extLst>
          </p:cNvPr>
          <p:cNvSpPr>
            <a:spLocks noGrp="1"/>
          </p:cNvSpPr>
          <p:nvPr>
            <p:ph type="sldNum" sz="quarter" idx="12"/>
          </p:nvPr>
        </p:nvSpPr>
        <p:spPr/>
        <p:txBody>
          <a:bodyPr/>
          <a:lstStyle/>
          <a:p>
            <a:fld id="{41A992FD-B244-4B20-90D2-F7ACCA7E6B61}" type="slidenum">
              <a:rPr lang="sv-SE" smtClean="0"/>
              <a:t>‹#›</a:t>
            </a:fld>
            <a:endParaRPr lang="sv-SE"/>
          </a:p>
        </p:txBody>
      </p:sp>
    </p:spTree>
    <p:extLst>
      <p:ext uri="{BB962C8B-B14F-4D97-AF65-F5344CB8AC3E}">
        <p14:creationId xmlns:p14="http://schemas.microsoft.com/office/powerpoint/2010/main" val="916994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83FA1-E03A-44D6-8BF7-3519595170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C26522BF-84DE-4203-A4AB-FAFA4C14A7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5FA829-D644-4FA1-A7B2-11AAFBADFA2F}"/>
              </a:ext>
            </a:extLst>
          </p:cNvPr>
          <p:cNvSpPr>
            <a:spLocks noGrp="1"/>
          </p:cNvSpPr>
          <p:nvPr>
            <p:ph type="dt" sz="half" idx="10"/>
          </p:nvPr>
        </p:nvSpPr>
        <p:spPr/>
        <p:txBody>
          <a:bodyPr/>
          <a:lstStyle/>
          <a:p>
            <a:fld id="{D86D2383-CD26-41DC-B03A-C6C577880B00}" type="datetimeFigureOut">
              <a:rPr lang="sv-SE" smtClean="0"/>
              <a:t>2020-03-03</a:t>
            </a:fld>
            <a:endParaRPr lang="sv-SE"/>
          </a:p>
        </p:txBody>
      </p:sp>
      <p:sp>
        <p:nvSpPr>
          <p:cNvPr id="5" name="Footer Placeholder 4">
            <a:extLst>
              <a:ext uri="{FF2B5EF4-FFF2-40B4-BE49-F238E27FC236}">
                <a16:creationId xmlns:a16="http://schemas.microsoft.com/office/drawing/2014/main" id="{A82ED2AE-7BB6-4F02-8AC7-282555EC07F0}"/>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30AFAB3E-23F5-444C-8ED9-7E1FCA226B91}"/>
              </a:ext>
            </a:extLst>
          </p:cNvPr>
          <p:cNvSpPr>
            <a:spLocks noGrp="1"/>
          </p:cNvSpPr>
          <p:nvPr>
            <p:ph type="sldNum" sz="quarter" idx="12"/>
          </p:nvPr>
        </p:nvSpPr>
        <p:spPr/>
        <p:txBody>
          <a:bodyPr/>
          <a:lstStyle/>
          <a:p>
            <a:fld id="{41A992FD-B244-4B20-90D2-F7ACCA7E6B61}" type="slidenum">
              <a:rPr lang="sv-SE" smtClean="0"/>
              <a:t>‹#›</a:t>
            </a:fld>
            <a:endParaRPr lang="sv-SE"/>
          </a:p>
        </p:txBody>
      </p:sp>
    </p:spTree>
    <p:extLst>
      <p:ext uri="{BB962C8B-B14F-4D97-AF65-F5344CB8AC3E}">
        <p14:creationId xmlns:p14="http://schemas.microsoft.com/office/powerpoint/2010/main" val="2857321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57ADD-974B-4F69-9B28-C904BBF78010}"/>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BBF28B65-624B-4407-B442-BE589F2805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4304CBCE-5AD1-4249-8DC0-395EEFFC22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72500BFA-9067-48EE-93E2-21EF34A27453}"/>
              </a:ext>
            </a:extLst>
          </p:cNvPr>
          <p:cNvSpPr>
            <a:spLocks noGrp="1"/>
          </p:cNvSpPr>
          <p:nvPr>
            <p:ph type="dt" sz="half" idx="10"/>
          </p:nvPr>
        </p:nvSpPr>
        <p:spPr/>
        <p:txBody>
          <a:bodyPr/>
          <a:lstStyle/>
          <a:p>
            <a:fld id="{D86D2383-CD26-41DC-B03A-C6C577880B00}" type="datetimeFigureOut">
              <a:rPr lang="sv-SE" smtClean="0"/>
              <a:t>2020-03-03</a:t>
            </a:fld>
            <a:endParaRPr lang="sv-SE"/>
          </a:p>
        </p:txBody>
      </p:sp>
      <p:sp>
        <p:nvSpPr>
          <p:cNvPr id="6" name="Footer Placeholder 5">
            <a:extLst>
              <a:ext uri="{FF2B5EF4-FFF2-40B4-BE49-F238E27FC236}">
                <a16:creationId xmlns:a16="http://schemas.microsoft.com/office/drawing/2014/main" id="{E51B61E5-0F7E-4704-9698-0A8E8B881311}"/>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8F459737-711D-4CFA-B5DB-580F8426838C}"/>
              </a:ext>
            </a:extLst>
          </p:cNvPr>
          <p:cNvSpPr>
            <a:spLocks noGrp="1"/>
          </p:cNvSpPr>
          <p:nvPr>
            <p:ph type="sldNum" sz="quarter" idx="12"/>
          </p:nvPr>
        </p:nvSpPr>
        <p:spPr/>
        <p:txBody>
          <a:bodyPr/>
          <a:lstStyle/>
          <a:p>
            <a:fld id="{41A992FD-B244-4B20-90D2-F7ACCA7E6B61}" type="slidenum">
              <a:rPr lang="sv-SE" smtClean="0"/>
              <a:t>‹#›</a:t>
            </a:fld>
            <a:endParaRPr lang="sv-SE"/>
          </a:p>
        </p:txBody>
      </p:sp>
    </p:spTree>
    <p:extLst>
      <p:ext uri="{BB962C8B-B14F-4D97-AF65-F5344CB8AC3E}">
        <p14:creationId xmlns:p14="http://schemas.microsoft.com/office/powerpoint/2010/main" val="1111746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BE9AF-5323-4922-9E16-BA83E3FE3A9D}"/>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0CA503DB-0E75-443B-AF96-957A1A9BF0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10473F-4600-4983-B257-AB0E3EC789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6C230E25-273A-419D-B78A-1E3AB58394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51B71C-EC28-4DAC-A8AF-C26A4F8E49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0222EC61-317F-440C-91FF-9865A05567DE}"/>
              </a:ext>
            </a:extLst>
          </p:cNvPr>
          <p:cNvSpPr>
            <a:spLocks noGrp="1"/>
          </p:cNvSpPr>
          <p:nvPr>
            <p:ph type="dt" sz="half" idx="10"/>
          </p:nvPr>
        </p:nvSpPr>
        <p:spPr/>
        <p:txBody>
          <a:bodyPr/>
          <a:lstStyle/>
          <a:p>
            <a:fld id="{D86D2383-CD26-41DC-B03A-C6C577880B00}" type="datetimeFigureOut">
              <a:rPr lang="sv-SE" smtClean="0"/>
              <a:t>2020-03-03</a:t>
            </a:fld>
            <a:endParaRPr lang="sv-SE"/>
          </a:p>
        </p:txBody>
      </p:sp>
      <p:sp>
        <p:nvSpPr>
          <p:cNvPr id="8" name="Footer Placeholder 7">
            <a:extLst>
              <a:ext uri="{FF2B5EF4-FFF2-40B4-BE49-F238E27FC236}">
                <a16:creationId xmlns:a16="http://schemas.microsoft.com/office/drawing/2014/main" id="{F4005C85-2C5B-45E4-9B3B-DD72615FBF93}"/>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DA62AECC-7E48-4005-838F-5F891F3EDBF3}"/>
              </a:ext>
            </a:extLst>
          </p:cNvPr>
          <p:cNvSpPr>
            <a:spLocks noGrp="1"/>
          </p:cNvSpPr>
          <p:nvPr>
            <p:ph type="sldNum" sz="quarter" idx="12"/>
          </p:nvPr>
        </p:nvSpPr>
        <p:spPr/>
        <p:txBody>
          <a:bodyPr/>
          <a:lstStyle/>
          <a:p>
            <a:fld id="{41A992FD-B244-4B20-90D2-F7ACCA7E6B61}" type="slidenum">
              <a:rPr lang="sv-SE" smtClean="0"/>
              <a:t>‹#›</a:t>
            </a:fld>
            <a:endParaRPr lang="sv-SE"/>
          </a:p>
        </p:txBody>
      </p:sp>
    </p:spTree>
    <p:extLst>
      <p:ext uri="{BB962C8B-B14F-4D97-AF65-F5344CB8AC3E}">
        <p14:creationId xmlns:p14="http://schemas.microsoft.com/office/powerpoint/2010/main" val="2378480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17DFB-A423-438B-9208-8023026A573E}"/>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093D3EB6-49A5-4FAC-BECD-BD1EC5E17BDE}"/>
              </a:ext>
            </a:extLst>
          </p:cNvPr>
          <p:cNvSpPr>
            <a:spLocks noGrp="1"/>
          </p:cNvSpPr>
          <p:nvPr>
            <p:ph type="dt" sz="half" idx="10"/>
          </p:nvPr>
        </p:nvSpPr>
        <p:spPr/>
        <p:txBody>
          <a:bodyPr/>
          <a:lstStyle/>
          <a:p>
            <a:fld id="{D86D2383-CD26-41DC-B03A-C6C577880B00}" type="datetimeFigureOut">
              <a:rPr lang="sv-SE" smtClean="0"/>
              <a:t>2020-03-03</a:t>
            </a:fld>
            <a:endParaRPr lang="sv-SE"/>
          </a:p>
        </p:txBody>
      </p:sp>
      <p:sp>
        <p:nvSpPr>
          <p:cNvPr id="4" name="Footer Placeholder 3">
            <a:extLst>
              <a:ext uri="{FF2B5EF4-FFF2-40B4-BE49-F238E27FC236}">
                <a16:creationId xmlns:a16="http://schemas.microsoft.com/office/drawing/2014/main" id="{115E536A-EE6A-4D62-B49B-F0BA55457807}"/>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49B6A23E-44BB-40E1-89E2-BC56A047FD4B}"/>
              </a:ext>
            </a:extLst>
          </p:cNvPr>
          <p:cNvSpPr>
            <a:spLocks noGrp="1"/>
          </p:cNvSpPr>
          <p:nvPr>
            <p:ph type="sldNum" sz="quarter" idx="12"/>
          </p:nvPr>
        </p:nvSpPr>
        <p:spPr/>
        <p:txBody>
          <a:bodyPr/>
          <a:lstStyle/>
          <a:p>
            <a:fld id="{41A992FD-B244-4B20-90D2-F7ACCA7E6B61}" type="slidenum">
              <a:rPr lang="sv-SE" smtClean="0"/>
              <a:t>‹#›</a:t>
            </a:fld>
            <a:endParaRPr lang="sv-SE"/>
          </a:p>
        </p:txBody>
      </p:sp>
    </p:spTree>
    <p:extLst>
      <p:ext uri="{BB962C8B-B14F-4D97-AF65-F5344CB8AC3E}">
        <p14:creationId xmlns:p14="http://schemas.microsoft.com/office/powerpoint/2010/main" val="1767128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CF88DB-25D4-4FBF-9D37-581709C5928A}"/>
              </a:ext>
            </a:extLst>
          </p:cNvPr>
          <p:cNvSpPr>
            <a:spLocks noGrp="1"/>
          </p:cNvSpPr>
          <p:nvPr>
            <p:ph type="dt" sz="half" idx="10"/>
          </p:nvPr>
        </p:nvSpPr>
        <p:spPr/>
        <p:txBody>
          <a:bodyPr/>
          <a:lstStyle/>
          <a:p>
            <a:fld id="{D86D2383-CD26-41DC-B03A-C6C577880B00}" type="datetimeFigureOut">
              <a:rPr lang="sv-SE" smtClean="0"/>
              <a:t>2020-03-03</a:t>
            </a:fld>
            <a:endParaRPr lang="sv-SE"/>
          </a:p>
        </p:txBody>
      </p:sp>
      <p:sp>
        <p:nvSpPr>
          <p:cNvPr id="3" name="Footer Placeholder 2">
            <a:extLst>
              <a:ext uri="{FF2B5EF4-FFF2-40B4-BE49-F238E27FC236}">
                <a16:creationId xmlns:a16="http://schemas.microsoft.com/office/drawing/2014/main" id="{B9B6A64E-1889-4EE2-BA54-D5455D185FE9}"/>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A744A035-783B-4BFA-9A68-12C2BBEFA651}"/>
              </a:ext>
            </a:extLst>
          </p:cNvPr>
          <p:cNvSpPr>
            <a:spLocks noGrp="1"/>
          </p:cNvSpPr>
          <p:nvPr>
            <p:ph type="sldNum" sz="quarter" idx="12"/>
          </p:nvPr>
        </p:nvSpPr>
        <p:spPr/>
        <p:txBody>
          <a:bodyPr/>
          <a:lstStyle/>
          <a:p>
            <a:fld id="{41A992FD-B244-4B20-90D2-F7ACCA7E6B61}" type="slidenum">
              <a:rPr lang="sv-SE" smtClean="0"/>
              <a:t>‹#›</a:t>
            </a:fld>
            <a:endParaRPr lang="sv-SE"/>
          </a:p>
        </p:txBody>
      </p:sp>
    </p:spTree>
    <p:extLst>
      <p:ext uri="{BB962C8B-B14F-4D97-AF65-F5344CB8AC3E}">
        <p14:creationId xmlns:p14="http://schemas.microsoft.com/office/powerpoint/2010/main" val="1162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1DA08-728F-4249-A254-73007F10AF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0CA6BF4D-7378-4689-812D-C5162F1D76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E8A4C600-6444-440D-990E-14F20E7038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66566B-9492-4506-91F1-272367FFD81D}"/>
              </a:ext>
            </a:extLst>
          </p:cNvPr>
          <p:cNvSpPr>
            <a:spLocks noGrp="1"/>
          </p:cNvSpPr>
          <p:nvPr>
            <p:ph type="dt" sz="half" idx="10"/>
          </p:nvPr>
        </p:nvSpPr>
        <p:spPr/>
        <p:txBody>
          <a:bodyPr/>
          <a:lstStyle/>
          <a:p>
            <a:fld id="{D86D2383-CD26-41DC-B03A-C6C577880B00}" type="datetimeFigureOut">
              <a:rPr lang="sv-SE" smtClean="0"/>
              <a:t>2020-03-03</a:t>
            </a:fld>
            <a:endParaRPr lang="sv-SE"/>
          </a:p>
        </p:txBody>
      </p:sp>
      <p:sp>
        <p:nvSpPr>
          <p:cNvPr id="6" name="Footer Placeholder 5">
            <a:extLst>
              <a:ext uri="{FF2B5EF4-FFF2-40B4-BE49-F238E27FC236}">
                <a16:creationId xmlns:a16="http://schemas.microsoft.com/office/drawing/2014/main" id="{69E69F79-C870-4242-BEDF-BA13FF8B17D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DD017114-CFF3-453F-A12C-54E32F59E53B}"/>
              </a:ext>
            </a:extLst>
          </p:cNvPr>
          <p:cNvSpPr>
            <a:spLocks noGrp="1"/>
          </p:cNvSpPr>
          <p:nvPr>
            <p:ph type="sldNum" sz="quarter" idx="12"/>
          </p:nvPr>
        </p:nvSpPr>
        <p:spPr/>
        <p:txBody>
          <a:bodyPr/>
          <a:lstStyle/>
          <a:p>
            <a:fld id="{41A992FD-B244-4B20-90D2-F7ACCA7E6B61}" type="slidenum">
              <a:rPr lang="sv-SE" smtClean="0"/>
              <a:t>‹#›</a:t>
            </a:fld>
            <a:endParaRPr lang="sv-SE"/>
          </a:p>
        </p:txBody>
      </p:sp>
    </p:spTree>
    <p:extLst>
      <p:ext uri="{BB962C8B-B14F-4D97-AF65-F5344CB8AC3E}">
        <p14:creationId xmlns:p14="http://schemas.microsoft.com/office/powerpoint/2010/main" val="789108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3710E-C579-4D67-ADB1-C6F26AE154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92827815-E595-4356-B010-BEC76ACCE1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CDC1410A-04FD-44C6-9C9E-66A054A5F4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67215F-75D2-4416-8CD9-E2BAE1D98DC0}"/>
              </a:ext>
            </a:extLst>
          </p:cNvPr>
          <p:cNvSpPr>
            <a:spLocks noGrp="1"/>
          </p:cNvSpPr>
          <p:nvPr>
            <p:ph type="dt" sz="half" idx="10"/>
          </p:nvPr>
        </p:nvSpPr>
        <p:spPr/>
        <p:txBody>
          <a:bodyPr/>
          <a:lstStyle/>
          <a:p>
            <a:fld id="{D86D2383-CD26-41DC-B03A-C6C577880B00}" type="datetimeFigureOut">
              <a:rPr lang="sv-SE" smtClean="0"/>
              <a:t>2020-03-03</a:t>
            </a:fld>
            <a:endParaRPr lang="sv-SE"/>
          </a:p>
        </p:txBody>
      </p:sp>
      <p:sp>
        <p:nvSpPr>
          <p:cNvPr id="6" name="Footer Placeholder 5">
            <a:extLst>
              <a:ext uri="{FF2B5EF4-FFF2-40B4-BE49-F238E27FC236}">
                <a16:creationId xmlns:a16="http://schemas.microsoft.com/office/drawing/2014/main" id="{7EA9AEA5-D8A0-468D-947D-2CEE469A845B}"/>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BB22EFA5-29B0-4EE2-A8CE-D0BDCB1C6A7B}"/>
              </a:ext>
            </a:extLst>
          </p:cNvPr>
          <p:cNvSpPr>
            <a:spLocks noGrp="1"/>
          </p:cNvSpPr>
          <p:nvPr>
            <p:ph type="sldNum" sz="quarter" idx="12"/>
          </p:nvPr>
        </p:nvSpPr>
        <p:spPr/>
        <p:txBody>
          <a:bodyPr/>
          <a:lstStyle/>
          <a:p>
            <a:fld id="{41A992FD-B244-4B20-90D2-F7ACCA7E6B61}" type="slidenum">
              <a:rPr lang="sv-SE" smtClean="0"/>
              <a:t>‹#›</a:t>
            </a:fld>
            <a:endParaRPr lang="sv-SE"/>
          </a:p>
        </p:txBody>
      </p:sp>
    </p:spTree>
    <p:extLst>
      <p:ext uri="{BB962C8B-B14F-4D97-AF65-F5344CB8AC3E}">
        <p14:creationId xmlns:p14="http://schemas.microsoft.com/office/powerpoint/2010/main" val="748616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4FEBFE-DE7A-413F-85BB-B988E65937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F0E2AF93-EE48-4510-BA78-FF1B547927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E3B2FDE8-3819-4CDD-B4F7-26BB9B5152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6D2383-CD26-41DC-B03A-C6C577880B00}" type="datetimeFigureOut">
              <a:rPr lang="sv-SE" smtClean="0"/>
              <a:t>2020-03-03</a:t>
            </a:fld>
            <a:endParaRPr lang="sv-SE"/>
          </a:p>
        </p:txBody>
      </p:sp>
      <p:sp>
        <p:nvSpPr>
          <p:cNvPr id="5" name="Footer Placeholder 4">
            <a:extLst>
              <a:ext uri="{FF2B5EF4-FFF2-40B4-BE49-F238E27FC236}">
                <a16:creationId xmlns:a16="http://schemas.microsoft.com/office/drawing/2014/main" id="{7E4E9B7D-A5EA-4BEA-98F6-FA3CD7EC94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1F19B17C-C3D0-489F-BFFE-6DA3F4D9B8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A992FD-B244-4B20-90D2-F7ACCA7E6B61}" type="slidenum">
              <a:rPr lang="sv-SE" smtClean="0"/>
              <a:t>‹#›</a:t>
            </a:fld>
            <a:endParaRPr lang="sv-SE"/>
          </a:p>
        </p:txBody>
      </p:sp>
    </p:spTree>
    <p:extLst>
      <p:ext uri="{BB962C8B-B14F-4D97-AF65-F5344CB8AC3E}">
        <p14:creationId xmlns:p14="http://schemas.microsoft.com/office/powerpoint/2010/main" val="154289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93F74-4A00-4B82-BD53-C6A15D6D1475}"/>
              </a:ext>
            </a:extLst>
          </p:cNvPr>
          <p:cNvSpPr>
            <a:spLocks noGrp="1"/>
          </p:cNvSpPr>
          <p:nvPr>
            <p:ph type="ctrTitle"/>
          </p:nvPr>
        </p:nvSpPr>
        <p:spPr>
          <a:xfrm>
            <a:off x="1524000" y="1130096"/>
            <a:ext cx="9144000" cy="2387600"/>
          </a:xfrm>
        </p:spPr>
        <p:txBody>
          <a:bodyPr/>
          <a:lstStyle/>
          <a:p>
            <a:r>
              <a:rPr lang="en-US" dirty="0"/>
              <a:t>WF on IAB-MT ACS and IBB in FR2</a:t>
            </a:r>
            <a:endParaRPr lang="sv-SE" dirty="0"/>
          </a:p>
        </p:txBody>
      </p:sp>
      <p:sp>
        <p:nvSpPr>
          <p:cNvPr id="3" name="Subtitle 2">
            <a:extLst>
              <a:ext uri="{FF2B5EF4-FFF2-40B4-BE49-F238E27FC236}">
                <a16:creationId xmlns:a16="http://schemas.microsoft.com/office/drawing/2014/main" id="{89FFC901-6C67-4247-8D60-4F1F89A95725}"/>
              </a:ext>
            </a:extLst>
          </p:cNvPr>
          <p:cNvSpPr>
            <a:spLocks noGrp="1"/>
          </p:cNvSpPr>
          <p:nvPr>
            <p:ph type="subTitle" idx="1"/>
          </p:nvPr>
        </p:nvSpPr>
        <p:spPr/>
        <p:txBody>
          <a:bodyPr/>
          <a:lstStyle/>
          <a:p>
            <a:r>
              <a:rPr lang="sv-SE" dirty="0"/>
              <a:t>Ericsson</a:t>
            </a:r>
          </a:p>
        </p:txBody>
      </p:sp>
      <p:sp>
        <p:nvSpPr>
          <p:cNvPr id="4" name="Rectangle 3">
            <a:extLst>
              <a:ext uri="{FF2B5EF4-FFF2-40B4-BE49-F238E27FC236}">
                <a16:creationId xmlns:a16="http://schemas.microsoft.com/office/drawing/2014/main" id="{2B2A4ED6-E7F3-4C01-A61A-AC6ECD405F41}"/>
              </a:ext>
            </a:extLst>
          </p:cNvPr>
          <p:cNvSpPr/>
          <p:nvPr/>
        </p:nvSpPr>
        <p:spPr>
          <a:xfrm>
            <a:off x="255639" y="383957"/>
            <a:ext cx="6096000" cy="646331"/>
          </a:xfrm>
          <a:prstGeom prst="rect">
            <a:avLst/>
          </a:prstGeom>
        </p:spPr>
        <p:txBody>
          <a:bodyPr>
            <a:spAutoFit/>
          </a:bodyPr>
          <a:lstStyle/>
          <a:p>
            <a:r>
              <a:rPr lang="en-GB" b="1" dirty="0"/>
              <a:t>3GPP TSG-RAN WG4 Meeting #94-e</a:t>
            </a:r>
          </a:p>
          <a:p>
            <a:r>
              <a:rPr lang="en-GB" b="1" dirty="0"/>
              <a:t>Electronic Meeting, Feb.24</a:t>
            </a:r>
            <a:r>
              <a:rPr lang="en-GB" b="1" baseline="30000" dirty="0"/>
              <a:t>th</a:t>
            </a:r>
            <a:r>
              <a:rPr lang="en-GB" b="1" dirty="0"/>
              <a:t> – Mar.6</a:t>
            </a:r>
            <a:r>
              <a:rPr lang="en-GB" b="1" baseline="30000" dirty="0"/>
              <a:t>th</a:t>
            </a:r>
            <a:r>
              <a:rPr lang="en-GB" b="1" dirty="0"/>
              <a:t> 2020</a:t>
            </a:r>
            <a:endParaRPr lang="fi-FI" dirty="0"/>
          </a:p>
        </p:txBody>
      </p:sp>
      <p:sp>
        <p:nvSpPr>
          <p:cNvPr id="5" name="Subtitle 2">
            <a:extLst>
              <a:ext uri="{FF2B5EF4-FFF2-40B4-BE49-F238E27FC236}">
                <a16:creationId xmlns:a16="http://schemas.microsoft.com/office/drawing/2014/main" id="{61C3FA09-CFBF-4A22-A368-3870B5A05134}"/>
              </a:ext>
            </a:extLst>
          </p:cNvPr>
          <p:cNvSpPr txBox="1">
            <a:spLocks/>
          </p:cNvSpPr>
          <p:nvPr/>
        </p:nvSpPr>
        <p:spPr>
          <a:xfrm>
            <a:off x="9707909" y="277960"/>
            <a:ext cx="3173507" cy="4291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sv-SE" b="1" dirty="0"/>
              <a:t>R4-2002491</a:t>
            </a:r>
            <a:endParaRPr lang="fi-FI" dirty="0"/>
          </a:p>
        </p:txBody>
      </p:sp>
    </p:spTree>
    <p:extLst>
      <p:ext uri="{BB962C8B-B14F-4D97-AF65-F5344CB8AC3E}">
        <p14:creationId xmlns:p14="http://schemas.microsoft.com/office/powerpoint/2010/main" val="1858038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BD75E-A3FE-439C-942C-FC7F12DFE10A}"/>
              </a:ext>
            </a:extLst>
          </p:cNvPr>
          <p:cNvSpPr>
            <a:spLocks noGrp="1"/>
          </p:cNvSpPr>
          <p:nvPr>
            <p:ph type="title"/>
          </p:nvPr>
        </p:nvSpPr>
        <p:spPr/>
        <p:txBody>
          <a:bodyPr/>
          <a:lstStyle/>
          <a:p>
            <a:r>
              <a:rPr lang="sv-SE" dirty="0"/>
              <a:t>Background on ACS</a:t>
            </a:r>
          </a:p>
        </p:txBody>
      </p:sp>
      <p:sp>
        <p:nvSpPr>
          <p:cNvPr id="3" name="Content Placeholder 2">
            <a:extLst>
              <a:ext uri="{FF2B5EF4-FFF2-40B4-BE49-F238E27FC236}">
                <a16:creationId xmlns:a16="http://schemas.microsoft.com/office/drawing/2014/main" id="{F9EDA770-5B65-4D43-858D-6E41ECE2B6A8}"/>
              </a:ext>
            </a:extLst>
          </p:cNvPr>
          <p:cNvSpPr>
            <a:spLocks noGrp="1"/>
          </p:cNvSpPr>
          <p:nvPr>
            <p:ph idx="1"/>
          </p:nvPr>
        </p:nvSpPr>
        <p:spPr/>
        <p:txBody>
          <a:bodyPr/>
          <a:lstStyle/>
          <a:p>
            <a:r>
              <a:rPr lang="en-US" dirty="0"/>
              <a:t>During the 92bis </a:t>
            </a:r>
            <a:r>
              <a:rPr lang="en-US" dirty="0" err="1"/>
              <a:t>adhoc</a:t>
            </a:r>
            <a:r>
              <a:rPr lang="en-US" dirty="0"/>
              <a:t> meeting, it is agreed that BS type of ACS number should be reused for FR2 IAB MT:</a:t>
            </a:r>
          </a:p>
          <a:p>
            <a:pPr lvl="1"/>
            <a:r>
              <a:rPr lang="en-US" dirty="0">
                <a:highlight>
                  <a:srgbClr val="00FF00"/>
                </a:highlight>
              </a:rPr>
              <a:t>ACS [23.5]dB same as </a:t>
            </a:r>
            <a:r>
              <a:rPr lang="en-US" dirty="0" err="1">
                <a:highlight>
                  <a:srgbClr val="00FF00"/>
                </a:highlight>
              </a:rPr>
              <a:t>BSfor</a:t>
            </a:r>
            <a:r>
              <a:rPr lang="en-US" dirty="0">
                <a:highlight>
                  <a:srgbClr val="00FF00"/>
                </a:highlight>
              </a:rPr>
              <a:t> &lt;37 GHz</a:t>
            </a:r>
          </a:p>
          <a:p>
            <a:pPr lvl="1"/>
            <a:r>
              <a:rPr lang="en-US" dirty="0">
                <a:highlight>
                  <a:srgbClr val="00FF00"/>
                </a:highlight>
              </a:rPr>
              <a:t>ACS [22.5]dB same as BS above &gt;37 GHz</a:t>
            </a:r>
          </a:p>
          <a:p>
            <a:pPr lvl="1"/>
            <a:endParaRPr lang="en-US" dirty="0">
              <a:highlight>
                <a:srgbClr val="00FF00"/>
              </a:highlight>
            </a:endParaRPr>
          </a:p>
          <a:p>
            <a:r>
              <a:rPr lang="en-US" dirty="0"/>
              <a:t>During 94-e, there are companies contribution to further discuss the ACS and IBB.</a:t>
            </a:r>
          </a:p>
        </p:txBody>
      </p:sp>
    </p:spTree>
    <p:extLst>
      <p:ext uri="{BB962C8B-B14F-4D97-AF65-F5344CB8AC3E}">
        <p14:creationId xmlns:p14="http://schemas.microsoft.com/office/powerpoint/2010/main" val="3125172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193C9-C7E9-4B7D-9237-F109ACFA1ECD}"/>
              </a:ext>
            </a:extLst>
          </p:cNvPr>
          <p:cNvSpPr>
            <a:spLocks noGrp="1"/>
          </p:cNvSpPr>
          <p:nvPr>
            <p:ph type="title"/>
          </p:nvPr>
        </p:nvSpPr>
        <p:spPr>
          <a:xfrm>
            <a:off x="838199" y="365125"/>
            <a:ext cx="10940845" cy="1325563"/>
          </a:xfrm>
        </p:spPr>
        <p:txBody>
          <a:bodyPr/>
          <a:lstStyle/>
          <a:p>
            <a:r>
              <a:rPr lang="sv-SE" dirty="0"/>
              <a:t>Background on ACS (captured in 1st summary)</a:t>
            </a:r>
          </a:p>
        </p:txBody>
      </p:sp>
      <p:sp>
        <p:nvSpPr>
          <p:cNvPr id="3" name="Content Placeholder 2">
            <a:extLst>
              <a:ext uri="{FF2B5EF4-FFF2-40B4-BE49-F238E27FC236}">
                <a16:creationId xmlns:a16="http://schemas.microsoft.com/office/drawing/2014/main" id="{BB6F9F00-C410-4893-8F52-23A796FE9763}"/>
              </a:ext>
            </a:extLst>
          </p:cNvPr>
          <p:cNvSpPr>
            <a:spLocks noGrp="1"/>
          </p:cNvSpPr>
          <p:nvPr>
            <p:ph idx="1"/>
          </p:nvPr>
        </p:nvSpPr>
        <p:spPr/>
        <p:txBody>
          <a:bodyPr>
            <a:normAutofit fontScale="92500" lnSpcReduction="20000"/>
          </a:bodyPr>
          <a:lstStyle/>
          <a:p>
            <a:r>
              <a:rPr lang="en-GB" b="1" u="sng" dirty="0"/>
              <a:t>Issue 1-1: IAB-MT ACS value in FR2</a:t>
            </a:r>
            <a:endParaRPr lang="sv-SE" dirty="0"/>
          </a:p>
          <a:p>
            <a:pPr lvl="1"/>
            <a:r>
              <a:rPr lang="en-GB" dirty="0"/>
              <a:t>All company proposals are close to each other, only discrepancy is whether the ACS value is rounded to an integer value</a:t>
            </a:r>
            <a:endParaRPr lang="sv-SE" dirty="0"/>
          </a:p>
          <a:p>
            <a:pPr lvl="1"/>
            <a:r>
              <a:rPr lang="en-GB" dirty="0"/>
              <a:t>Agree the following values, where ACS is rounded to an integer </a:t>
            </a:r>
            <a:endParaRPr lang="sv-SE" dirty="0"/>
          </a:p>
          <a:p>
            <a:pPr lvl="2"/>
            <a:r>
              <a:rPr lang="en-GB" dirty="0"/>
              <a:t>IAB-MT ACS of 24 dB for 24.24 – 33.4 GHz</a:t>
            </a:r>
            <a:endParaRPr lang="sv-SE" dirty="0"/>
          </a:p>
          <a:p>
            <a:pPr lvl="2"/>
            <a:r>
              <a:rPr lang="en-GB" dirty="0"/>
              <a:t>IAB-MT ACS of 23 dB for 37 – 52.6 GHz</a:t>
            </a:r>
            <a:endParaRPr lang="sv-SE" dirty="0"/>
          </a:p>
          <a:p>
            <a:r>
              <a:rPr lang="en-GB" b="1" u="sng" dirty="0"/>
              <a:t>Issue 1-2: Wanted signal power level for ACS</a:t>
            </a:r>
            <a:endParaRPr lang="sv-SE" dirty="0"/>
          </a:p>
          <a:p>
            <a:pPr lvl="1"/>
            <a:r>
              <a:rPr lang="en-GB" dirty="0"/>
              <a:t>Proposals</a:t>
            </a:r>
            <a:endParaRPr lang="sv-SE" dirty="0"/>
          </a:p>
          <a:p>
            <a:pPr lvl="2"/>
            <a:r>
              <a:rPr lang="en-GB" dirty="0"/>
              <a:t>Option 1: [REFSENS + 6 dB]</a:t>
            </a:r>
            <a:endParaRPr lang="sv-SE" dirty="0"/>
          </a:p>
          <a:p>
            <a:pPr lvl="2"/>
            <a:r>
              <a:rPr lang="en-GB" dirty="0"/>
              <a:t>Option 2: [REFSENS + 14 dB]</a:t>
            </a:r>
            <a:endParaRPr lang="sv-SE" dirty="0"/>
          </a:p>
          <a:p>
            <a:pPr lvl="1"/>
            <a:r>
              <a:rPr lang="en-GB" dirty="0"/>
              <a:t>Recommended WF</a:t>
            </a:r>
            <a:endParaRPr lang="sv-SE" dirty="0"/>
          </a:p>
          <a:p>
            <a:pPr lvl="2"/>
            <a:r>
              <a:rPr lang="en-GB" dirty="0"/>
              <a:t>Agree option 1</a:t>
            </a:r>
            <a:endParaRPr lang="sv-SE" dirty="0"/>
          </a:p>
          <a:p>
            <a:pPr lvl="1"/>
            <a:r>
              <a:rPr lang="en-GB" dirty="0"/>
              <a:t>Additionally there was a proposal to specify PDSCH reference channel. Moderator recommendation is to leave this to reference sensitivity discussion</a:t>
            </a:r>
            <a:endParaRPr lang="sv-SE" dirty="0"/>
          </a:p>
        </p:txBody>
      </p:sp>
    </p:spTree>
    <p:extLst>
      <p:ext uri="{BB962C8B-B14F-4D97-AF65-F5344CB8AC3E}">
        <p14:creationId xmlns:p14="http://schemas.microsoft.com/office/powerpoint/2010/main" val="1500374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5FB5C-C565-4539-91DB-6299146F0834}"/>
              </a:ext>
            </a:extLst>
          </p:cNvPr>
          <p:cNvSpPr>
            <a:spLocks noGrp="1"/>
          </p:cNvSpPr>
          <p:nvPr>
            <p:ph type="title"/>
          </p:nvPr>
        </p:nvSpPr>
        <p:spPr/>
        <p:txBody>
          <a:bodyPr/>
          <a:lstStyle/>
          <a:p>
            <a:r>
              <a:rPr lang="sv-SE" dirty="0"/>
              <a:t>Way forward on ACS on FR2</a:t>
            </a:r>
          </a:p>
        </p:txBody>
      </p:sp>
      <p:sp>
        <p:nvSpPr>
          <p:cNvPr id="3" name="Content Placeholder 2">
            <a:extLst>
              <a:ext uri="{FF2B5EF4-FFF2-40B4-BE49-F238E27FC236}">
                <a16:creationId xmlns:a16="http://schemas.microsoft.com/office/drawing/2014/main" id="{B923CB64-C4CB-4F91-9AF9-8BC1FA9B29E2}"/>
              </a:ext>
            </a:extLst>
          </p:cNvPr>
          <p:cNvSpPr>
            <a:spLocks noGrp="1"/>
          </p:cNvSpPr>
          <p:nvPr>
            <p:ph idx="1"/>
          </p:nvPr>
        </p:nvSpPr>
        <p:spPr/>
        <p:txBody>
          <a:bodyPr>
            <a:normAutofit/>
          </a:bodyPr>
          <a:lstStyle/>
          <a:p>
            <a:r>
              <a:rPr lang="sv-SE" dirty="0"/>
              <a:t>ACS value </a:t>
            </a:r>
          </a:p>
          <a:p>
            <a:pPr lvl="1"/>
            <a:r>
              <a:rPr lang="en-GB" dirty="0"/>
              <a:t>ACS is rounded to an integer </a:t>
            </a:r>
            <a:endParaRPr lang="sv-SE" dirty="0"/>
          </a:p>
          <a:p>
            <a:pPr lvl="2"/>
            <a:r>
              <a:rPr lang="en-GB" dirty="0"/>
              <a:t>IAB-MT ACS of 24 dB for 24.24 – 33.4 GHz</a:t>
            </a:r>
            <a:endParaRPr lang="sv-SE" dirty="0"/>
          </a:p>
          <a:p>
            <a:pPr lvl="2"/>
            <a:r>
              <a:rPr lang="en-GB" dirty="0"/>
              <a:t>IAB-MT ACS of 23 dB for 37 – 52.6 GHz</a:t>
            </a:r>
            <a:endParaRPr lang="sv-SE" dirty="0"/>
          </a:p>
          <a:p>
            <a:r>
              <a:rPr lang="sv-SE" dirty="0"/>
              <a:t>ACS wanted level</a:t>
            </a:r>
          </a:p>
          <a:p>
            <a:pPr lvl="1"/>
            <a:r>
              <a:rPr lang="en-GB" dirty="0"/>
              <a:t>Wide area IAB MT:</a:t>
            </a:r>
          </a:p>
          <a:p>
            <a:pPr lvl="2"/>
            <a:r>
              <a:rPr lang="en-GB" dirty="0"/>
              <a:t>[REFSENS + 6 dB]</a:t>
            </a:r>
          </a:p>
          <a:p>
            <a:pPr lvl="1"/>
            <a:r>
              <a:rPr lang="sv-SE" dirty="0"/>
              <a:t>FFS on [Local areal] IAB class</a:t>
            </a:r>
          </a:p>
          <a:p>
            <a:pPr lvl="2"/>
            <a:r>
              <a:rPr lang="en-GB" dirty="0"/>
              <a:t>For example :[REFSENS + 14 dB]</a:t>
            </a:r>
          </a:p>
          <a:p>
            <a:pPr lvl="2"/>
            <a:endParaRPr lang="en-GB" dirty="0"/>
          </a:p>
          <a:p>
            <a:pPr lvl="2"/>
            <a:endParaRPr lang="sv-SE" dirty="0"/>
          </a:p>
        </p:txBody>
      </p:sp>
    </p:spTree>
    <p:extLst>
      <p:ext uri="{BB962C8B-B14F-4D97-AF65-F5344CB8AC3E}">
        <p14:creationId xmlns:p14="http://schemas.microsoft.com/office/powerpoint/2010/main" val="1081513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73396-0988-40B5-825E-679CEB204622}"/>
              </a:ext>
            </a:extLst>
          </p:cNvPr>
          <p:cNvSpPr>
            <a:spLocks noGrp="1"/>
          </p:cNvSpPr>
          <p:nvPr>
            <p:ph type="title"/>
          </p:nvPr>
        </p:nvSpPr>
        <p:spPr/>
        <p:txBody>
          <a:bodyPr/>
          <a:lstStyle/>
          <a:p>
            <a:r>
              <a:rPr lang="sv-SE" dirty="0"/>
              <a:t>Way forward on ACS on FR2</a:t>
            </a:r>
          </a:p>
        </p:txBody>
      </p:sp>
      <p:sp>
        <p:nvSpPr>
          <p:cNvPr id="3" name="Content Placeholder 2">
            <a:extLst>
              <a:ext uri="{FF2B5EF4-FFF2-40B4-BE49-F238E27FC236}">
                <a16:creationId xmlns:a16="http://schemas.microsoft.com/office/drawing/2014/main" id="{965377C4-CE55-48E0-A2EA-80E6F48E15BE}"/>
              </a:ext>
            </a:extLst>
          </p:cNvPr>
          <p:cNvSpPr>
            <a:spLocks noGrp="1"/>
          </p:cNvSpPr>
          <p:nvPr>
            <p:ph idx="1"/>
          </p:nvPr>
        </p:nvSpPr>
        <p:spPr/>
        <p:txBody>
          <a:bodyPr/>
          <a:lstStyle/>
          <a:p>
            <a:r>
              <a:rPr lang="sv-SE" dirty="0"/>
              <a:t>ACS inteference signal offset, bandwidth and waveform</a:t>
            </a:r>
          </a:p>
          <a:p>
            <a:pPr lvl="1"/>
            <a:r>
              <a:rPr lang="sv-SE" dirty="0"/>
              <a:t>Wide area IAB: Same as BS ACS req</a:t>
            </a:r>
          </a:p>
          <a:p>
            <a:pPr lvl="1"/>
            <a:r>
              <a:rPr lang="sv-SE" dirty="0"/>
              <a:t>FFS on [Local areal] IAB class</a:t>
            </a:r>
          </a:p>
          <a:p>
            <a:pPr lvl="1"/>
            <a:endParaRPr lang="sv-SE" dirty="0"/>
          </a:p>
          <a:p>
            <a:r>
              <a:rPr lang="sv-SE" dirty="0"/>
              <a:t>FFS on need of PDSCH reference channel.</a:t>
            </a:r>
          </a:p>
          <a:p>
            <a:pPr lvl="2"/>
            <a:endParaRPr lang="sv-SE" dirty="0"/>
          </a:p>
        </p:txBody>
      </p:sp>
    </p:spTree>
    <p:extLst>
      <p:ext uri="{BB962C8B-B14F-4D97-AF65-F5344CB8AC3E}">
        <p14:creationId xmlns:p14="http://schemas.microsoft.com/office/powerpoint/2010/main" val="1338680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301E1-74D9-4A2A-8C21-5AC0D2788962}"/>
              </a:ext>
            </a:extLst>
          </p:cNvPr>
          <p:cNvSpPr>
            <a:spLocks noGrp="1"/>
          </p:cNvSpPr>
          <p:nvPr>
            <p:ph type="title"/>
          </p:nvPr>
        </p:nvSpPr>
        <p:spPr/>
        <p:txBody>
          <a:bodyPr/>
          <a:lstStyle/>
          <a:p>
            <a:r>
              <a:rPr lang="sv-SE" dirty="0"/>
              <a:t>Background on IBB(captured in 1st summary)</a:t>
            </a:r>
          </a:p>
        </p:txBody>
      </p:sp>
      <p:sp>
        <p:nvSpPr>
          <p:cNvPr id="3" name="Content Placeholder 2">
            <a:extLst>
              <a:ext uri="{FF2B5EF4-FFF2-40B4-BE49-F238E27FC236}">
                <a16:creationId xmlns:a16="http://schemas.microsoft.com/office/drawing/2014/main" id="{DF715811-4211-4914-AECA-273F6D5E89A0}"/>
              </a:ext>
            </a:extLst>
          </p:cNvPr>
          <p:cNvSpPr>
            <a:spLocks noGrp="1"/>
          </p:cNvSpPr>
          <p:nvPr>
            <p:ph idx="1"/>
          </p:nvPr>
        </p:nvSpPr>
        <p:spPr/>
        <p:txBody>
          <a:bodyPr/>
          <a:lstStyle/>
          <a:p>
            <a:r>
              <a:rPr lang="en-GB" b="1" u="sng" dirty="0"/>
              <a:t>Issue 3-1: In-band blocking requirement in FR2</a:t>
            </a:r>
            <a:endParaRPr lang="sv-SE" dirty="0"/>
          </a:p>
          <a:p>
            <a:pPr lvl="0"/>
            <a:r>
              <a:rPr lang="en-GB" dirty="0"/>
              <a:t>Proposals</a:t>
            </a:r>
            <a:endParaRPr lang="sv-SE" dirty="0"/>
          </a:p>
          <a:p>
            <a:pPr lvl="1"/>
            <a:r>
              <a:rPr lang="en-GB" dirty="0"/>
              <a:t>Option 1: Do not specify in-band blocking, impact to be covered by Rx dynamic range</a:t>
            </a:r>
            <a:endParaRPr lang="sv-SE" dirty="0"/>
          </a:p>
          <a:p>
            <a:pPr lvl="1"/>
            <a:r>
              <a:rPr lang="en-GB" dirty="0"/>
              <a:t>Option 2: Based on UE requirements</a:t>
            </a:r>
            <a:endParaRPr lang="sv-SE" dirty="0"/>
          </a:p>
          <a:p>
            <a:pPr lvl="1"/>
            <a:r>
              <a:rPr lang="en-GB" dirty="0"/>
              <a:t>Option 3: Based on BS requirements </a:t>
            </a:r>
            <a:endParaRPr lang="sv-SE" dirty="0"/>
          </a:p>
          <a:p>
            <a:pPr lvl="1"/>
            <a:r>
              <a:rPr lang="en-GB" dirty="0"/>
              <a:t>Option 4: increase interference level compared to current requirements, including the possibility of fixed interference power level</a:t>
            </a:r>
            <a:endParaRPr lang="sv-SE" dirty="0"/>
          </a:p>
          <a:p>
            <a:pPr lvl="2"/>
            <a:r>
              <a:rPr lang="en-GB" dirty="0"/>
              <a:t>Wanted signal level TBD</a:t>
            </a:r>
            <a:endParaRPr lang="sv-SE" dirty="0"/>
          </a:p>
          <a:p>
            <a:endParaRPr lang="sv-SE" dirty="0"/>
          </a:p>
        </p:txBody>
      </p:sp>
    </p:spTree>
    <p:extLst>
      <p:ext uri="{BB962C8B-B14F-4D97-AF65-F5344CB8AC3E}">
        <p14:creationId xmlns:p14="http://schemas.microsoft.com/office/powerpoint/2010/main" val="861289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61DF4-455F-45C9-99CE-060F130DA512}"/>
              </a:ext>
            </a:extLst>
          </p:cNvPr>
          <p:cNvSpPr>
            <a:spLocks noGrp="1"/>
          </p:cNvSpPr>
          <p:nvPr>
            <p:ph type="title"/>
          </p:nvPr>
        </p:nvSpPr>
        <p:spPr/>
        <p:txBody>
          <a:bodyPr/>
          <a:lstStyle/>
          <a:p>
            <a:r>
              <a:rPr lang="sv-SE" dirty="0"/>
              <a:t>Way forward on IBB on FR2</a:t>
            </a:r>
          </a:p>
        </p:txBody>
      </p:sp>
      <p:sp>
        <p:nvSpPr>
          <p:cNvPr id="3" name="Content Placeholder 2">
            <a:extLst>
              <a:ext uri="{FF2B5EF4-FFF2-40B4-BE49-F238E27FC236}">
                <a16:creationId xmlns:a16="http://schemas.microsoft.com/office/drawing/2014/main" id="{9E066C31-A993-4894-A68A-7EFEDE1906EA}"/>
              </a:ext>
            </a:extLst>
          </p:cNvPr>
          <p:cNvSpPr>
            <a:spLocks noGrp="1"/>
          </p:cNvSpPr>
          <p:nvPr>
            <p:ph idx="1"/>
          </p:nvPr>
        </p:nvSpPr>
        <p:spPr/>
        <p:txBody>
          <a:bodyPr>
            <a:normAutofit/>
          </a:bodyPr>
          <a:lstStyle/>
          <a:p>
            <a:r>
              <a:rPr lang="en-GB" dirty="0"/>
              <a:t>Agree in-band blocking requirement is required.</a:t>
            </a:r>
            <a:endParaRPr lang="sv-SE" dirty="0"/>
          </a:p>
          <a:p>
            <a:r>
              <a:rPr lang="en-GB" dirty="0"/>
              <a:t>Agree conclusions from simulations are based on 99% point of CDF</a:t>
            </a:r>
            <a:endParaRPr lang="sv-SE" dirty="0"/>
          </a:p>
          <a:p>
            <a:r>
              <a:rPr lang="en-GB" dirty="0"/>
              <a:t>IBB interference signal level and wanted signal level. </a:t>
            </a:r>
          </a:p>
          <a:p>
            <a:pPr lvl="1"/>
            <a:r>
              <a:rPr lang="en-US" dirty="0"/>
              <a:t>Wide area IAB MT: Based on BS requirements </a:t>
            </a:r>
          </a:p>
          <a:p>
            <a:pPr lvl="2"/>
            <a:r>
              <a:rPr lang="en-US" dirty="0"/>
              <a:t>Wanted signal : [</a:t>
            </a:r>
            <a:r>
              <a:rPr lang="en-GB" dirty="0"/>
              <a:t>REFSENS+ 6 dB]</a:t>
            </a:r>
          </a:p>
          <a:p>
            <a:pPr lvl="2"/>
            <a:r>
              <a:rPr lang="en-GB" dirty="0"/>
              <a:t>Interference signal: [REFSENS+ 33 + </a:t>
            </a:r>
            <a:r>
              <a:rPr lang="el-GR" dirty="0"/>
              <a:t>Δ</a:t>
            </a:r>
            <a:r>
              <a:rPr lang="en-GB" dirty="0"/>
              <a:t>FR2_REFSENS]</a:t>
            </a:r>
            <a:endParaRPr lang="en-US" dirty="0"/>
          </a:p>
          <a:p>
            <a:pPr lvl="1"/>
            <a:r>
              <a:rPr lang="sv-SE" dirty="0"/>
              <a:t>FFS on other IAB class based on deployment scenario</a:t>
            </a:r>
          </a:p>
          <a:p>
            <a:pPr lvl="2"/>
            <a:r>
              <a:rPr lang="sv-SE" dirty="0"/>
              <a:t>For example:  Based on UE requirement</a:t>
            </a:r>
          </a:p>
          <a:p>
            <a:pPr lvl="1"/>
            <a:endParaRPr lang="sv-SE" dirty="0"/>
          </a:p>
          <a:p>
            <a:pPr lvl="2"/>
            <a:endParaRPr lang="sv-SE" dirty="0"/>
          </a:p>
          <a:p>
            <a:endParaRPr lang="sv-SE" dirty="0"/>
          </a:p>
        </p:txBody>
      </p:sp>
    </p:spTree>
    <p:extLst>
      <p:ext uri="{BB962C8B-B14F-4D97-AF65-F5344CB8AC3E}">
        <p14:creationId xmlns:p14="http://schemas.microsoft.com/office/powerpoint/2010/main" val="3060527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F1838-05B4-474B-8991-84796B538433}"/>
              </a:ext>
            </a:extLst>
          </p:cNvPr>
          <p:cNvSpPr>
            <a:spLocks noGrp="1"/>
          </p:cNvSpPr>
          <p:nvPr>
            <p:ph type="title"/>
          </p:nvPr>
        </p:nvSpPr>
        <p:spPr/>
        <p:txBody>
          <a:bodyPr/>
          <a:lstStyle/>
          <a:p>
            <a:r>
              <a:rPr lang="sv-SE"/>
              <a:t>Reference</a:t>
            </a:r>
            <a:endParaRPr lang="sv-SE" dirty="0"/>
          </a:p>
        </p:txBody>
      </p:sp>
      <p:sp>
        <p:nvSpPr>
          <p:cNvPr id="3" name="Content Placeholder 2">
            <a:extLst>
              <a:ext uri="{FF2B5EF4-FFF2-40B4-BE49-F238E27FC236}">
                <a16:creationId xmlns:a16="http://schemas.microsoft.com/office/drawing/2014/main" id="{6A1BF2D2-6155-484F-BC25-A8668A08B811}"/>
              </a:ext>
            </a:extLst>
          </p:cNvPr>
          <p:cNvSpPr>
            <a:spLocks noGrp="1"/>
          </p:cNvSpPr>
          <p:nvPr>
            <p:ph idx="1"/>
          </p:nvPr>
        </p:nvSpPr>
        <p:spPr/>
        <p:txBody>
          <a:bodyPr/>
          <a:lstStyle/>
          <a:p>
            <a:r>
              <a:rPr lang="sv-SE" dirty="0"/>
              <a:t>R4-2002372, </a:t>
            </a:r>
            <a:r>
              <a:rPr lang="en-GB" dirty="0"/>
              <a:t>Email discussion summary for RAN4#94e_ #81_NR_IAB_Co-existence</a:t>
            </a:r>
            <a:endParaRPr lang="sv-SE" dirty="0"/>
          </a:p>
          <a:p>
            <a:endParaRPr lang="sv-SE" dirty="0"/>
          </a:p>
        </p:txBody>
      </p:sp>
    </p:spTree>
    <p:extLst>
      <p:ext uri="{BB962C8B-B14F-4D97-AF65-F5344CB8AC3E}">
        <p14:creationId xmlns:p14="http://schemas.microsoft.com/office/powerpoint/2010/main" val="495479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3" ma:contentTypeDescription="Create a new document." ma:contentTypeScope="" ma:versionID="640cb88253e0ef062484a34ba5828fac">
  <xsd:schema xmlns:xsd="http://www.w3.org/2001/XMLSchema" xmlns:xs="http://www.w3.org/2001/XMLSchema" xmlns:p="http://schemas.microsoft.com/office/2006/metadata/properties" xmlns:ns3="6f846979-0e6f-42ff-8b87-e1893efeda99" xmlns:ns4="db33437f-65a5-48c5-b537-19efd290f967" targetNamespace="http://schemas.microsoft.com/office/2006/metadata/properties" ma:root="true" ma:fieldsID="37a7d2a33eafc071597e0b669cd5b2bb" ns3:_="" ns4:_="">
    <xsd:import namespace="6f846979-0e6f-42ff-8b87-e1893efeda99"/>
    <xsd:import namespace="db33437f-65a5-48c5-b537-19efd290f96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33437f-65a5-48c5-b537-19efd290f96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7AD6680-2FDD-426F-9044-2AA7B4A15E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db33437f-65a5-48c5-b537-19efd290f9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4C8A2F2-43CA-473A-AC58-E9ADC3862C83}">
  <ds:schemaRefs>
    <ds:schemaRef ds:uri="http://schemas.microsoft.com/sharepoint/v3/contenttype/forms"/>
  </ds:schemaRefs>
</ds:datastoreItem>
</file>

<file path=customXml/itemProps3.xml><?xml version="1.0" encoding="utf-8"?>
<ds:datastoreItem xmlns:ds="http://schemas.openxmlformats.org/officeDocument/2006/customXml" ds:itemID="{DBFA520C-CAF5-4C60-B935-F1741D57A123}">
  <ds:schemaRefs>
    <ds:schemaRef ds:uri="http://schemas.microsoft.com/office/infopath/2007/PartnerControls"/>
    <ds:schemaRef ds:uri="http://purl.org/dc/terms/"/>
    <ds:schemaRef ds:uri="http://purl.org/dc/dcmitype/"/>
    <ds:schemaRef ds:uri="http://schemas.microsoft.com/office/2006/documentManagement/types"/>
    <ds:schemaRef ds:uri="http://schemas.microsoft.com/office/2006/metadata/properties"/>
    <ds:schemaRef ds:uri="6f846979-0e6f-42ff-8b87-e1893efeda99"/>
    <ds:schemaRef ds:uri="http://schemas.openxmlformats.org/package/2006/metadata/core-properties"/>
    <ds:schemaRef ds:uri="db33437f-65a5-48c5-b537-19efd290f967"/>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182</TotalTime>
  <Words>489</Words>
  <Application>Microsoft Office PowerPoint</Application>
  <PresentationFormat>Widescreen</PresentationFormat>
  <Paragraphs>60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WF on IAB-MT ACS and IBB in FR2</vt:lpstr>
      <vt:lpstr>Background on ACS</vt:lpstr>
      <vt:lpstr>Background on ACS (captured in 1st summary)</vt:lpstr>
      <vt:lpstr>Way forward on ACS on FR2</vt:lpstr>
      <vt:lpstr>Way forward on ACS on FR2</vt:lpstr>
      <vt:lpstr>Background on IBB(captured in 1st summary)</vt:lpstr>
      <vt:lpstr>Way forward on IBB on FR2</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CA and multi-carrier agreements</dc:title>
  <dc:creator>Chunhui Zhang</dc:creator>
  <cp:lastModifiedBy>Chunhui Zhang</cp:lastModifiedBy>
  <cp:revision>2</cp:revision>
  <dcterms:created xsi:type="dcterms:W3CDTF">2020-03-02T14:58:00Z</dcterms:created>
  <dcterms:modified xsi:type="dcterms:W3CDTF">2020-03-03T19:31:54Z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ies>
</file>