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sldIdLst>
    <p:sldId id="256" r:id="rId7"/>
    <p:sldId id="257" r:id="rId8"/>
    <p:sldId id="258" r:id="rId9"/>
    <p:sldId id="262" r:id="rId10"/>
    <p:sldId id="259" r:id="rId11"/>
    <p:sldId id="260" r:id="rId12"/>
    <p:sldId id="263" r:id="rId13"/>
    <p:sldId id="261" r:id="rId1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sther Sienkiewicz" initials="ES" lastIdx="3" clrIdx="0">
    <p:extLst>
      <p:ext uri="{19B8F6BF-5375-455C-9EA6-DF929625EA0E}">
        <p15:presenceInfo xmlns:p15="http://schemas.microsoft.com/office/powerpoint/2012/main" userId="S::esther.sienkiewicz@ericsson.com::543c0a19-76af-41bc-9150-87536e69e8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5" d="100"/>
          <a:sy n="65" d="100"/>
        </p:scale>
        <p:origin x="48"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3-02T19:49:08.039" idx="1">
    <p:pos x="5611" y="2369"/>
    <p:text>Some analysis needs to be done to ensure that there is not more stringent requirement on 60 kHz since generally interlace has different performance compared to without.
However, E/// support Option 1 with a caveat that if there is significant difference in 95% TP point we reconsider this option.</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3-02T19:53:31.171" idx="2">
    <p:pos x="1691" y="2360"/>
    <p:text>Can the "same number of RBs" be clarified a bit here? I assume that for the cases were we have a large number of different BWs for the same FRC it is possible to have larger number of RBs for the larger BW cases.  See next slide.</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3-02T20:03:05.975" idx="3">
    <p:pos x="2676" y="2778"/>
    <p:text>Here due to interlace same number of RBs does not cover full BW for the larger BWs we could have different interlace compared to the smaller BWs.  One way to achieve this is have different FRCs.  Since FRC but FRC for BW specific if not full BW covered.</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6945B-ED50-4B41-B7D3-EB4A7CE933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a:extLst>
              <a:ext uri="{FF2B5EF4-FFF2-40B4-BE49-F238E27FC236}">
                <a16:creationId xmlns:a16="http://schemas.microsoft.com/office/drawing/2014/main" id="{7E9183D5-12CB-4813-A7C5-9227FEF97A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7CEC8046-C839-4230-9ADC-E4DBC1FDCCE7}"/>
              </a:ext>
            </a:extLst>
          </p:cNvPr>
          <p:cNvSpPr>
            <a:spLocks noGrp="1"/>
          </p:cNvSpPr>
          <p:nvPr>
            <p:ph type="dt" sz="half" idx="10"/>
          </p:nvPr>
        </p:nvSpPr>
        <p:spPr/>
        <p:txBody>
          <a:bodyPr/>
          <a:lstStyle/>
          <a:p>
            <a:fld id="{9CB7EEB1-1759-49CF-8281-207530E5E269}" type="datetimeFigureOut">
              <a:rPr lang="fi-FI" smtClean="0"/>
              <a:t>2.3.2020</a:t>
            </a:fld>
            <a:endParaRPr lang="fi-FI"/>
          </a:p>
        </p:txBody>
      </p:sp>
      <p:sp>
        <p:nvSpPr>
          <p:cNvPr id="5" name="Footer Placeholder 4">
            <a:extLst>
              <a:ext uri="{FF2B5EF4-FFF2-40B4-BE49-F238E27FC236}">
                <a16:creationId xmlns:a16="http://schemas.microsoft.com/office/drawing/2014/main" id="{C3F9F286-862D-4101-8249-F602175942A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6695099E-B1CF-4ED5-B8AF-9A5B04D63CCE}"/>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3571986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5B61C-D67E-43DB-8C4B-A89E3635E593}"/>
              </a:ext>
            </a:extLst>
          </p:cNvPr>
          <p:cNvSpPr>
            <a:spLocks noGrp="1"/>
          </p:cNvSpPr>
          <p:nvPr>
            <p:ph type="title"/>
          </p:nvPr>
        </p:nvSpPr>
        <p:spPr/>
        <p:txBody>
          <a:bodyPr/>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6E74C862-FB86-4B27-922B-5060A65A7C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1055E20E-8479-402E-AD15-4658BB0C8811}"/>
              </a:ext>
            </a:extLst>
          </p:cNvPr>
          <p:cNvSpPr>
            <a:spLocks noGrp="1"/>
          </p:cNvSpPr>
          <p:nvPr>
            <p:ph type="dt" sz="half" idx="10"/>
          </p:nvPr>
        </p:nvSpPr>
        <p:spPr/>
        <p:txBody>
          <a:bodyPr/>
          <a:lstStyle/>
          <a:p>
            <a:fld id="{9CB7EEB1-1759-49CF-8281-207530E5E269}" type="datetimeFigureOut">
              <a:rPr lang="fi-FI" smtClean="0"/>
              <a:t>2.3.2020</a:t>
            </a:fld>
            <a:endParaRPr lang="fi-FI"/>
          </a:p>
        </p:txBody>
      </p:sp>
      <p:sp>
        <p:nvSpPr>
          <p:cNvPr id="5" name="Footer Placeholder 4">
            <a:extLst>
              <a:ext uri="{FF2B5EF4-FFF2-40B4-BE49-F238E27FC236}">
                <a16:creationId xmlns:a16="http://schemas.microsoft.com/office/drawing/2014/main" id="{E77C66DF-24D8-4DA1-B61A-9741A9713BA5}"/>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6ADCC5BC-D2A1-4E41-B041-3852E6806C02}"/>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982591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F9273D-FE79-4D0C-969D-847865608F9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49FEE417-03D9-43C6-9AC9-9A97CB3A1F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7268538F-23F1-48A4-BD3C-7354BA3950A8}"/>
              </a:ext>
            </a:extLst>
          </p:cNvPr>
          <p:cNvSpPr>
            <a:spLocks noGrp="1"/>
          </p:cNvSpPr>
          <p:nvPr>
            <p:ph type="dt" sz="half" idx="10"/>
          </p:nvPr>
        </p:nvSpPr>
        <p:spPr/>
        <p:txBody>
          <a:bodyPr/>
          <a:lstStyle/>
          <a:p>
            <a:fld id="{9CB7EEB1-1759-49CF-8281-207530E5E269}" type="datetimeFigureOut">
              <a:rPr lang="fi-FI" smtClean="0"/>
              <a:t>2.3.2020</a:t>
            </a:fld>
            <a:endParaRPr lang="fi-FI"/>
          </a:p>
        </p:txBody>
      </p:sp>
      <p:sp>
        <p:nvSpPr>
          <p:cNvPr id="5" name="Footer Placeholder 4">
            <a:extLst>
              <a:ext uri="{FF2B5EF4-FFF2-40B4-BE49-F238E27FC236}">
                <a16:creationId xmlns:a16="http://schemas.microsoft.com/office/drawing/2014/main" id="{69E59A1F-BC5B-4BA7-9E7F-D4D7AA862F60}"/>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478A1B06-A2D4-4D1D-A6D9-D61B2C93ED87}"/>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2917221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5EF26-7C3E-4053-B1F2-4CB470775974}"/>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6897AD47-6873-4CC8-88C8-04176AC1E5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6A268574-D8D0-4710-980D-C00BA3775B49}"/>
              </a:ext>
            </a:extLst>
          </p:cNvPr>
          <p:cNvSpPr>
            <a:spLocks noGrp="1"/>
          </p:cNvSpPr>
          <p:nvPr>
            <p:ph type="dt" sz="half" idx="10"/>
          </p:nvPr>
        </p:nvSpPr>
        <p:spPr/>
        <p:txBody>
          <a:bodyPr/>
          <a:lstStyle/>
          <a:p>
            <a:fld id="{9CB7EEB1-1759-49CF-8281-207530E5E269}" type="datetimeFigureOut">
              <a:rPr lang="fi-FI" smtClean="0"/>
              <a:t>2.3.2020</a:t>
            </a:fld>
            <a:endParaRPr lang="fi-FI"/>
          </a:p>
        </p:txBody>
      </p:sp>
      <p:sp>
        <p:nvSpPr>
          <p:cNvPr id="5" name="Footer Placeholder 4">
            <a:extLst>
              <a:ext uri="{FF2B5EF4-FFF2-40B4-BE49-F238E27FC236}">
                <a16:creationId xmlns:a16="http://schemas.microsoft.com/office/drawing/2014/main" id="{97EB144B-AB0E-4A96-9F6A-973598EB7FFF}"/>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9BB1ACC3-C142-4462-8AB6-776520FE1F68}"/>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1076698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CE8B9-C4FC-4E2A-B64F-C8608D16FE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a:extLst>
              <a:ext uri="{FF2B5EF4-FFF2-40B4-BE49-F238E27FC236}">
                <a16:creationId xmlns:a16="http://schemas.microsoft.com/office/drawing/2014/main" id="{FDE642CA-8280-40E6-996E-01E86EBA2D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DF8F71-FED1-4267-911F-4BE1F967FBB9}"/>
              </a:ext>
            </a:extLst>
          </p:cNvPr>
          <p:cNvSpPr>
            <a:spLocks noGrp="1"/>
          </p:cNvSpPr>
          <p:nvPr>
            <p:ph type="dt" sz="half" idx="10"/>
          </p:nvPr>
        </p:nvSpPr>
        <p:spPr/>
        <p:txBody>
          <a:bodyPr/>
          <a:lstStyle/>
          <a:p>
            <a:fld id="{9CB7EEB1-1759-49CF-8281-207530E5E269}" type="datetimeFigureOut">
              <a:rPr lang="fi-FI" smtClean="0"/>
              <a:t>2.3.2020</a:t>
            </a:fld>
            <a:endParaRPr lang="fi-FI"/>
          </a:p>
        </p:txBody>
      </p:sp>
      <p:sp>
        <p:nvSpPr>
          <p:cNvPr id="5" name="Footer Placeholder 4">
            <a:extLst>
              <a:ext uri="{FF2B5EF4-FFF2-40B4-BE49-F238E27FC236}">
                <a16:creationId xmlns:a16="http://schemas.microsoft.com/office/drawing/2014/main" id="{79024CB3-1C10-49C5-A44B-9671E013890B}"/>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F517F9A2-98BC-4E07-AFA1-A18221EE52E1}"/>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2022321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DA615-FDA3-4EA3-9790-E551C1C3758B}"/>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6F284CBD-B31D-4F85-BDB8-066312F7DC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a16="http://schemas.microsoft.com/office/drawing/2014/main" id="{92E8964D-ABDE-4505-A9CF-707C2EDF6F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a:extLst>
              <a:ext uri="{FF2B5EF4-FFF2-40B4-BE49-F238E27FC236}">
                <a16:creationId xmlns:a16="http://schemas.microsoft.com/office/drawing/2014/main" id="{5BAAAB3E-CA43-4811-A1B0-D0F5515D9E4C}"/>
              </a:ext>
            </a:extLst>
          </p:cNvPr>
          <p:cNvSpPr>
            <a:spLocks noGrp="1"/>
          </p:cNvSpPr>
          <p:nvPr>
            <p:ph type="dt" sz="half" idx="10"/>
          </p:nvPr>
        </p:nvSpPr>
        <p:spPr/>
        <p:txBody>
          <a:bodyPr/>
          <a:lstStyle/>
          <a:p>
            <a:fld id="{9CB7EEB1-1759-49CF-8281-207530E5E269}" type="datetimeFigureOut">
              <a:rPr lang="fi-FI" smtClean="0"/>
              <a:t>2.3.2020</a:t>
            </a:fld>
            <a:endParaRPr lang="fi-FI"/>
          </a:p>
        </p:txBody>
      </p:sp>
      <p:sp>
        <p:nvSpPr>
          <p:cNvPr id="6" name="Footer Placeholder 5">
            <a:extLst>
              <a:ext uri="{FF2B5EF4-FFF2-40B4-BE49-F238E27FC236}">
                <a16:creationId xmlns:a16="http://schemas.microsoft.com/office/drawing/2014/main" id="{7CE1B04D-B19D-4D30-9053-578C6D1E0BC2}"/>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19BDB85C-6E25-4C0C-AC9E-5D6630EFDE55}"/>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1114346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DCC05-B574-49A0-BEC0-3A9302E61202}"/>
              </a:ext>
            </a:extLst>
          </p:cNvPr>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a:extLst>
              <a:ext uri="{FF2B5EF4-FFF2-40B4-BE49-F238E27FC236}">
                <a16:creationId xmlns:a16="http://schemas.microsoft.com/office/drawing/2014/main" id="{0BB3DEA9-06F2-4984-B432-04DBF7B0E4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56FEE4-0738-47C9-9214-DB98A9D45C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a16="http://schemas.microsoft.com/office/drawing/2014/main" id="{4829322D-F55D-46D0-9E78-5CA47FBA99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D67E42-D6EE-4032-BF30-E5D0B955AD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a16="http://schemas.microsoft.com/office/drawing/2014/main" id="{27716299-20FB-4ACA-86C6-8F3309441ECE}"/>
              </a:ext>
            </a:extLst>
          </p:cNvPr>
          <p:cNvSpPr>
            <a:spLocks noGrp="1"/>
          </p:cNvSpPr>
          <p:nvPr>
            <p:ph type="dt" sz="half" idx="10"/>
          </p:nvPr>
        </p:nvSpPr>
        <p:spPr/>
        <p:txBody>
          <a:bodyPr/>
          <a:lstStyle/>
          <a:p>
            <a:fld id="{9CB7EEB1-1759-49CF-8281-207530E5E269}" type="datetimeFigureOut">
              <a:rPr lang="fi-FI" smtClean="0"/>
              <a:t>2.3.2020</a:t>
            </a:fld>
            <a:endParaRPr lang="fi-FI"/>
          </a:p>
        </p:txBody>
      </p:sp>
      <p:sp>
        <p:nvSpPr>
          <p:cNvPr id="8" name="Footer Placeholder 7">
            <a:extLst>
              <a:ext uri="{FF2B5EF4-FFF2-40B4-BE49-F238E27FC236}">
                <a16:creationId xmlns:a16="http://schemas.microsoft.com/office/drawing/2014/main" id="{B6D81C1E-8F5E-498E-B14A-C111412030B6}"/>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72162719-8530-48E2-87F1-4D1A258C31B2}"/>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903319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06539-8EE4-460F-9F7E-9CCCC9ADEE18}"/>
              </a:ext>
            </a:extLst>
          </p:cNvPr>
          <p:cNvSpPr>
            <a:spLocks noGrp="1"/>
          </p:cNvSpPr>
          <p:nvPr>
            <p:ph type="title"/>
          </p:nvPr>
        </p:nvSpPr>
        <p:spPr/>
        <p:txBody>
          <a:bodyPr/>
          <a:lstStyle/>
          <a:p>
            <a:r>
              <a:rPr lang="en-US"/>
              <a:t>Click to edit Master title style</a:t>
            </a:r>
            <a:endParaRPr lang="fi-FI"/>
          </a:p>
        </p:txBody>
      </p:sp>
      <p:sp>
        <p:nvSpPr>
          <p:cNvPr id="3" name="Date Placeholder 2">
            <a:extLst>
              <a:ext uri="{FF2B5EF4-FFF2-40B4-BE49-F238E27FC236}">
                <a16:creationId xmlns:a16="http://schemas.microsoft.com/office/drawing/2014/main" id="{58E830D5-1CC7-40B4-B07E-BE7645C51FE6}"/>
              </a:ext>
            </a:extLst>
          </p:cNvPr>
          <p:cNvSpPr>
            <a:spLocks noGrp="1"/>
          </p:cNvSpPr>
          <p:nvPr>
            <p:ph type="dt" sz="half" idx="10"/>
          </p:nvPr>
        </p:nvSpPr>
        <p:spPr/>
        <p:txBody>
          <a:bodyPr/>
          <a:lstStyle/>
          <a:p>
            <a:fld id="{9CB7EEB1-1759-49CF-8281-207530E5E269}" type="datetimeFigureOut">
              <a:rPr lang="fi-FI" smtClean="0"/>
              <a:t>2.3.2020</a:t>
            </a:fld>
            <a:endParaRPr lang="fi-FI"/>
          </a:p>
        </p:txBody>
      </p:sp>
      <p:sp>
        <p:nvSpPr>
          <p:cNvPr id="4" name="Footer Placeholder 3">
            <a:extLst>
              <a:ext uri="{FF2B5EF4-FFF2-40B4-BE49-F238E27FC236}">
                <a16:creationId xmlns:a16="http://schemas.microsoft.com/office/drawing/2014/main" id="{35B06F01-6ABF-4A77-8966-A5C5548C8B1A}"/>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86BF107E-5D25-48C9-9BF5-866EFD1AA821}"/>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3420295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D82C7B-94C2-4463-9AC1-414DAAA8CEC7}"/>
              </a:ext>
            </a:extLst>
          </p:cNvPr>
          <p:cNvSpPr>
            <a:spLocks noGrp="1"/>
          </p:cNvSpPr>
          <p:nvPr>
            <p:ph type="dt" sz="half" idx="10"/>
          </p:nvPr>
        </p:nvSpPr>
        <p:spPr/>
        <p:txBody>
          <a:bodyPr/>
          <a:lstStyle/>
          <a:p>
            <a:fld id="{9CB7EEB1-1759-49CF-8281-207530E5E269}" type="datetimeFigureOut">
              <a:rPr lang="fi-FI" smtClean="0"/>
              <a:t>2.3.2020</a:t>
            </a:fld>
            <a:endParaRPr lang="fi-FI"/>
          </a:p>
        </p:txBody>
      </p:sp>
      <p:sp>
        <p:nvSpPr>
          <p:cNvPr id="3" name="Footer Placeholder 2">
            <a:extLst>
              <a:ext uri="{FF2B5EF4-FFF2-40B4-BE49-F238E27FC236}">
                <a16:creationId xmlns:a16="http://schemas.microsoft.com/office/drawing/2014/main" id="{6C6F4D0E-174F-40AA-B8C9-5AEA5237FE6F}"/>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id="{D6BEE14E-E454-433D-8798-15D19E0F61ED}"/>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3561069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5D274-7F6C-4D2D-8D1C-E3BC4EFF4C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41975173-010A-4C6E-B3F7-EEDAD16ECB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a16="http://schemas.microsoft.com/office/drawing/2014/main" id="{FC3DC488-D036-4CEA-97EE-6D6A4F309A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CA3032-5DAD-4724-A765-60E780E669C4}"/>
              </a:ext>
            </a:extLst>
          </p:cNvPr>
          <p:cNvSpPr>
            <a:spLocks noGrp="1"/>
          </p:cNvSpPr>
          <p:nvPr>
            <p:ph type="dt" sz="half" idx="10"/>
          </p:nvPr>
        </p:nvSpPr>
        <p:spPr/>
        <p:txBody>
          <a:bodyPr/>
          <a:lstStyle/>
          <a:p>
            <a:fld id="{9CB7EEB1-1759-49CF-8281-207530E5E269}" type="datetimeFigureOut">
              <a:rPr lang="fi-FI" smtClean="0"/>
              <a:t>2.3.2020</a:t>
            </a:fld>
            <a:endParaRPr lang="fi-FI"/>
          </a:p>
        </p:txBody>
      </p:sp>
      <p:sp>
        <p:nvSpPr>
          <p:cNvPr id="6" name="Footer Placeholder 5">
            <a:extLst>
              <a:ext uri="{FF2B5EF4-FFF2-40B4-BE49-F238E27FC236}">
                <a16:creationId xmlns:a16="http://schemas.microsoft.com/office/drawing/2014/main" id="{219AEBB2-8EAA-4F8C-98B0-6693EE5030B7}"/>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109F944F-FD58-408D-AA27-DEB9374DDCA0}"/>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2176677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8E453-1443-4915-8D39-0C9840151A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a:extLst>
              <a:ext uri="{FF2B5EF4-FFF2-40B4-BE49-F238E27FC236}">
                <a16:creationId xmlns:a16="http://schemas.microsoft.com/office/drawing/2014/main" id="{092CA47F-47AA-4FC1-A26B-69C1465ABD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a:extLst>
              <a:ext uri="{FF2B5EF4-FFF2-40B4-BE49-F238E27FC236}">
                <a16:creationId xmlns:a16="http://schemas.microsoft.com/office/drawing/2014/main" id="{0E2E3848-CCCA-4754-8666-E4E6CE1E16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F97014-201F-40E8-9A1E-8AF4E3B7C97D}"/>
              </a:ext>
            </a:extLst>
          </p:cNvPr>
          <p:cNvSpPr>
            <a:spLocks noGrp="1"/>
          </p:cNvSpPr>
          <p:nvPr>
            <p:ph type="dt" sz="half" idx="10"/>
          </p:nvPr>
        </p:nvSpPr>
        <p:spPr/>
        <p:txBody>
          <a:bodyPr/>
          <a:lstStyle/>
          <a:p>
            <a:fld id="{9CB7EEB1-1759-49CF-8281-207530E5E269}" type="datetimeFigureOut">
              <a:rPr lang="fi-FI" smtClean="0"/>
              <a:t>2.3.2020</a:t>
            </a:fld>
            <a:endParaRPr lang="fi-FI"/>
          </a:p>
        </p:txBody>
      </p:sp>
      <p:sp>
        <p:nvSpPr>
          <p:cNvPr id="6" name="Footer Placeholder 5">
            <a:extLst>
              <a:ext uri="{FF2B5EF4-FFF2-40B4-BE49-F238E27FC236}">
                <a16:creationId xmlns:a16="http://schemas.microsoft.com/office/drawing/2014/main" id="{AFBAE3CC-A317-4616-BEAE-5758BC0036D3}"/>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52A88153-CD3D-4166-B7E9-277E4A1878B6}"/>
              </a:ext>
            </a:extLst>
          </p:cNvPr>
          <p:cNvSpPr>
            <a:spLocks noGrp="1"/>
          </p:cNvSpPr>
          <p:nvPr>
            <p:ph type="sldNum" sz="quarter" idx="12"/>
          </p:nvPr>
        </p:nvSpPr>
        <p:spPr/>
        <p:txBody>
          <a:bodyPr/>
          <a:lstStyle/>
          <a:p>
            <a:fld id="{C636759B-05B7-49D7-8EF8-60BDCA3B1FF3}" type="slidenum">
              <a:rPr lang="fi-FI" smtClean="0"/>
              <a:t>‹#›</a:t>
            </a:fld>
            <a:endParaRPr lang="fi-FI"/>
          </a:p>
        </p:txBody>
      </p:sp>
    </p:spTree>
    <p:extLst>
      <p:ext uri="{BB962C8B-B14F-4D97-AF65-F5344CB8AC3E}">
        <p14:creationId xmlns:p14="http://schemas.microsoft.com/office/powerpoint/2010/main" val="1969140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FCCB66-F084-49E1-BC8A-45EF3A0284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a:extLst>
              <a:ext uri="{FF2B5EF4-FFF2-40B4-BE49-F238E27FC236}">
                <a16:creationId xmlns:a16="http://schemas.microsoft.com/office/drawing/2014/main" id="{1DAD7581-A9A9-4988-96EB-AA6A7D4167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AA9620EC-F97C-4DCD-A9C2-7A22C1A818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B7EEB1-1759-49CF-8281-207530E5E269}" type="datetimeFigureOut">
              <a:rPr lang="fi-FI" smtClean="0"/>
              <a:t>2.3.2020</a:t>
            </a:fld>
            <a:endParaRPr lang="fi-FI"/>
          </a:p>
        </p:txBody>
      </p:sp>
      <p:sp>
        <p:nvSpPr>
          <p:cNvPr id="5" name="Footer Placeholder 4">
            <a:extLst>
              <a:ext uri="{FF2B5EF4-FFF2-40B4-BE49-F238E27FC236}">
                <a16:creationId xmlns:a16="http://schemas.microsoft.com/office/drawing/2014/main" id="{DD6A7740-1DA5-4CC0-B8D5-B625212B98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a:extLst>
              <a:ext uri="{FF2B5EF4-FFF2-40B4-BE49-F238E27FC236}">
                <a16:creationId xmlns:a16="http://schemas.microsoft.com/office/drawing/2014/main" id="{5C20A84A-A7E0-4BBF-8C7C-222526DB89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6759B-05B7-49D7-8EF8-60BDCA3B1FF3}" type="slidenum">
              <a:rPr lang="fi-FI" smtClean="0"/>
              <a:t>‹#›</a:t>
            </a:fld>
            <a:endParaRPr lang="fi-FI"/>
          </a:p>
        </p:txBody>
      </p:sp>
    </p:spTree>
    <p:extLst>
      <p:ext uri="{BB962C8B-B14F-4D97-AF65-F5344CB8AC3E}">
        <p14:creationId xmlns:p14="http://schemas.microsoft.com/office/powerpoint/2010/main" val="1197513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416A6-8A92-4EF2-BBD1-135E9345C130}"/>
              </a:ext>
            </a:extLst>
          </p:cNvPr>
          <p:cNvSpPr>
            <a:spLocks noGrp="1"/>
          </p:cNvSpPr>
          <p:nvPr>
            <p:ph type="ctrTitle"/>
          </p:nvPr>
        </p:nvSpPr>
        <p:spPr/>
        <p:txBody>
          <a:bodyPr/>
          <a:lstStyle/>
          <a:p>
            <a:r>
              <a:rPr lang="fi-FI" dirty="0"/>
              <a:t>WF on</a:t>
            </a:r>
            <a:r>
              <a:rPr lang="pl-PL" dirty="0"/>
              <a:t> NR-U </a:t>
            </a:r>
            <a:r>
              <a:rPr lang="pl-PL" dirty="0" err="1"/>
              <a:t>FRCs</a:t>
            </a:r>
            <a:endParaRPr lang="fi-FI" dirty="0"/>
          </a:p>
        </p:txBody>
      </p:sp>
      <p:sp>
        <p:nvSpPr>
          <p:cNvPr id="3" name="Subtitle 2">
            <a:extLst>
              <a:ext uri="{FF2B5EF4-FFF2-40B4-BE49-F238E27FC236}">
                <a16:creationId xmlns:a16="http://schemas.microsoft.com/office/drawing/2014/main" id="{F5309A2E-2E63-4843-9F02-6AF9621D27B7}"/>
              </a:ext>
            </a:extLst>
          </p:cNvPr>
          <p:cNvSpPr>
            <a:spLocks noGrp="1"/>
          </p:cNvSpPr>
          <p:nvPr>
            <p:ph type="subTitle" idx="1"/>
          </p:nvPr>
        </p:nvSpPr>
        <p:spPr/>
        <p:txBody>
          <a:bodyPr/>
          <a:lstStyle/>
          <a:p>
            <a:r>
              <a:rPr lang="fi-FI" dirty="0"/>
              <a:t>Nokia, Nokia Shanghai Bell</a:t>
            </a:r>
          </a:p>
        </p:txBody>
      </p:sp>
      <p:sp>
        <p:nvSpPr>
          <p:cNvPr id="4" name="Subtitle 2">
            <a:extLst>
              <a:ext uri="{FF2B5EF4-FFF2-40B4-BE49-F238E27FC236}">
                <a16:creationId xmlns:a16="http://schemas.microsoft.com/office/drawing/2014/main" id="{3EADD16A-DC4B-4FAF-847C-AC4A5DC071A0}"/>
              </a:ext>
            </a:extLst>
          </p:cNvPr>
          <p:cNvSpPr txBox="1">
            <a:spLocks/>
          </p:cNvSpPr>
          <p:nvPr/>
        </p:nvSpPr>
        <p:spPr>
          <a:xfrm>
            <a:off x="9717741" y="152892"/>
            <a:ext cx="3173507" cy="4291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i-FI" dirty="0" err="1">
                <a:highlight>
                  <a:srgbClr val="FFFF00"/>
                </a:highlight>
              </a:rPr>
              <a:t>Draft</a:t>
            </a:r>
            <a:r>
              <a:rPr lang="fi-FI" dirty="0">
                <a:highlight>
                  <a:srgbClr val="FFFF00"/>
                </a:highlight>
              </a:rPr>
              <a:t> </a:t>
            </a:r>
            <a:r>
              <a:rPr lang="fi-FI" dirty="0"/>
              <a:t>R4-200</a:t>
            </a:r>
            <a:r>
              <a:rPr lang="pl-PL" dirty="0"/>
              <a:t>2465</a:t>
            </a:r>
            <a:endParaRPr lang="fi-FI" dirty="0"/>
          </a:p>
        </p:txBody>
      </p:sp>
      <p:sp>
        <p:nvSpPr>
          <p:cNvPr id="5" name="Subtitle 2">
            <a:extLst>
              <a:ext uri="{FF2B5EF4-FFF2-40B4-BE49-F238E27FC236}">
                <a16:creationId xmlns:a16="http://schemas.microsoft.com/office/drawing/2014/main" id="{FB8AB882-66F8-4515-8262-015552F4EAA1}"/>
              </a:ext>
            </a:extLst>
          </p:cNvPr>
          <p:cNvSpPr txBox="1">
            <a:spLocks/>
          </p:cNvSpPr>
          <p:nvPr/>
        </p:nvSpPr>
        <p:spPr>
          <a:xfrm>
            <a:off x="528917" y="152891"/>
            <a:ext cx="5567083" cy="969471"/>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b="1" dirty="0"/>
              <a:t>3GPP TSG-RAN WG4 Meeting #94-e</a:t>
            </a:r>
          </a:p>
          <a:p>
            <a:pPr algn="l"/>
            <a:r>
              <a:rPr lang="en-GB" b="1" dirty="0"/>
              <a:t>Electronic Meeting, Feb.24</a:t>
            </a:r>
            <a:r>
              <a:rPr lang="en-GB" b="1" baseline="30000" dirty="0"/>
              <a:t>th</a:t>
            </a:r>
            <a:r>
              <a:rPr lang="en-GB" b="1" dirty="0"/>
              <a:t> – Mar.6</a:t>
            </a:r>
            <a:r>
              <a:rPr lang="en-GB" b="1" baseline="30000" dirty="0"/>
              <a:t>th</a:t>
            </a:r>
            <a:r>
              <a:rPr lang="en-GB" b="1" dirty="0"/>
              <a:t> 2020</a:t>
            </a:r>
            <a:endParaRPr lang="fi-FI" dirty="0"/>
          </a:p>
          <a:p>
            <a:pPr algn="l"/>
            <a:endParaRPr lang="fi-FI" dirty="0">
              <a:highlight>
                <a:srgbClr val="FFFF00"/>
              </a:highlight>
            </a:endParaRPr>
          </a:p>
        </p:txBody>
      </p:sp>
    </p:spTree>
    <p:extLst>
      <p:ext uri="{BB962C8B-B14F-4D97-AF65-F5344CB8AC3E}">
        <p14:creationId xmlns:p14="http://schemas.microsoft.com/office/powerpoint/2010/main" val="3993251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3D9F-E68F-4051-B219-FD98E9186886}"/>
              </a:ext>
            </a:extLst>
          </p:cNvPr>
          <p:cNvSpPr>
            <a:spLocks noGrp="1"/>
          </p:cNvSpPr>
          <p:nvPr>
            <p:ph type="title"/>
          </p:nvPr>
        </p:nvSpPr>
        <p:spPr>
          <a:xfrm>
            <a:off x="353008" y="365125"/>
            <a:ext cx="11000792" cy="1325563"/>
          </a:xfrm>
        </p:spPr>
        <p:txBody>
          <a:bodyPr>
            <a:normAutofit/>
          </a:bodyPr>
          <a:lstStyle/>
          <a:p>
            <a:r>
              <a:rPr lang="en-GB" sz="3600" dirty="0"/>
              <a:t>Contributions</a:t>
            </a:r>
            <a:r>
              <a:rPr lang="pl-PL" sz="3600" dirty="0"/>
              <a:t> for</a:t>
            </a:r>
            <a:r>
              <a:rPr lang="fi-FI" sz="3600" dirty="0"/>
              <a:t> RAN4#94e on NR-U BS </a:t>
            </a:r>
            <a:r>
              <a:rPr lang="fi-FI" sz="3600" dirty="0" err="1"/>
              <a:t>Rx</a:t>
            </a:r>
            <a:r>
              <a:rPr lang="fi-FI" sz="3600" dirty="0"/>
              <a:t> </a:t>
            </a:r>
            <a:r>
              <a:rPr lang="fi-FI" sz="3600" dirty="0" err="1"/>
              <a:t>requirements</a:t>
            </a:r>
            <a:endParaRPr lang="fi-FI" sz="3600" dirty="0"/>
          </a:p>
        </p:txBody>
      </p:sp>
      <p:sp>
        <p:nvSpPr>
          <p:cNvPr id="11" name="Rectangle 10">
            <a:extLst>
              <a:ext uri="{FF2B5EF4-FFF2-40B4-BE49-F238E27FC236}">
                <a16:creationId xmlns:a16="http://schemas.microsoft.com/office/drawing/2014/main" id="{18F365B9-C0D2-4D8A-B851-4C09C8D5EBB0}"/>
              </a:ext>
            </a:extLst>
          </p:cNvPr>
          <p:cNvSpPr/>
          <p:nvPr/>
        </p:nvSpPr>
        <p:spPr>
          <a:xfrm>
            <a:off x="353008" y="2028651"/>
            <a:ext cx="11000792" cy="3693319"/>
          </a:xfrm>
          <a:prstGeom prst="rect">
            <a:avLst/>
          </a:prstGeom>
        </p:spPr>
        <p:txBody>
          <a:bodyPr wrap="square">
            <a:spAutoFit/>
          </a:bodyPr>
          <a:lstStyle/>
          <a:p>
            <a:pPr marL="285750" indent="-285750">
              <a:buFont typeface="Arial" panose="020B0604020202020204" pitchFamily="34" charset="0"/>
              <a:buChar char="•"/>
            </a:pPr>
            <a:r>
              <a:rPr lang="pl-PL" dirty="0"/>
              <a:t>R4-2000985</a:t>
            </a:r>
            <a:r>
              <a:rPr lang="en-GB" dirty="0"/>
              <a:t>, </a:t>
            </a:r>
            <a:r>
              <a:rPr lang="pl-PL" dirty="0"/>
              <a:t>CR for NR-U RX </a:t>
            </a:r>
            <a:r>
              <a:rPr lang="pl-PL" dirty="0" err="1"/>
              <a:t>requirement</a:t>
            </a:r>
            <a:r>
              <a:rPr lang="en-GB" dirty="0"/>
              <a:t>, </a:t>
            </a:r>
            <a:r>
              <a:rPr lang="pl-PL" dirty="0"/>
              <a:t>ZTE Corporation</a:t>
            </a:r>
          </a:p>
          <a:p>
            <a:pPr marL="285750" indent="-285750">
              <a:buFont typeface="Arial" panose="020B0604020202020204" pitchFamily="34" charset="0"/>
              <a:buChar char="•"/>
            </a:pPr>
            <a:r>
              <a:rPr lang="pl-PL" dirty="0"/>
              <a:t>R4-2000821</a:t>
            </a:r>
            <a:r>
              <a:rPr lang="en-GB" dirty="0"/>
              <a:t>, </a:t>
            </a:r>
            <a:r>
              <a:rPr lang="pl-PL" dirty="0"/>
              <a:t>NR-U BS REFSENS</a:t>
            </a:r>
            <a:r>
              <a:rPr lang="en-GB" dirty="0"/>
              <a:t>, </a:t>
            </a:r>
            <a:r>
              <a:rPr lang="pl-PL" dirty="0" err="1"/>
              <a:t>Huawei</a:t>
            </a:r>
            <a:r>
              <a:rPr lang="pl-PL" dirty="0"/>
              <a:t>, </a:t>
            </a:r>
            <a:r>
              <a:rPr lang="pl-PL" dirty="0" err="1"/>
              <a:t>HiSilicon</a:t>
            </a:r>
            <a:endParaRPr lang="pl-PL" dirty="0"/>
          </a:p>
          <a:p>
            <a:pPr marL="285750" indent="-285750">
              <a:buFont typeface="Arial" panose="020B0604020202020204" pitchFamily="34" charset="0"/>
              <a:buChar char="•"/>
            </a:pPr>
            <a:r>
              <a:rPr lang="pl-PL" dirty="0"/>
              <a:t>R4-2000822</a:t>
            </a:r>
            <a:r>
              <a:rPr lang="en-GB" dirty="0"/>
              <a:t>, </a:t>
            </a:r>
            <a:r>
              <a:rPr lang="pl-PL" dirty="0"/>
              <a:t>NR-U BS </a:t>
            </a:r>
            <a:r>
              <a:rPr lang="pl-PL" dirty="0" err="1"/>
              <a:t>dynamic</a:t>
            </a:r>
            <a:r>
              <a:rPr lang="pl-PL" dirty="0"/>
              <a:t> </a:t>
            </a:r>
            <a:r>
              <a:rPr lang="pl-PL" dirty="0" err="1"/>
              <a:t>range</a:t>
            </a:r>
            <a:r>
              <a:rPr lang="en-GB" dirty="0"/>
              <a:t>, </a:t>
            </a:r>
            <a:r>
              <a:rPr lang="pl-PL" dirty="0" err="1"/>
              <a:t>Huawei</a:t>
            </a:r>
            <a:r>
              <a:rPr lang="pl-PL" dirty="0"/>
              <a:t>, </a:t>
            </a:r>
            <a:r>
              <a:rPr lang="pl-PL" dirty="0" err="1"/>
              <a:t>HiSilicon</a:t>
            </a:r>
            <a:endParaRPr lang="pl-PL" dirty="0"/>
          </a:p>
          <a:p>
            <a:pPr marL="285750" indent="-285750">
              <a:buFont typeface="Arial" panose="020B0604020202020204" pitchFamily="34" charset="0"/>
              <a:buChar char="•"/>
            </a:pPr>
            <a:r>
              <a:rPr lang="pl-PL" dirty="0"/>
              <a:t>R4-2000982</a:t>
            </a:r>
            <a:r>
              <a:rPr lang="en-GB" dirty="0"/>
              <a:t>, S</a:t>
            </a:r>
            <a:r>
              <a:rPr lang="pl-PL" dirty="0" err="1"/>
              <a:t>imulation</a:t>
            </a:r>
            <a:r>
              <a:rPr lang="pl-PL" dirty="0"/>
              <a:t> </a:t>
            </a:r>
            <a:r>
              <a:rPr lang="pl-PL" dirty="0" err="1"/>
              <a:t>results</a:t>
            </a:r>
            <a:r>
              <a:rPr lang="pl-PL" dirty="0"/>
              <a:t> for NR-U BS RX FRC</a:t>
            </a:r>
            <a:r>
              <a:rPr lang="en-GB" dirty="0"/>
              <a:t>, </a:t>
            </a:r>
            <a:r>
              <a:rPr lang="pl-PL" dirty="0"/>
              <a:t>ZTE Corporation</a:t>
            </a:r>
          </a:p>
          <a:p>
            <a:pPr marL="285750" indent="-285750">
              <a:buFont typeface="Arial" panose="020B0604020202020204" pitchFamily="34" charset="0"/>
              <a:buChar char="•"/>
            </a:pPr>
            <a:r>
              <a:rPr lang="pl-PL" dirty="0"/>
              <a:t>R4-2000983</a:t>
            </a:r>
            <a:r>
              <a:rPr lang="en-GB" dirty="0"/>
              <a:t>, </a:t>
            </a:r>
            <a:r>
              <a:rPr lang="pl-PL" dirty="0"/>
              <a:t>NR-U BS RX REFSENS and </a:t>
            </a:r>
            <a:r>
              <a:rPr lang="pl-PL" dirty="0" err="1"/>
              <a:t>dynamic</a:t>
            </a:r>
            <a:r>
              <a:rPr lang="pl-PL" dirty="0"/>
              <a:t> </a:t>
            </a:r>
            <a:r>
              <a:rPr lang="pl-PL" dirty="0" err="1"/>
              <a:t>range</a:t>
            </a:r>
            <a:r>
              <a:rPr lang="pl-PL" dirty="0"/>
              <a:t> </a:t>
            </a:r>
            <a:r>
              <a:rPr lang="pl-PL" dirty="0" err="1"/>
              <a:t>requirement</a:t>
            </a:r>
            <a:r>
              <a:rPr lang="en-GB" dirty="0"/>
              <a:t>, </a:t>
            </a:r>
            <a:r>
              <a:rPr lang="pl-PL" dirty="0"/>
              <a:t>ZTE Corporation</a:t>
            </a:r>
          </a:p>
          <a:p>
            <a:pPr marL="285750" indent="-285750">
              <a:buFont typeface="Arial" panose="020B0604020202020204" pitchFamily="34" charset="0"/>
              <a:buChar char="•"/>
            </a:pPr>
            <a:r>
              <a:rPr lang="pl-PL" dirty="0"/>
              <a:t>R4-2000984</a:t>
            </a:r>
            <a:r>
              <a:rPr lang="en-GB" dirty="0"/>
              <a:t>, </a:t>
            </a:r>
            <a:r>
              <a:rPr lang="pl-PL" dirty="0"/>
              <a:t>NR-U BS RX ICS </a:t>
            </a:r>
            <a:r>
              <a:rPr lang="pl-PL" dirty="0" err="1"/>
              <a:t>requirement</a:t>
            </a:r>
            <a:r>
              <a:rPr lang="en-GB" dirty="0"/>
              <a:t>, </a:t>
            </a:r>
            <a:r>
              <a:rPr lang="pl-PL" dirty="0"/>
              <a:t>ZTE Corporation</a:t>
            </a:r>
          </a:p>
          <a:p>
            <a:pPr marL="285750" indent="-285750">
              <a:buFont typeface="Arial" panose="020B0604020202020204" pitchFamily="34" charset="0"/>
              <a:buChar char="•"/>
            </a:pPr>
            <a:r>
              <a:rPr lang="pl-PL" dirty="0"/>
              <a:t>R4-2001463</a:t>
            </a:r>
            <a:r>
              <a:rPr lang="en-GB" dirty="0"/>
              <a:t>, </a:t>
            </a:r>
            <a:r>
              <a:rPr lang="pl-PL" dirty="0" err="1"/>
              <a:t>Discussion</a:t>
            </a:r>
            <a:r>
              <a:rPr lang="pl-PL" dirty="0"/>
              <a:t> and </a:t>
            </a:r>
            <a:r>
              <a:rPr lang="pl-PL" dirty="0" err="1"/>
              <a:t>simulation</a:t>
            </a:r>
            <a:r>
              <a:rPr lang="pl-PL" dirty="0"/>
              <a:t> </a:t>
            </a:r>
            <a:r>
              <a:rPr lang="pl-PL" dirty="0" err="1"/>
              <a:t>results</a:t>
            </a:r>
            <a:r>
              <a:rPr lang="pl-PL" dirty="0"/>
              <a:t> for NR-U BS REFSENS/ICS</a:t>
            </a:r>
            <a:r>
              <a:rPr lang="en-GB" dirty="0"/>
              <a:t>, </a:t>
            </a:r>
            <a:r>
              <a:rPr lang="pl-PL" dirty="0" err="1"/>
              <a:t>Huawei</a:t>
            </a:r>
            <a:r>
              <a:rPr lang="pl-PL" dirty="0"/>
              <a:t>, </a:t>
            </a:r>
            <a:r>
              <a:rPr lang="pl-PL" dirty="0" err="1"/>
              <a:t>HiSilicon</a:t>
            </a:r>
            <a:endParaRPr lang="pl-PL" dirty="0"/>
          </a:p>
          <a:p>
            <a:pPr marL="285750" indent="-285750">
              <a:buFont typeface="Arial" panose="020B0604020202020204" pitchFamily="34" charset="0"/>
              <a:buChar char="•"/>
            </a:pPr>
            <a:r>
              <a:rPr lang="pl-PL" dirty="0"/>
              <a:t>R4-2001464</a:t>
            </a:r>
            <a:r>
              <a:rPr lang="en-GB" dirty="0"/>
              <a:t>, </a:t>
            </a:r>
            <a:r>
              <a:rPr lang="pl-PL" dirty="0" err="1"/>
              <a:t>Discussion</a:t>
            </a:r>
            <a:r>
              <a:rPr lang="pl-PL" dirty="0"/>
              <a:t> and </a:t>
            </a:r>
            <a:r>
              <a:rPr lang="pl-PL" dirty="0" err="1"/>
              <a:t>simulation</a:t>
            </a:r>
            <a:r>
              <a:rPr lang="pl-PL" dirty="0"/>
              <a:t> </a:t>
            </a:r>
            <a:r>
              <a:rPr lang="pl-PL" dirty="0" err="1"/>
              <a:t>results</a:t>
            </a:r>
            <a:r>
              <a:rPr lang="pl-PL" dirty="0"/>
              <a:t> for NR-U BS </a:t>
            </a:r>
            <a:r>
              <a:rPr lang="pl-PL" dirty="0" err="1"/>
              <a:t>Dynamic</a:t>
            </a:r>
            <a:r>
              <a:rPr lang="pl-PL" dirty="0"/>
              <a:t> </a:t>
            </a:r>
            <a:r>
              <a:rPr lang="pl-PL" dirty="0" err="1"/>
              <a:t>range</a:t>
            </a:r>
            <a:r>
              <a:rPr lang="en-GB" dirty="0"/>
              <a:t>, </a:t>
            </a:r>
            <a:r>
              <a:rPr lang="pl-PL" dirty="0" err="1"/>
              <a:t>Huawei</a:t>
            </a:r>
            <a:r>
              <a:rPr lang="pl-PL" dirty="0"/>
              <a:t>, </a:t>
            </a:r>
            <a:r>
              <a:rPr lang="pl-PL" dirty="0" err="1"/>
              <a:t>HiSilicon</a:t>
            </a:r>
            <a:endParaRPr lang="pl-PL" dirty="0"/>
          </a:p>
          <a:p>
            <a:pPr marL="285750" indent="-285750">
              <a:buFont typeface="Arial" panose="020B0604020202020204" pitchFamily="34" charset="0"/>
              <a:buChar char="•"/>
            </a:pPr>
            <a:r>
              <a:rPr lang="pl-PL" dirty="0"/>
              <a:t>R4-2001465</a:t>
            </a:r>
            <a:r>
              <a:rPr lang="en-GB" dirty="0"/>
              <a:t>, </a:t>
            </a:r>
            <a:r>
              <a:rPr lang="pl-PL" dirty="0" err="1"/>
              <a:t>Discussion</a:t>
            </a:r>
            <a:r>
              <a:rPr lang="pl-PL" dirty="0"/>
              <a:t> on FRC </a:t>
            </a:r>
            <a:r>
              <a:rPr lang="pl-PL" dirty="0" err="1"/>
              <a:t>definition</a:t>
            </a:r>
            <a:r>
              <a:rPr lang="pl-PL" dirty="0"/>
              <a:t> for NR-U BS REFSENS and </a:t>
            </a:r>
            <a:r>
              <a:rPr lang="pl-PL" dirty="0" err="1"/>
              <a:t>Dynamic</a:t>
            </a:r>
            <a:r>
              <a:rPr lang="pl-PL" dirty="0"/>
              <a:t> </a:t>
            </a:r>
            <a:r>
              <a:rPr lang="pl-PL" dirty="0" err="1"/>
              <a:t>range</a:t>
            </a:r>
            <a:r>
              <a:rPr lang="en-GB" dirty="0"/>
              <a:t>, </a:t>
            </a:r>
            <a:r>
              <a:rPr lang="pl-PL" dirty="0" err="1"/>
              <a:t>Huawei</a:t>
            </a:r>
            <a:r>
              <a:rPr lang="pl-PL" dirty="0"/>
              <a:t>, </a:t>
            </a:r>
            <a:r>
              <a:rPr lang="pl-PL" dirty="0" err="1"/>
              <a:t>HiSilicon</a:t>
            </a:r>
            <a:endParaRPr lang="pl-PL" dirty="0"/>
          </a:p>
          <a:p>
            <a:pPr marL="285750" indent="-285750">
              <a:buFont typeface="Arial" panose="020B0604020202020204" pitchFamily="34" charset="0"/>
              <a:buChar char="•"/>
            </a:pPr>
            <a:r>
              <a:rPr lang="pl-PL" dirty="0"/>
              <a:t>R4-2001674</a:t>
            </a:r>
            <a:r>
              <a:rPr lang="en-GB" dirty="0"/>
              <a:t>, </a:t>
            </a:r>
            <a:r>
              <a:rPr lang="pl-PL" dirty="0"/>
              <a:t>NR-U BS </a:t>
            </a:r>
            <a:r>
              <a:rPr lang="pl-PL" dirty="0" err="1"/>
              <a:t>receiver</a:t>
            </a:r>
            <a:r>
              <a:rPr lang="pl-PL" dirty="0"/>
              <a:t> </a:t>
            </a:r>
            <a:r>
              <a:rPr lang="pl-PL" dirty="0" err="1"/>
              <a:t>requirements</a:t>
            </a:r>
            <a:r>
              <a:rPr lang="en-GB" dirty="0"/>
              <a:t>, </a:t>
            </a:r>
            <a:r>
              <a:rPr lang="pl-PL" dirty="0"/>
              <a:t>Nokia, Nokia Shanghai Bell</a:t>
            </a:r>
          </a:p>
          <a:p>
            <a:pPr marL="285750" indent="-285750">
              <a:buFont typeface="Arial" panose="020B0604020202020204" pitchFamily="34" charset="0"/>
              <a:buChar char="•"/>
            </a:pPr>
            <a:r>
              <a:rPr lang="pl-PL" dirty="0"/>
              <a:t>R4-2001675</a:t>
            </a:r>
            <a:r>
              <a:rPr lang="en-GB" dirty="0"/>
              <a:t>, </a:t>
            </a:r>
            <a:r>
              <a:rPr lang="pl-PL" dirty="0" err="1"/>
              <a:t>Summary</a:t>
            </a:r>
            <a:r>
              <a:rPr lang="pl-PL" dirty="0"/>
              <a:t> of </a:t>
            </a:r>
            <a:r>
              <a:rPr lang="pl-PL" dirty="0" err="1"/>
              <a:t>simulation</a:t>
            </a:r>
            <a:r>
              <a:rPr lang="pl-PL" dirty="0"/>
              <a:t> </a:t>
            </a:r>
            <a:r>
              <a:rPr lang="pl-PL" dirty="0" err="1"/>
              <a:t>results</a:t>
            </a:r>
            <a:r>
              <a:rPr lang="pl-PL" dirty="0"/>
              <a:t> for NR-U BS </a:t>
            </a:r>
            <a:r>
              <a:rPr lang="pl-PL" dirty="0" err="1"/>
              <a:t>Rx</a:t>
            </a:r>
            <a:r>
              <a:rPr lang="pl-PL" dirty="0"/>
              <a:t> FRC</a:t>
            </a:r>
            <a:r>
              <a:rPr lang="en-GB" dirty="0"/>
              <a:t>, </a:t>
            </a:r>
            <a:r>
              <a:rPr lang="pl-PL" dirty="0"/>
              <a:t>Nokia, Nokia Shanghai Bell</a:t>
            </a:r>
          </a:p>
          <a:p>
            <a:pPr marL="285750" indent="-285750">
              <a:buFont typeface="Arial" panose="020B0604020202020204" pitchFamily="34" charset="0"/>
              <a:buChar char="•"/>
            </a:pPr>
            <a:r>
              <a:rPr lang="pl-PL" dirty="0"/>
              <a:t>R4-2001727</a:t>
            </a:r>
            <a:r>
              <a:rPr lang="en-GB" dirty="0"/>
              <a:t>, </a:t>
            </a:r>
            <a:r>
              <a:rPr lang="pl-PL" dirty="0"/>
              <a:t>Update to NR-U FRC definitione</a:t>
            </a:r>
            <a:r>
              <a:rPr lang="en-GB" dirty="0"/>
              <a:t>, </a:t>
            </a:r>
            <a:r>
              <a:rPr lang="pl-PL" dirty="0"/>
              <a:t>Ericsson, Nokia, Nokia Shanghai Bell</a:t>
            </a:r>
          </a:p>
          <a:p>
            <a:pPr marL="285750" indent="-285750">
              <a:buFont typeface="Arial" panose="020B0604020202020204" pitchFamily="34" charset="0"/>
              <a:buChar char="•"/>
            </a:pPr>
            <a:r>
              <a:rPr lang="pl-PL" dirty="0"/>
              <a:t>R4-2001728</a:t>
            </a:r>
            <a:r>
              <a:rPr lang="en-GB" dirty="0"/>
              <a:t>, </a:t>
            </a:r>
            <a:r>
              <a:rPr lang="pl-PL" dirty="0"/>
              <a:t>NR-U BS RX </a:t>
            </a:r>
            <a:r>
              <a:rPr lang="pl-PL" dirty="0" err="1"/>
              <a:t>Simulation</a:t>
            </a:r>
            <a:r>
              <a:rPr lang="pl-PL" dirty="0"/>
              <a:t> </a:t>
            </a:r>
            <a:r>
              <a:rPr lang="pl-PL" dirty="0" err="1"/>
              <a:t>Results</a:t>
            </a:r>
            <a:r>
              <a:rPr lang="en-GB" dirty="0"/>
              <a:t>, </a:t>
            </a:r>
            <a:r>
              <a:rPr lang="pl-PL" dirty="0"/>
              <a:t>Ericsson</a:t>
            </a:r>
          </a:p>
        </p:txBody>
      </p:sp>
    </p:spTree>
    <p:extLst>
      <p:ext uri="{BB962C8B-B14F-4D97-AF65-F5344CB8AC3E}">
        <p14:creationId xmlns:p14="http://schemas.microsoft.com/office/powerpoint/2010/main" val="1174718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9B318-AE3A-4722-B613-824EB697B82D}"/>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A096CB81-3D91-4C5D-A5C8-9F2EE47B7E22}"/>
              </a:ext>
            </a:extLst>
          </p:cNvPr>
          <p:cNvSpPr>
            <a:spLocks noGrp="1"/>
          </p:cNvSpPr>
          <p:nvPr>
            <p:ph idx="1"/>
          </p:nvPr>
        </p:nvSpPr>
        <p:spPr/>
        <p:txBody>
          <a:bodyPr>
            <a:normAutofit lnSpcReduction="10000"/>
          </a:bodyPr>
          <a:lstStyle/>
          <a:p>
            <a:r>
              <a:rPr lang="en-US" sz="2400" dirty="0"/>
              <a:t>During RAN4</a:t>
            </a:r>
            <a:r>
              <a:rPr lang="pl-PL" sz="2400" dirty="0"/>
              <a:t>#93 </a:t>
            </a:r>
            <a:r>
              <a:rPr lang="en-GB" sz="2400" dirty="0"/>
              <a:t>meeting simulation assumptions </a:t>
            </a:r>
            <a:r>
              <a:rPr lang="pl-PL" sz="2400" dirty="0"/>
              <a:t>for</a:t>
            </a:r>
            <a:r>
              <a:rPr lang="en-US" sz="2400" dirty="0"/>
              <a:t> </a:t>
            </a:r>
            <a:r>
              <a:rPr lang="pl-PL" sz="2400" dirty="0"/>
              <a:t>NR-U </a:t>
            </a:r>
            <a:r>
              <a:rPr lang="en-GB" sz="2400" dirty="0"/>
              <a:t>FRCs were agreed </a:t>
            </a:r>
            <a:r>
              <a:rPr lang="pl-PL" sz="2400" dirty="0"/>
              <a:t>in [1]. </a:t>
            </a:r>
            <a:r>
              <a:rPr lang="en-GB" sz="2400" dirty="0"/>
              <a:t>Simulation assumptions includes also REFSENSE/ICS FRCs and Dynamic range FRCs. </a:t>
            </a:r>
          </a:p>
          <a:p>
            <a:r>
              <a:rPr lang="pl-PL" sz="2400" strike="sngStrike" dirty="0">
                <a:highlight>
                  <a:srgbClr val="FFFF00"/>
                </a:highlight>
              </a:rPr>
              <a:t>On </a:t>
            </a:r>
            <a:r>
              <a:rPr lang="en-GB" sz="2400" strike="sngStrike" dirty="0">
                <a:highlight>
                  <a:srgbClr val="FFFF00"/>
                </a:highlight>
              </a:rPr>
              <a:t>RAN4#94e meeting </a:t>
            </a:r>
            <a:r>
              <a:rPr lang="en-GB" sz="2400" strike="sngStrike" dirty="0" err="1">
                <a:highlight>
                  <a:srgbClr val="FFFF00"/>
                </a:highlight>
              </a:rPr>
              <a:t>c</a:t>
            </a:r>
            <a:r>
              <a:rPr lang="en-GB" sz="2400" dirty="0" err="1">
                <a:highlight>
                  <a:srgbClr val="FFFF00"/>
                </a:highlight>
              </a:rPr>
              <a:t>C</a:t>
            </a:r>
            <a:r>
              <a:rPr lang="en-GB" sz="2400" dirty="0" err="1"/>
              <a:t>ompanies</a:t>
            </a:r>
            <a:r>
              <a:rPr lang="en-GB" sz="2400" dirty="0"/>
              <a:t> noticed that FRCs in [1] are not correctly design :</a:t>
            </a:r>
            <a:endParaRPr lang="pl-PL" sz="2400" dirty="0"/>
          </a:p>
          <a:p>
            <a:pPr lvl="1"/>
            <a:r>
              <a:rPr lang="en-GB" sz="2000" dirty="0"/>
              <a:t>Th</a:t>
            </a:r>
            <a:r>
              <a:rPr lang="pl-PL" sz="2000" dirty="0" err="1"/>
              <a:t>ere</a:t>
            </a:r>
            <a:r>
              <a:rPr lang="pl-PL" sz="2000" dirty="0"/>
              <a:t> </a:t>
            </a:r>
            <a:r>
              <a:rPr lang="en-GB" sz="2000" dirty="0"/>
              <a:t>is</a:t>
            </a:r>
            <a:r>
              <a:rPr lang="pl-PL" sz="2000" dirty="0"/>
              <a:t> </a:t>
            </a:r>
            <a:r>
              <a:rPr lang="en-GB" sz="2000" dirty="0"/>
              <a:t>no interlacing design for 60kHz in RAN1 specification (TS 38.211 clause 4.4.4.6)</a:t>
            </a:r>
          </a:p>
          <a:p>
            <a:pPr lvl="1"/>
            <a:r>
              <a:rPr lang="en-GB" sz="2000" dirty="0"/>
              <a:t>There is specific design in TS 38.211 for 15/30kHz interlaces that shall be taken into account</a:t>
            </a:r>
            <a:r>
              <a:rPr lang="pl-PL" sz="2000" dirty="0"/>
              <a:t>. </a:t>
            </a:r>
          </a:p>
          <a:p>
            <a:r>
              <a:rPr lang="pl-PL" altLang="en-GB" sz="2400" dirty="0" err="1"/>
              <a:t>FRCs</a:t>
            </a:r>
            <a:r>
              <a:rPr lang="pl-PL" altLang="en-GB" sz="2400" dirty="0"/>
              <a:t> </a:t>
            </a:r>
            <a:r>
              <a:rPr lang="en-US" altLang="en-GB" sz="2400" dirty="0"/>
              <a:t>parameters are critical </a:t>
            </a:r>
            <a:r>
              <a:rPr lang="pl-PL" altLang="en-GB" sz="2400" dirty="0"/>
              <a:t>to </a:t>
            </a:r>
            <a:r>
              <a:rPr lang="en-US" altLang="en-GB" sz="2400" dirty="0"/>
              <a:t>define Rx wanted signal and interfering signal configurations</a:t>
            </a:r>
            <a:r>
              <a:rPr lang="pl-PL" altLang="en-GB" sz="2400" dirty="0"/>
              <a:t> to </a:t>
            </a:r>
            <a:r>
              <a:rPr lang="en-GB" altLang="en-GB" sz="2400" dirty="0"/>
              <a:t>derive</a:t>
            </a:r>
            <a:r>
              <a:rPr lang="pl-PL" altLang="en-GB" sz="2400" dirty="0"/>
              <a:t> NR-U BS </a:t>
            </a:r>
            <a:r>
              <a:rPr lang="pl-PL" altLang="en-GB" sz="2400" dirty="0" err="1"/>
              <a:t>Rx</a:t>
            </a:r>
            <a:r>
              <a:rPr lang="pl-PL" altLang="en-GB" sz="2400" dirty="0"/>
              <a:t> </a:t>
            </a:r>
            <a:r>
              <a:rPr lang="en-GB" altLang="en-GB" sz="2400" dirty="0"/>
              <a:t>requirements</a:t>
            </a:r>
            <a:r>
              <a:rPr lang="pl-PL" altLang="en-GB" sz="2400" dirty="0"/>
              <a:t>, </a:t>
            </a:r>
            <a:r>
              <a:rPr lang="en-GB" altLang="en-GB" sz="2400" dirty="0"/>
              <a:t>that</a:t>
            </a:r>
            <a:r>
              <a:rPr lang="en-US" altLang="en-GB" sz="2400" dirty="0"/>
              <a:t> are essential to finished Rel-16 NR-U WI.</a:t>
            </a:r>
            <a:endParaRPr lang="en-US" altLang="en-GB" sz="2000" dirty="0"/>
          </a:p>
          <a:p>
            <a:endParaRPr lang="pl-PL" sz="2400" dirty="0"/>
          </a:p>
          <a:p>
            <a:pPr marL="0" indent="0">
              <a:buNone/>
            </a:pPr>
            <a:r>
              <a:rPr lang="pl-PL" sz="2400" dirty="0"/>
              <a:t>[1] R4-1916162, WF on NR-U BS RF RX FRC, ZTE</a:t>
            </a:r>
          </a:p>
          <a:p>
            <a:endParaRPr lang="fi-FI" dirty="0"/>
          </a:p>
        </p:txBody>
      </p:sp>
    </p:spTree>
    <p:extLst>
      <p:ext uri="{BB962C8B-B14F-4D97-AF65-F5344CB8AC3E}">
        <p14:creationId xmlns:p14="http://schemas.microsoft.com/office/powerpoint/2010/main" val="325866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4593B-6BBD-42A4-A714-E12A9ABBEDF3}"/>
              </a:ext>
            </a:extLst>
          </p:cNvPr>
          <p:cNvSpPr>
            <a:spLocks noGrp="1"/>
          </p:cNvSpPr>
          <p:nvPr>
            <p:ph type="title"/>
          </p:nvPr>
        </p:nvSpPr>
        <p:spPr/>
        <p:txBody>
          <a:bodyPr/>
          <a:lstStyle/>
          <a:p>
            <a:r>
              <a:rPr lang="en-GB" dirty="0"/>
              <a:t>Way forward</a:t>
            </a:r>
          </a:p>
        </p:txBody>
      </p:sp>
      <p:sp>
        <p:nvSpPr>
          <p:cNvPr id="3" name="Content Placeholder 2">
            <a:extLst>
              <a:ext uri="{FF2B5EF4-FFF2-40B4-BE49-F238E27FC236}">
                <a16:creationId xmlns:a16="http://schemas.microsoft.com/office/drawing/2014/main" id="{EF9F00DB-1C27-4C92-B14D-294613552CA6}"/>
              </a:ext>
            </a:extLst>
          </p:cNvPr>
          <p:cNvSpPr>
            <a:spLocks noGrp="1"/>
          </p:cNvSpPr>
          <p:nvPr>
            <p:ph idx="1"/>
          </p:nvPr>
        </p:nvSpPr>
        <p:spPr/>
        <p:txBody>
          <a:bodyPr>
            <a:normAutofit/>
          </a:bodyPr>
          <a:lstStyle/>
          <a:p>
            <a:r>
              <a:rPr lang="en-US" sz="2400" dirty="0"/>
              <a:t>This WF </a:t>
            </a:r>
            <a:r>
              <a:rPr lang="en-GB" sz="2400" dirty="0"/>
              <a:t>is</a:t>
            </a:r>
            <a:r>
              <a:rPr lang="en-US" sz="2400" dirty="0"/>
              <a:t> supplement </a:t>
            </a:r>
            <a:r>
              <a:rPr lang="en-US" sz="2400" dirty="0">
                <a:highlight>
                  <a:srgbClr val="FFFF00"/>
                </a:highlight>
              </a:rPr>
              <a:t>with correct FRC interlacing</a:t>
            </a:r>
            <a:r>
              <a:rPr lang="en-US" sz="2400" dirty="0"/>
              <a:t> to simulation assumption for BS Rx requirements agreed during RAN4#93 meeting in R4-1916162</a:t>
            </a:r>
            <a:r>
              <a:rPr lang="pl-PL" sz="2400" dirty="0"/>
              <a:t> </a:t>
            </a:r>
            <a:r>
              <a:rPr lang="pl-PL" sz="2400" strike="sngStrike" dirty="0">
                <a:highlight>
                  <a:srgbClr val="FFFF00"/>
                </a:highlight>
              </a:rPr>
              <a:t>and </a:t>
            </a:r>
            <a:r>
              <a:rPr lang="en-GB" sz="2400" strike="sngStrike" dirty="0">
                <a:highlight>
                  <a:srgbClr val="FFFF00"/>
                </a:highlight>
              </a:rPr>
              <a:t>correct FRCs design</a:t>
            </a:r>
            <a:r>
              <a:rPr lang="pl-PL" sz="2400" dirty="0"/>
              <a:t>.</a:t>
            </a:r>
          </a:p>
          <a:p>
            <a:r>
              <a:rPr lang="en-US" sz="2400" dirty="0"/>
              <a:t>All other simulation assumptions </a:t>
            </a:r>
            <a:r>
              <a:rPr lang="en-US" sz="2400" dirty="0">
                <a:highlight>
                  <a:srgbClr val="FFFF00"/>
                </a:highlight>
              </a:rPr>
              <a:t>except </a:t>
            </a:r>
            <a:r>
              <a:rPr lang="en-US" sz="2400" dirty="0"/>
              <a:t>FRC </a:t>
            </a:r>
            <a:r>
              <a:rPr lang="en-US" sz="2400" dirty="0">
                <a:highlight>
                  <a:srgbClr val="FFFF00"/>
                </a:highlight>
              </a:rPr>
              <a:t>interlacing</a:t>
            </a:r>
            <a:r>
              <a:rPr lang="en-US" sz="2400" dirty="0"/>
              <a:t>, are as </a:t>
            </a:r>
            <a:r>
              <a:rPr lang="en-GB" sz="2400" dirty="0"/>
              <a:t>agreed</a:t>
            </a:r>
            <a:r>
              <a:rPr lang="pl-PL" sz="2400" dirty="0"/>
              <a:t> </a:t>
            </a:r>
            <a:r>
              <a:rPr lang="en-US" sz="2400" dirty="0"/>
              <a:t>in R4-1916162. </a:t>
            </a:r>
            <a:endParaRPr lang="pl-PL" sz="2400" dirty="0"/>
          </a:p>
          <a:p>
            <a:r>
              <a:rPr lang="en-GB" sz="2400" dirty="0"/>
              <a:t>Companies are encourage </a:t>
            </a:r>
            <a:r>
              <a:rPr lang="pl-PL" sz="2400" dirty="0"/>
              <a:t>to </a:t>
            </a:r>
            <a:r>
              <a:rPr lang="en-GB" sz="2400" dirty="0"/>
              <a:t>provide SNR simulation results based on assumption in R4-1916162 and FRCs agreements captured in this </a:t>
            </a:r>
            <a:r>
              <a:rPr lang="pl-PL" sz="2400" dirty="0"/>
              <a:t>WF for </a:t>
            </a:r>
            <a:r>
              <a:rPr lang="en-GB" sz="2400" dirty="0"/>
              <a:t>next RAN4 meeting</a:t>
            </a:r>
            <a:r>
              <a:rPr lang="pl-PL" sz="2400" dirty="0"/>
              <a:t>.</a:t>
            </a:r>
            <a:endParaRPr lang="en-GB" sz="2400" dirty="0"/>
          </a:p>
        </p:txBody>
      </p:sp>
    </p:spTree>
    <p:extLst>
      <p:ext uri="{BB962C8B-B14F-4D97-AF65-F5344CB8AC3E}">
        <p14:creationId xmlns:p14="http://schemas.microsoft.com/office/powerpoint/2010/main" val="682659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4593B-6BBD-42A4-A714-E12A9ABBEDF3}"/>
              </a:ext>
            </a:extLst>
          </p:cNvPr>
          <p:cNvSpPr>
            <a:spLocks noGrp="1"/>
          </p:cNvSpPr>
          <p:nvPr>
            <p:ph type="title"/>
          </p:nvPr>
        </p:nvSpPr>
        <p:spPr/>
        <p:txBody>
          <a:bodyPr/>
          <a:lstStyle/>
          <a:p>
            <a:r>
              <a:rPr lang="en-GB" dirty="0"/>
              <a:t>Way forward</a:t>
            </a:r>
          </a:p>
        </p:txBody>
      </p:sp>
      <p:sp>
        <p:nvSpPr>
          <p:cNvPr id="3" name="Content Placeholder 2">
            <a:extLst>
              <a:ext uri="{FF2B5EF4-FFF2-40B4-BE49-F238E27FC236}">
                <a16:creationId xmlns:a16="http://schemas.microsoft.com/office/drawing/2014/main" id="{EF9F00DB-1C27-4C92-B14D-294613552CA6}"/>
              </a:ext>
            </a:extLst>
          </p:cNvPr>
          <p:cNvSpPr>
            <a:spLocks noGrp="1"/>
          </p:cNvSpPr>
          <p:nvPr>
            <p:ph idx="1"/>
          </p:nvPr>
        </p:nvSpPr>
        <p:spPr/>
        <p:txBody>
          <a:bodyPr>
            <a:normAutofit/>
          </a:bodyPr>
          <a:lstStyle/>
          <a:p>
            <a:r>
              <a:rPr lang="pl-PL" dirty="0"/>
              <a:t>On 60kHz SCS </a:t>
            </a:r>
            <a:r>
              <a:rPr lang="en-GB" dirty="0"/>
              <a:t>FRCs</a:t>
            </a:r>
            <a:r>
              <a:rPr lang="pl-PL" dirty="0"/>
              <a:t>:</a:t>
            </a:r>
          </a:p>
          <a:p>
            <a:pPr lvl="1"/>
            <a:r>
              <a:rPr lang="en-GB" dirty="0"/>
              <a:t>It is agreed to not define FRC</a:t>
            </a:r>
            <a:r>
              <a:rPr lang="pl-PL" dirty="0"/>
              <a:t> </a:t>
            </a:r>
            <a:r>
              <a:rPr lang="en-GB" dirty="0"/>
              <a:t>with interlacing for NR-U</a:t>
            </a:r>
            <a:r>
              <a:rPr lang="pl-PL" dirty="0"/>
              <a:t> </a:t>
            </a:r>
            <a:r>
              <a:rPr lang="en-GB" dirty="0"/>
              <a:t>due</a:t>
            </a:r>
            <a:r>
              <a:rPr lang="pl-PL" dirty="0"/>
              <a:t> to </a:t>
            </a:r>
            <a:r>
              <a:rPr lang="pl-PL" dirty="0" err="1"/>
              <a:t>lack</a:t>
            </a:r>
            <a:r>
              <a:rPr lang="pl-PL" dirty="0"/>
              <a:t> of RAN1 </a:t>
            </a:r>
            <a:r>
              <a:rPr lang="pl-PL" dirty="0" err="1"/>
              <a:t>interlacing</a:t>
            </a:r>
            <a:r>
              <a:rPr lang="pl-PL" dirty="0"/>
              <a:t> design for 60 kHz.</a:t>
            </a:r>
          </a:p>
          <a:p>
            <a:pPr lvl="1"/>
            <a:r>
              <a:rPr lang="en-GB" dirty="0"/>
              <a:t>Following options are consider for 60 kHz SCS instead of interlace:</a:t>
            </a:r>
          </a:p>
          <a:p>
            <a:pPr marL="457200" lvl="1" indent="0">
              <a:buNone/>
            </a:pPr>
            <a:r>
              <a:rPr lang="pl-PL" dirty="0"/>
              <a:t> </a:t>
            </a:r>
          </a:p>
          <a:p>
            <a:pPr marL="457200" lvl="1" indent="0">
              <a:buNone/>
            </a:pPr>
            <a:r>
              <a:rPr lang="en-US" dirty="0"/>
              <a:t>Option 1: FRCs for 60kHz SCS from NR Rel-15 can be reused</a:t>
            </a:r>
            <a:r>
              <a:rPr lang="pl-PL" dirty="0"/>
              <a:t>.</a:t>
            </a:r>
            <a:r>
              <a:rPr lang="en-US" dirty="0"/>
              <a:t> </a:t>
            </a:r>
            <a:endParaRPr lang="pl-PL" dirty="0"/>
          </a:p>
          <a:p>
            <a:pPr marL="457200" lvl="1" indent="0">
              <a:buNone/>
            </a:pPr>
            <a:r>
              <a:rPr lang="pl-PL" sz="1800" dirty="0">
                <a:solidFill>
                  <a:srgbClr val="FF0000"/>
                </a:solidFill>
              </a:rPr>
              <a:t>(</a:t>
            </a:r>
            <a:r>
              <a:rPr lang="en-GB" sz="1800" dirty="0">
                <a:solidFill>
                  <a:srgbClr val="FF0000"/>
                </a:solidFill>
              </a:rPr>
              <a:t>Supported</a:t>
            </a:r>
            <a:r>
              <a:rPr lang="pl-PL" sz="1800" dirty="0">
                <a:solidFill>
                  <a:srgbClr val="FF0000"/>
                </a:solidFill>
              </a:rPr>
              <a:t> by: Nokia)</a:t>
            </a:r>
          </a:p>
          <a:p>
            <a:pPr marL="457200" lvl="1" indent="0">
              <a:buNone/>
            </a:pPr>
            <a:r>
              <a:rPr lang="pl-PL" dirty="0"/>
              <a:t> </a:t>
            </a:r>
            <a:r>
              <a:rPr lang="en-US" dirty="0"/>
              <a:t>Option 2: </a:t>
            </a:r>
            <a:r>
              <a:rPr lang="pl-PL" dirty="0"/>
              <a:t>N</a:t>
            </a:r>
            <a:r>
              <a:rPr lang="en-US" dirty="0" err="1"/>
              <a:t>ew</a:t>
            </a:r>
            <a:r>
              <a:rPr lang="en-US" dirty="0"/>
              <a:t> FRC for 60kHz SCS occupying more than 80% CBW are needed.</a:t>
            </a:r>
            <a:r>
              <a:rPr lang="pl-PL" dirty="0"/>
              <a:t> </a:t>
            </a:r>
            <a:r>
              <a:rPr lang="pl-PL" sz="1800" dirty="0">
                <a:solidFill>
                  <a:srgbClr val="FF0000"/>
                </a:solidFill>
              </a:rPr>
              <a:t>(</a:t>
            </a:r>
            <a:r>
              <a:rPr lang="en-GB" sz="1800" dirty="0">
                <a:solidFill>
                  <a:srgbClr val="FF0000"/>
                </a:solidFill>
              </a:rPr>
              <a:t>Supported</a:t>
            </a:r>
            <a:r>
              <a:rPr lang="pl-PL" sz="1800" dirty="0">
                <a:solidFill>
                  <a:srgbClr val="FF0000"/>
                </a:solidFill>
              </a:rPr>
              <a:t> by: ZTE)</a:t>
            </a:r>
            <a:endParaRPr lang="en-US" sz="1800" dirty="0">
              <a:solidFill>
                <a:srgbClr val="FF0000"/>
              </a:solidFill>
            </a:endParaRPr>
          </a:p>
          <a:p>
            <a:endParaRPr lang="en-GB" b="1" dirty="0"/>
          </a:p>
        </p:txBody>
      </p:sp>
    </p:spTree>
    <p:extLst>
      <p:ext uri="{BB962C8B-B14F-4D97-AF65-F5344CB8AC3E}">
        <p14:creationId xmlns:p14="http://schemas.microsoft.com/office/powerpoint/2010/main" val="711590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4593B-6BBD-42A4-A714-E12A9ABBEDF3}"/>
              </a:ext>
            </a:extLst>
          </p:cNvPr>
          <p:cNvSpPr>
            <a:spLocks noGrp="1"/>
          </p:cNvSpPr>
          <p:nvPr>
            <p:ph type="title"/>
          </p:nvPr>
        </p:nvSpPr>
        <p:spPr/>
        <p:txBody>
          <a:bodyPr/>
          <a:lstStyle/>
          <a:p>
            <a:r>
              <a:rPr lang="en-GB" dirty="0"/>
              <a:t>Way forward</a:t>
            </a:r>
          </a:p>
        </p:txBody>
      </p:sp>
      <p:sp>
        <p:nvSpPr>
          <p:cNvPr id="3" name="Content Placeholder 2">
            <a:extLst>
              <a:ext uri="{FF2B5EF4-FFF2-40B4-BE49-F238E27FC236}">
                <a16:creationId xmlns:a16="http://schemas.microsoft.com/office/drawing/2014/main" id="{EF9F00DB-1C27-4C92-B14D-294613552CA6}"/>
              </a:ext>
            </a:extLst>
          </p:cNvPr>
          <p:cNvSpPr>
            <a:spLocks noGrp="1"/>
          </p:cNvSpPr>
          <p:nvPr>
            <p:ph idx="1"/>
          </p:nvPr>
        </p:nvSpPr>
        <p:spPr/>
        <p:txBody>
          <a:bodyPr>
            <a:normAutofit/>
          </a:bodyPr>
          <a:lstStyle/>
          <a:p>
            <a:r>
              <a:rPr lang="pl-PL" dirty="0"/>
              <a:t>On </a:t>
            </a:r>
            <a:r>
              <a:rPr lang="en-GB" dirty="0"/>
              <a:t>NR-U FRCs interlace </a:t>
            </a:r>
            <a:r>
              <a:rPr lang="en-GB" dirty="0" err="1"/>
              <a:t>arragement</a:t>
            </a:r>
            <a:r>
              <a:rPr lang="en-GB" dirty="0"/>
              <a:t>:</a:t>
            </a:r>
          </a:p>
          <a:p>
            <a:pPr lvl="1"/>
            <a:r>
              <a:rPr lang="en-GB" dirty="0"/>
              <a:t>Following options </a:t>
            </a:r>
            <a:r>
              <a:rPr lang="pl-PL" strike="sngStrike" dirty="0">
                <a:highlight>
                  <a:srgbClr val="FFFF00"/>
                </a:highlight>
              </a:rPr>
              <a:t>are</a:t>
            </a:r>
            <a:r>
              <a:rPr lang="en-GB" strike="sngStrike" dirty="0">
                <a:highlight>
                  <a:srgbClr val="FFFF00"/>
                </a:highlight>
              </a:rPr>
              <a:t> </a:t>
            </a:r>
            <a:r>
              <a:rPr lang="en-GB" dirty="0">
                <a:highlight>
                  <a:srgbClr val="FFFF00"/>
                </a:highlight>
              </a:rPr>
              <a:t>to </a:t>
            </a:r>
            <a:r>
              <a:rPr lang="en-GB" dirty="0"/>
              <a:t>consider:</a:t>
            </a:r>
          </a:p>
          <a:p>
            <a:pPr lvl="1"/>
            <a:endParaRPr lang="pl-PL" dirty="0"/>
          </a:p>
          <a:p>
            <a:pPr lvl="1"/>
            <a:r>
              <a:rPr lang="en-US" dirty="0"/>
              <a:t>Option 1: No overlapping, all interlaces can have different number of RBs.</a:t>
            </a:r>
          </a:p>
          <a:p>
            <a:pPr marL="457200" lvl="1" indent="0">
              <a:buNone/>
            </a:pPr>
            <a:r>
              <a:rPr lang="en-US" sz="1800" dirty="0">
                <a:solidFill>
                  <a:srgbClr val="FF0000"/>
                </a:solidFill>
              </a:rPr>
              <a:t>(supported by: Huawei)</a:t>
            </a:r>
          </a:p>
          <a:p>
            <a:pPr lvl="1"/>
            <a:r>
              <a:rPr lang="en-US" dirty="0"/>
              <a:t>Option 3: No overlapping, all interlaces have the same number of RBs.</a:t>
            </a:r>
          </a:p>
          <a:p>
            <a:pPr marL="457200" lvl="1" indent="0">
              <a:buNone/>
            </a:pPr>
            <a:r>
              <a:rPr lang="en-US" sz="1800" dirty="0">
                <a:solidFill>
                  <a:srgbClr val="FF0000"/>
                </a:solidFill>
              </a:rPr>
              <a:t>(supported by: Ericsson, Nokia)</a:t>
            </a:r>
          </a:p>
          <a:p>
            <a:pPr lvl="1"/>
            <a:r>
              <a:rPr lang="en-US" dirty="0"/>
              <a:t>Option 4: overlapping if necessary, all interlaces have the same number of RBs.</a:t>
            </a:r>
          </a:p>
          <a:p>
            <a:pPr marL="457200" lvl="1" indent="0">
              <a:buNone/>
            </a:pPr>
            <a:r>
              <a:rPr lang="en-US" sz="1800" dirty="0">
                <a:solidFill>
                  <a:srgbClr val="FF0000"/>
                </a:solidFill>
              </a:rPr>
              <a:t>(supported by: ZTE)</a:t>
            </a:r>
            <a:endParaRPr lang="pl-PL" sz="1800" dirty="0">
              <a:solidFill>
                <a:srgbClr val="FF0000"/>
              </a:solidFill>
            </a:endParaRPr>
          </a:p>
          <a:p>
            <a:pPr marL="457200" lvl="1" indent="0">
              <a:buNone/>
            </a:pPr>
            <a:endParaRPr lang="pl-PL" sz="1800" dirty="0">
              <a:solidFill>
                <a:srgbClr val="FF0000"/>
              </a:solidFill>
            </a:endParaRPr>
          </a:p>
          <a:p>
            <a:pPr marL="457200" lvl="1" indent="0">
              <a:buNone/>
            </a:pPr>
            <a:endParaRPr lang="en-US" sz="1800" dirty="0">
              <a:solidFill>
                <a:srgbClr val="FF0000"/>
              </a:solidFill>
            </a:endParaRPr>
          </a:p>
          <a:p>
            <a:pPr lvl="1"/>
            <a:endParaRPr lang="en-GB" dirty="0"/>
          </a:p>
        </p:txBody>
      </p:sp>
    </p:spTree>
    <p:extLst>
      <p:ext uri="{BB962C8B-B14F-4D97-AF65-F5344CB8AC3E}">
        <p14:creationId xmlns:p14="http://schemas.microsoft.com/office/powerpoint/2010/main" val="3009410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F4AFB50-5B36-40F9-90E5-ABFB9419ED90}"/>
              </a:ext>
            </a:extLst>
          </p:cNvPr>
          <p:cNvGraphicFramePr>
            <a:graphicFrameLocks noGrp="1"/>
          </p:cNvGraphicFramePr>
          <p:nvPr/>
        </p:nvGraphicFramePr>
        <p:xfrm>
          <a:off x="2967037" y="2012474"/>
          <a:ext cx="6257925" cy="3840480"/>
        </p:xfrm>
        <a:graphic>
          <a:graphicData uri="http://schemas.openxmlformats.org/drawingml/2006/table">
            <a:tbl>
              <a:tblPr firstRow="1" firstCol="1" lastRow="1" lastCol="1" bandRow="1" bandCol="1">
                <a:tableStyleId>{5C22544A-7EE6-4342-B048-85BDC9FD1C3A}</a:tableStyleId>
              </a:tblPr>
              <a:tblGrid>
                <a:gridCol w="1419225">
                  <a:extLst>
                    <a:ext uri="{9D8B030D-6E8A-4147-A177-3AD203B41FA5}">
                      <a16:colId xmlns:a16="http://schemas.microsoft.com/office/drawing/2014/main" val="2013874047"/>
                    </a:ext>
                  </a:extLst>
                </a:gridCol>
                <a:gridCol w="1169670">
                  <a:extLst>
                    <a:ext uri="{9D8B030D-6E8A-4147-A177-3AD203B41FA5}">
                      <a16:colId xmlns:a16="http://schemas.microsoft.com/office/drawing/2014/main" val="2903683621"/>
                    </a:ext>
                  </a:extLst>
                </a:gridCol>
                <a:gridCol w="1980565">
                  <a:extLst>
                    <a:ext uri="{9D8B030D-6E8A-4147-A177-3AD203B41FA5}">
                      <a16:colId xmlns:a16="http://schemas.microsoft.com/office/drawing/2014/main" val="3245741552"/>
                    </a:ext>
                  </a:extLst>
                </a:gridCol>
                <a:gridCol w="1688465">
                  <a:extLst>
                    <a:ext uri="{9D8B030D-6E8A-4147-A177-3AD203B41FA5}">
                      <a16:colId xmlns:a16="http://schemas.microsoft.com/office/drawing/2014/main" val="1473765433"/>
                    </a:ext>
                  </a:extLst>
                </a:gridCol>
              </a:tblGrid>
              <a:tr h="0">
                <a:tc>
                  <a:txBody>
                    <a:bodyPr/>
                    <a:lstStyle/>
                    <a:p>
                      <a:pPr marL="0" marR="0" algn="ctr">
                        <a:spcBef>
                          <a:spcPts val="0"/>
                        </a:spcBef>
                        <a:spcAft>
                          <a:spcPts val="0"/>
                        </a:spcAft>
                      </a:pPr>
                      <a:r>
                        <a:rPr lang="en-GB" sz="900">
                          <a:effectLst/>
                        </a:rPr>
                        <a:t>BS channel bandwidth (MHz)</a:t>
                      </a:r>
                      <a:endParaRPr lang="en-US" sz="900" b="1">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900">
                          <a:effectLst/>
                        </a:rPr>
                        <a:t>Sub-carrier spacing (kHz)</a:t>
                      </a:r>
                      <a:endParaRPr lang="en-US" sz="900" b="1">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900">
                          <a:effectLst/>
                        </a:rPr>
                        <a:t>Reference measurement channel</a:t>
                      </a:r>
                      <a:endParaRPr lang="en-US" sz="900" b="1">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900">
                          <a:effectLst/>
                        </a:rPr>
                        <a:t> Reference sensitivity power level, P</a:t>
                      </a:r>
                      <a:r>
                        <a:rPr lang="en-GB" sz="900" baseline="-25000">
                          <a:effectLst/>
                        </a:rPr>
                        <a:t>REFSENS</a:t>
                      </a:r>
                      <a:endParaRPr lang="en-US" sz="900">
                        <a:effectLst/>
                      </a:endParaRPr>
                    </a:p>
                    <a:p>
                      <a:pPr marL="0" marR="0" algn="ctr">
                        <a:spcBef>
                          <a:spcPts val="0"/>
                        </a:spcBef>
                        <a:spcAft>
                          <a:spcPts val="0"/>
                        </a:spcAft>
                      </a:pPr>
                      <a:r>
                        <a:rPr lang="en-GB" sz="900">
                          <a:effectLst/>
                        </a:rPr>
                        <a:t> (dBm)</a:t>
                      </a:r>
                      <a:endParaRPr lang="en-US" sz="900" b="1">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2437328872"/>
                  </a:ext>
                </a:extLst>
              </a:tr>
              <a:tr h="177165">
                <a:tc>
                  <a:txBody>
                    <a:bodyPr/>
                    <a:lstStyle/>
                    <a:p>
                      <a:pPr marL="0" marR="0" algn="ctr">
                        <a:spcBef>
                          <a:spcPts val="0"/>
                        </a:spcBef>
                        <a:spcAft>
                          <a:spcPts val="0"/>
                        </a:spcAft>
                      </a:pPr>
                      <a:r>
                        <a:rPr lang="en-GB" sz="900">
                          <a:effectLst/>
                        </a:rPr>
                        <a:t>5, 10, 15</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900">
                          <a:effectLst/>
                        </a:rPr>
                        <a:t>15</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900">
                          <a:effectLst/>
                        </a:rPr>
                        <a:t>G-FR1-A1-1</a:t>
                      </a:r>
                      <a:r>
                        <a:rPr lang="en-GB" sz="900" u="sng">
                          <a:effectLst/>
                        </a:rPr>
                        <a:t> </a:t>
                      </a:r>
                      <a:endParaRPr lang="en-US" sz="900">
                        <a:effectLst/>
                      </a:endParaRPr>
                    </a:p>
                    <a:p>
                      <a:pPr marL="0" marR="0" algn="ctr">
                        <a:spcBef>
                          <a:spcPts val="0"/>
                        </a:spcBef>
                        <a:spcAft>
                          <a:spcPts val="0"/>
                        </a:spcAft>
                      </a:pPr>
                      <a:r>
                        <a:rPr lang="en-GB" sz="900" u="sng">
                          <a:effectLst/>
                        </a:rPr>
                        <a:t>(NOTE 1)</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900">
                          <a:effectLst/>
                        </a:rPr>
                        <a:t> -96.7</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919590017"/>
                  </a:ext>
                </a:extLst>
              </a:tr>
              <a:tr h="180340">
                <a:tc>
                  <a:txBody>
                    <a:bodyPr/>
                    <a:lstStyle/>
                    <a:p>
                      <a:pPr marL="0" marR="0" algn="ctr">
                        <a:spcBef>
                          <a:spcPts val="0"/>
                        </a:spcBef>
                        <a:spcAft>
                          <a:spcPts val="0"/>
                        </a:spcAft>
                      </a:pPr>
                      <a:r>
                        <a:rPr lang="en-GB" sz="900">
                          <a:effectLst/>
                        </a:rPr>
                        <a:t>10, 15 </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900">
                          <a:effectLst/>
                        </a:rPr>
                        <a:t>30</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900">
                          <a:effectLst/>
                        </a:rPr>
                        <a:t>G-FR1-A1-2</a:t>
                      </a:r>
                      <a:r>
                        <a:rPr lang="en-GB" sz="900" u="sng">
                          <a:effectLst/>
                        </a:rPr>
                        <a:t> </a:t>
                      </a:r>
                      <a:endParaRPr lang="en-US" sz="900">
                        <a:effectLst/>
                      </a:endParaRPr>
                    </a:p>
                    <a:p>
                      <a:pPr marL="0" marR="0" algn="ctr">
                        <a:spcBef>
                          <a:spcPts val="0"/>
                        </a:spcBef>
                        <a:spcAft>
                          <a:spcPts val="0"/>
                        </a:spcAft>
                      </a:pPr>
                      <a:r>
                        <a:rPr lang="en-GB" sz="900" u="sng">
                          <a:effectLst/>
                        </a:rPr>
                        <a:t>(NOTE 1)</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900">
                          <a:effectLst/>
                        </a:rPr>
                        <a:t> -96.8</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820642690"/>
                  </a:ext>
                </a:extLst>
              </a:tr>
              <a:tr h="180340">
                <a:tc>
                  <a:txBody>
                    <a:bodyPr/>
                    <a:lstStyle/>
                    <a:p>
                      <a:pPr marL="0" marR="0" algn="ctr">
                        <a:spcBef>
                          <a:spcPts val="0"/>
                        </a:spcBef>
                        <a:spcAft>
                          <a:spcPts val="0"/>
                        </a:spcAft>
                      </a:pPr>
                      <a:r>
                        <a:rPr lang="en-GB" sz="900">
                          <a:effectLst/>
                        </a:rPr>
                        <a:t>10, 15</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900">
                          <a:effectLst/>
                        </a:rPr>
                        <a:t>60</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900">
                          <a:effectLst/>
                        </a:rPr>
                        <a:t>G-FR1-A1-3</a:t>
                      </a:r>
                      <a:endParaRPr lang="en-US" sz="900">
                        <a:effectLst/>
                      </a:endParaRPr>
                    </a:p>
                    <a:p>
                      <a:pPr marL="0" marR="0" algn="ctr">
                        <a:spcBef>
                          <a:spcPts val="0"/>
                        </a:spcBef>
                        <a:spcAft>
                          <a:spcPts val="0"/>
                        </a:spcAft>
                      </a:pPr>
                      <a:r>
                        <a:rPr lang="en-GB" sz="900" u="sng">
                          <a:effectLst/>
                        </a:rPr>
                        <a:t>(NOTE 1)</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900">
                          <a:effectLst/>
                        </a:rPr>
                        <a:t> -93.9</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496463962"/>
                  </a:ext>
                </a:extLst>
              </a:tr>
              <a:tr h="180340">
                <a:tc>
                  <a:txBody>
                    <a:bodyPr/>
                    <a:lstStyle/>
                    <a:p>
                      <a:pPr marL="0" marR="0" algn="ctr">
                        <a:spcBef>
                          <a:spcPts val="0"/>
                        </a:spcBef>
                        <a:spcAft>
                          <a:spcPts val="0"/>
                        </a:spcAft>
                      </a:pPr>
                      <a:r>
                        <a:rPr lang="en-GB" sz="900">
                          <a:effectLst/>
                        </a:rPr>
                        <a:t>20, 25, 30, 40, 50 </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900">
                          <a:effectLst/>
                        </a:rPr>
                        <a:t>15</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900">
                          <a:effectLst/>
                        </a:rPr>
                        <a:t>G-FR1-A1-4</a:t>
                      </a:r>
                      <a:endParaRPr lang="en-US" sz="900">
                        <a:effectLst/>
                      </a:endParaRPr>
                    </a:p>
                    <a:p>
                      <a:pPr marL="0" marR="0" algn="ctr">
                        <a:spcBef>
                          <a:spcPts val="0"/>
                        </a:spcBef>
                        <a:spcAft>
                          <a:spcPts val="0"/>
                        </a:spcAft>
                      </a:pPr>
                      <a:r>
                        <a:rPr lang="en-GB" sz="900" u="sng">
                          <a:effectLst/>
                        </a:rPr>
                        <a:t>(NOTE 1)</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900">
                          <a:effectLst/>
                        </a:rPr>
                        <a:t> -90.3</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2220793947"/>
                  </a:ext>
                </a:extLst>
              </a:tr>
              <a:tr h="180340">
                <a:tc>
                  <a:txBody>
                    <a:bodyPr/>
                    <a:lstStyle/>
                    <a:p>
                      <a:pPr marL="0" marR="0" algn="ctr">
                        <a:spcBef>
                          <a:spcPts val="0"/>
                        </a:spcBef>
                        <a:spcAft>
                          <a:spcPts val="0"/>
                        </a:spcAft>
                      </a:pPr>
                      <a:r>
                        <a:rPr lang="en-GB" sz="900">
                          <a:effectLst/>
                        </a:rPr>
                        <a:t>20, 25, 30, 40, 50, 60, 70, 80, 90, 100 </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900">
                          <a:effectLst/>
                        </a:rPr>
                        <a:t>30</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900">
                          <a:effectLst/>
                        </a:rPr>
                        <a:t>G-FR1-A1-5</a:t>
                      </a:r>
                      <a:endParaRPr lang="en-US" sz="900">
                        <a:effectLst/>
                      </a:endParaRPr>
                    </a:p>
                    <a:p>
                      <a:pPr marL="0" marR="0" algn="ctr">
                        <a:spcBef>
                          <a:spcPts val="0"/>
                        </a:spcBef>
                        <a:spcAft>
                          <a:spcPts val="0"/>
                        </a:spcAft>
                      </a:pPr>
                      <a:r>
                        <a:rPr lang="en-GB" sz="900" u="sng">
                          <a:effectLst/>
                        </a:rPr>
                        <a:t>(NOTE 1)</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900">
                          <a:effectLst/>
                        </a:rPr>
                        <a:t> -90.6</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2663257283"/>
                  </a:ext>
                </a:extLst>
              </a:tr>
              <a:tr h="180340">
                <a:tc>
                  <a:txBody>
                    <a:bodyPr/>
                    <a:lstStyle/>
                    <a:p>
                      <a:pPr marL="0" marR="0" algn="ctr">
                        <a:spcBef>
                          <a:spcPts val="0"/>
                        </a:spcBef>
                        <a:spcAft>
                          <a:spcPts val="0"/>
                        </a:spcAft>
                      </a:pPr>
                      <a:r>
                        <a:rPr lang="en-GB" sz="900">
                          <a:effectLst/>
                        </a:rPr>
                        <a:t>20, 25, 30, 40, 50, 60, 70, 80, 90, 100 </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900">
                          <a:effectLst/>
                        </a:rPr>
                        <a:t>60</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900">
                          <a:effectLst/>
                        </a:rPr>
                        <a:t>G-FR1-A1-6</a:t>
                      </a:r>
                      <a:endParaRPr lang="en-US" sz="900">
                        <a:effectLst/>
                      </a:endParaRPr>
                    </a:p>
                    <a:p>
                      <a:pPr marL="0" marR="0" algn="ctr">
                        <a:spcBef>
                          <a:spcPts val="0"/>
                        </a:spcBef>
                        <a:spcAft>
                          <a:spcPts val="0"/>
                        </a:spcAft>
                      </a:pPr>
                      <a:r>
                        <a:rPr lang="en-GB" sz="900" u="sng">
                          <a:effectLst/>
                        </a:rPr>
                        <a:t>(NOTE 1)</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900">
                          <a:effectLst/>
                        </a:rPr>
                        <a:t> -90.7</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3660576684"/>
                  </a:ext>
                </a:extLst>
              </a:tr>
              <a:tr h="180340">
                <a:tc>
                  <a:txBody>
                    <a:bodyPr/>
                    <a:lstStyle/>
                    <a:p>
                      <a:pPr marL="0" marR="0" algn="ctr">
                        <a:spcBef>
                          <a:spcPts val="0"/>
                        </a:spcBef>
                        <a:spcAft>
                          <a:spcPts val="0"/>
                        </a:spcAft>
                      </a:pPr>
                      <a:r>
                        <a:rPr lang="en-GB" sz="900" u="sng">
                          <a:effectLst/>
                        </a:rPr>
                        <a:t>[10, 20, 40]</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900" u="sng">
                          <a:effectLst/>
                        </a:rPr>
                        <a:t>15</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900" u="sng" dirty="0">
                          <a:effectLst/>
                        </a:rPr>
                        <a:t>[TBD]</a:t>
                      </a:r>
                      <a:endParaRPr lang="en-US" sz="900" dirty="0">
                        <a:effectLst/>
                      </a:endParaRPr>
                    </a:p>
                    <a:p>
                      <a:pPr marL="0" marR="0" algn="ctr">
                        <a:spcBef>
                          <a:spcPts val="0"/>
                        </a:spcBef>
                        <a:spcAft>
                          <a:spcPts val="0"/>
                        </a:spcAft>
                      </a:pPr>
                      <a:r>
                        <a:rPr lang="en-GB" sz="900" u="sng" dirty="0">
                          <a:effectLst/>
                        </a:rPr>
                        <a:t>(NOTE 2)</a:t>
                      </a:r>
                      <a:endParaRPr lang="en-US" sz="900" dirty="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900" u="sng">
                          <a:effectLst/>
                        </a:rPr>
                        <a:t>[TBD]</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2843285913"/>
                  </a:ext>
                </a:extLst>
              </a:tr>
              <a:tr h="180340">
                <a:tc>
                  <a:txBody>
                    <a:bodyPr/>
                    <a:lstStyle/>
                    <a:p>
                      <a:pPr marL="0" marR="0" algn="ctr">
                        <a:spcBef>
                          <a:spcPts val="0"/>
                        </a:spcBef>
                        <a:spcAft>
                          <a:spcPts val="0"/>
                        </a:spcAft>
                      </a:pPr>
                      <a:r>
                        <a:rPr lang="en-GB" sz="900" u="sng" dirty="0">
                          <a:effectLst/>
                        </a:rPr>
                        <a:t>[10, 20, 40, 60, 80, 100]</a:t>
                      </a:r>
                      <a:endParaRPr lang="en-US" sz="900" dirty="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900" u="sng">
                          <a:effectLst/>
                        </a:rPr>
                        <a:t>30</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900" u="sng">
                          <a:effectLst/>
                        </a:rPr>
                        <a:t>[TBD]</a:t>
                      </a:r>
                      <a:endParaRPr lang="en-US" sz="900">
                        <a:effectLst/>
                      </a:endParaRPr>
                    </a:p>
                    <a:p>
                      <a:pPr marL="0" marR="0" algn="ctr">
                        <a:spcBef>
                          <a:spcPts val="0"/>
                        </a:spcBef>
                        <a:spcAft>
                          <a:spcPts val="0"/>
                        </a:spcAft>
                      </a:pPr>
                      <a:r>
                        <a:rPr lang="en-GB" sz="900" u="sng">
                          <a:effectLst/>
                        </a:rPr>
                        <a:t>(NOTE 2)</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900" u="sng">
                          <a:effectLst/>
                        </a:rPr>
                        <a:t>[TBD]</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877376113"/>
                  </a:ext>
                </a:extLst>
              </a:tr>
              <a:tr h="180340">
                <a:tc>
                  <a:txBody>
                    <a:bodyPr/>
                    <a:lstStyle/>
                    <a:p>
                      <a:pPr marL="0" marR="0" algn="ctr">
                        <a:spcBef>
                          <a:spcPts val="0"/>
                        </a:spcBef>
                        <a:spcAft>
                          <a:spcPts val="0"/>
                        </a:spcAft>
                      </a:pPr>
                      <a:r>
                        <a:rPr lang="en-GB" sz="900" u="sng">
                          <a:effectLst/>
                        </a:rPr>
                        <a:t>[10, 20, 40, 60, 80, 100]</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900" u="sng">
                          <a:effectLst/>
                        </a:rPr>
                        <a:t>60</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900" u="sng">
                          <a:effectLst/>
                        </a:rPr>
                        <a:t>[TBD]</a:t>
                      </a:r>
                      <a:endParaRPr lang="en-US" sz="900">
                        <a:effectLst/>
                      </a:endParaRPr>
                    </a:p>
                    <a:p>
                      <a:pPr marL="0" marR="0" algn="ctr">
                        <a:spcBef>
                          <a:spcPts val="0"/>
                        </a:spcBef>
                        <a:spcAft>
                          <a:spcPts val="0"/>
                        </a:spcAft>
                      </a:pPr>
                      <a:r>
                        <a:rPr lang="en-GB" sz="900" u="sng">
                          <a:effectLst/>
                        </a:rPr>
                        <a:t>(NOTE 2)</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900" u="sng">
                          <a:effectLst/>
                        </a:rPr>
                        <a:t>[TBD]</a:t>
                      </a:r>
                      <a:endParaRPr lang="en-US" sz="90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406431370"/>
                  </a:ext>
                </a:extLst>
              </a:tr>
              <a:tr h="180340">
                <a:tc gridSpan="4">
                  <a:txBody>
                    <a:bodyPr/>
                    <a:lstStyle/>
                    <a:p>
                      <a:pPr marL="540385" marR="0" indent="-540385" algn="l">
                        <a:spcBef>
                          <a:spcPts val="0"/>
                        </a:spcBef>
                        <a:spcAft>
                          <a:spcPts val="0"/>
                        </a:spcAft>
                      </a:pPr>
                      <a:r>
                        <a:rPr lang="en-GB" sz="900" dirty="0">
                          <a:effectLst/>
                        </a:rPr>
                        <a:t>NOTE</a:t>
                      </a:r>
                      <a:r>
                        <a:rPr lang="en-GB" sz="900" u="sng" dirty="0">
                          <a:effectLst/>
                        </a:rPr>
                        <a:t> 1</a:t>
                      </a:r>
                      <a:r>
                        <a:rPr lang="en-GB" sz="900" dirty="0">
                          <a:effectLst/>
                        </a:rPr>
                        <a:t>:	P</a:t>
                      </a:r>
                      <a:r>
                        <a:rPr lang="en-GB" sz="900" baseline="-25000" dirty="0">
                          <a:effectLst/>
                        </a:rPr>
                        <a:t>REFSENS</a:t>
                      </a:r>
                      <a:r>
                        <a:rPr lang="en-GB" sz="900" dirty="0">
                          <a:effectLst/>
                        </a:rPr>
                        <a:t> is the power level of a single instance of the reference measurement channel. This requirement shall be met for each consecutive application of a single instance of the reference measurement channel mapped to disjoint frequency ranges with a width corresponding to the number of resource blocks of the reference measurement channel each, except for one instance that might overlap one other instance to cover the full BS channel bandwidth.</a:t>
                      </a:r>
                      <a:r>
                        <a:rPr lang="en-GB" sz="900" u="sng" dirty="0">
                          <a:effectLst/>
                        </a:rPr>
                        <a:t> This reference measurement channel is not applied for NR-U bands.</a:t>
                      </a:r>
                      <a:endParaRPr lang="en-US" sz="900" dirty="0">
                        <a:effectLst/>
                      </a:endParaRPr>
                    </a:p>
                    <a:p>
                      <a:pPr marL="540385" marR="0" indent="-540385" algn="l">
                        <a:spcBef>
                          <a:spcPts val="0"/>
                        </a:spcBef>
                        <a:spcAft>
                          <a:spcPts val="0"/>
                        </a:spcAft>
                      </a:pPr>
                      <a:r>
                        <a:rPr lang="en-GB" sz="900" u="sng" dirty="0">
                          <a:effectLst/>
                        </a:rPr>
                        <a:t>NOTE 2: 	P</a:t>
                      </a:r>
                      <a:r>
                        <a:rPr lang="en-GB" sz="900" u="sng" baseline="-25000" dirty="0">
                          <a:effectLst/>
                        </a:rPr>
                        <a:t>REFSENS</a:t>
                      </a:r>
                      <a:r>
                        <a:rPr lang="en-GB" sz="900" u="sng" dirty="0">
                          <a:effectLst/>
                        </a:rPr>
                        <a:t> is the power level of a single instance of the reference measurement channel. This requirement shall be met for each single interlace of [TBD]. This reference measurement channel is only applied for NR-U Bands.</a:t>
                      </a:r>
                      <a:endParaRPr lang="en-US" sz="900" dirty="0">
                        <a:effectLst/>
                        <a:latin typeface="Arial" panose="020B0604020202020204" pitchFamily="34" charset="0"/>
                        <a:ea typeface="Malgun Gothic" panose="020B0503020000020004" pitchFamily="34" charset="-127"/>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71066112"/>
                  </a:ext>
                </a:extLst>
              </a:tr>
            </a:tbl>
          </a:graphicData>
        </a:graphic>
      </p:graphicFrame>
      <p:sp>
        <p:nvSpPr>
          <p:cNvPr id="5" name="Rectangle 1">
            <a:extLst>
              <a:ext uri="{FF2B5EF4-FFF2-40B4-BE49-F238E27FC236}">
                <a16:creationId xmlns:a16="http://schemas.microsoft.com/office/drawing/2014/main" id="{605A053D-3CC6-40C0-B858-F432653ABE25}"/>
              </a:ext>
            </a:extLst>
          </p:cNvPr>
          <p:cNvSpPr>
            <a:spLocks noChangeArrowheads="1"/>
          </p:cNvSpPr>
          <p:nvPr/>
        </p:nvSpPr>
        <p:spPr bwMode="auto">
          <a:xfrm>
            <a:off x="2967038" y="20129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a:ln>
                  <a:noFill/>
                </a:ln>
                <a:solidFill>
                  <a:schemeClr val="tx1"/>
                </a:solidFill>
                <a:effectLst/>
                <a:latin typeface="Arial" panose="020B0604020202020204" pitchFamily="34" charset="0"/>
                <a:ea typeface="Malgun Gothic" panose="020B0503020000020004" pitchFamily="34" charset="-127"/>
                <a:cs typeface="Arial" panose="020B0604020202020204" pitchFamily="34" charset="0"/>
              </a:rPr>
              <a:t>Table 7.2.2-2: NR </a:t>
            </a:r>
            <a:r>
              <a:rPr kumimoji="0" lang="en-GB" altLang="zh-CN" sz="1000" b="1" i="0" u="none" strike="noStrike" cap="none" normalizeH="0" baseline="0">
                <a:ln>
                  <a:noFill/>
                </a:ln>
                <a:solidFill>
                  <a:schemeClr val="tx1"/>
                </a:solidFill>
                <a:effectLst/>
                <a:latin typeface="Arial" panose="020B0604020202020204" pitchFamily="34" charset="0"/>
                <a:ea typeface="Malgun Gothic" panose="020B0503020000020004" pitchFamily="34" charset="-127"/>
                <a:cs typeface="Arial" panose="020B0604020202020204" pitchFamily="34" charset="0"/>
              </a:rPr>
              <a:t>Medium Area BS reference sensitivity levels</a:t>
            </a:r>
            <a:endParaRPr kumimoji="0" lang="en-US" altLang="zh-CN"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67CEBCD4-F3A3-4AF4-A763-73F359963AC0}"/>
              </a:ext>
            </a:extLst>
          </p:cNvPr>
          <p:cNvSpPr txBox="1"/>
          <p:nvPr/>
        </p:nvSpPr>
        <p:spPr>
          <a:xfrm>
            <a:off x="1474839" y="1224116"/>
            <a:ext cx="3914918" cy="369332"/>
          </a:xfrm>
          <a:prstGeom prst="rect">
            <a:avLst/>
          </a:prstGeom>
          <a:noFill/>
        </p:spPr>
        <p:txBody>
          <a:bodyPr wrap="none" rtlCol="0">
            <a:spAutoFit/>
          </a:bodyPr>
          <a:lstStyle/>
          <a:p>
            <a:r>
              <a:rPr lang="en-US" dirty="0"/>
              <a:t>NOT PART OF WF!!  ILLUSTRATION ONLY</a:t>
            </a:r>
          </a:p>
        </p:txBody>
      </p:sp>
    </p:spTree>
    <p:extLst>
      <p:ext uri="{BB962C8B-B14F-4D97-AF65-F5344CB8AC3E}">
        <p14:creationId xmlns:p14="http://schemas.microsoft.com/office/powerpoint/2010/main" val="2811563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4593B-6BBD-42A4-A714-E12A9ABBEDF3}"/>
              </a:ext>
            </a:extLst>
          </p:cNvPr>
          <p:cNvSpPr>
            <a:spLocks noGrp="1"/>
          </p:cNvSpPr>
          <p:nvPr>
            <p:ph type="title"/>
          </p:nvPr>
        </p:nvSpPr>
        <p:spPr/>
        <p:txBody>
          <a:bodyPr/>
          <a:lstStyle/>
          <a:p>
            <a:r>
              <a:rPr lang="en-GB" dirty="0"/>
              <a:t>Way forward</a:t>
            </a:r>
          </a:p>
        </p:txBody>
      </p:sp>
      <p:sp>
        <p:nvSpPr>
          <p:cNvPr id="3" name="Content Placeholder 2">
            <a:extLst>
              <a:ext uri="{FF2B5EF4-FFF2-40B4-BE49-F238E27FC236}">
                <a16:creationId xmlns:a16="http://schemas.microsoft.com/office/drawing/2014/main" id="{EF9F00DB-1C27-4C92-B14D-294613552CA6}"/>
              </a:ext>
            </a:extLst>
          </p:cNvPr>
          <p:cNvSpPr>
            <a:spLocks noGrp="1"/>
          </p:cNvSpPr>
          <p:nvPr>
            <p:ph idx="1"/>
          </p:nvPr>
        </p:nvSpPr>
        <p:spPr/>
        <p:txBody>
          <a:bodyPr>
            <a:normAutofit/>
          </a:bodyPr>
          <a:lstStyle/>
          <a:p>
            <a:pPr lvl="1"/>
            <a:r>
              <a:rPr lang="en-GB" dirty="0"/>
              <a:t>Following tables present detailed interlace arrangements for NR FRCs:</a:t>
            </a:r>
          </a:p>
          <a:p>
            <a:pPr lvl="1"/>
            <a:endParaRPr lang="en-GB" dirty="0"/>
          </a:p>
          <a:p>
            <a:pPr marL="457200" lvl="1" indent="0">
              <a:buNone/>
            </a:pPr>
            <a:r>
              <a:rPr lang="pl-PL" dirty="0"/>
              <a:t>[To be </a:t>
            </a:r>
            <a:r>
              <a:rPr lang="pl-PL" dirty="0" err="1"/>
              <a:t>add</a:t>
            </a:r>
            <a:r>
              <a:rPr lang="pl-PL" dirty="0"/>
              <a:t> </a:t>
            </a:r>
            <a:r>
              <a:rPr lang="pl-PL" dirty="0" err="1"/>
              <a:t>after</a:t>
            </a:r>
            <a:r>
              <a:rPr lang="pl-PL" dirty="0"/>
              <a:t> one of the </a:t>
            </a:r>
            <a:r>
              <a:rPr lang="pl-PL" dirty="0" err="1"/>
              <a:t>option</a:t>
            </a:r>
            <a:r>
              <a:rPr lang="pl-PL" dirty="0"/>
              <a:t> </a:t>
            </a:r>
            <a:r>
              <a:rPr lang="pl-PL" dirty="0" err="1"/>
              <a:t>is</a:t>
            </a:r>
            <a:r>
              <a:rPr lang="pl-PL" dirty="0"/>
              <a:t> </a:t>
            </a:r>
            <a:r>
              <a:rPr lang="pl-PL" dirty="0" err="1"/>
              <a:t>agreed</a:t>
            </a:r>
            <a:r>
              <a:rPr lang="pl-PL" dirty="0"/>
              <a:t>]</a:t>
            </a:r>
            <a:endParaRPr lang="en-GB" dirty="0"/>
          </a:p>
        </p:txBody>
      </p:sp>
    </p:spTree>
    <p:extLst>
      <p:ext uri="{BB962C8B-B14F-4D97-AF65-F5344CB8AC3E}">
        <p14:creationId xmlns:p14="http://schemas.microsoft.com/office/powerpoint/2010/main" val="42224862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65EF91AF809AE43A424EC0312E4EB1E" ma:contentTypeVersion="12" ma:contentTypeDescription="Create a new document." ma:contentTypeScope="" ma:versionID="080f632b1d75eb10d649980e927d089a">
  <xsd:schema xmlns:xsd="http://www.w3.org/2001/XMLSchema" xmlns:xs="http://www.w3.org/2001/XMLSchema" xmlns:p="http://schemas.microsoft.com/office/2006/metadata/properties" xmlns:ns3="71c5aaf6-e6ce-465b-b873-5148d2a4c105" xmlns:ns4="519aa99c-1cb5-4104-b3e5-ac8884ba5a7d" xmlns:ns5="936d0624-2001-4056-8050-3a07bbfa14f8" targetNamespace="http://schemas.microsoft.com/office/2006/metadata/properties" ma:root="true" ma:fieldsID="b603f113c13c4af0fc571a8510573497" ns3:_="" ns4:_="" ns5:_="">
    <xsd:import namespace="71c5aaf6-e6ce-465b-b873-5148d2a4c105"/>
    <xsd:import namespace="519aa99c-1cb5-4104-b3e5-ac8884ba5a7d"/>
    <xsd:import namespace="936d0624-2001-4056-8050-3a07bbfa14f8"/>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SharingHintHash" minOccurs="0"/>
                <xsd:element ref="ns5:MediaServiceMetadata" minOccurs="0"/>
                <xsd:element ref="ns5:MediaServiceFastMetadata" minOccurs="0"/>
                <xsd:element ref="ns4:SharedWithUsers" minOccurs="0"/>
                <xsd:element ref="ns4:SharedWithDetails" minOccurs="0"/>
                <xsd:element ref="ns5:MediaServiceDateTaken" minOccurs="0"/>
                <xsd:element ref="ns5:MediaServiceAutoTags" minOccurs="0"/>
                <xsd:element ref="ns5:MediaServiceOCR" minOccurs="0"/>
                <xsd:element ref="ns5:MediaServiceGenerationTime" minOccurs="0"/>
                <xsd:element ref="ns5:MediaServiceEventHashCode" minOccurs="0"/>
                <xsd:element ref="ns5:MediaServiceAutoKeyPoints" minOccurs="0"/>
                <xsd:element ref="ns5: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519aa99c-1cb5-4104-b3e5-ac8884ba5a7d" elementFormDefault="qualified">
    <xsd:import namespace="http://schemas.microsoft.com/office/2006/documentManagement/types"/>
    <xsd:import namespace="http://schemas.microsoft.com/office/infopath/2007/PartnerControls"/>
    <xsd:element name="SharingHintHash" ma:index="12" nillable="true" ma:displayName="Sharing Hint Hash" ma:hidden="true" ma:internalName="SharingHintHash" ma:readOnly="true">
      <xsd:simpleType>
        <xsd:restriction base="dms:Text"/>
      </xsd:simple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6d0624-2001-4056-8050-3a07bbfa14f8"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MediaServiceAutoTags" ma:internalName="MediaServiceAutoTags"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34c87397-5fc1-491e-85e7-d6110dbe9cbd" ContentTypeId="0x0101" PreviousValue="false"/>
</file>

<file path=customXml/item5.xml><?xml version="1.0" encoding="utf-8"?>
<?mso-contentType ?>
<spe:Receivers xmlns:spe="http://schemas.microsoft.com/sharepoint/events"/>
</file>

<file path=customXml/itemProps1.xml><?xml version="1.0" encoding="utf-8"?>
<ds:datastoreItem xmlns:ds="http://schemas.openxmlformats.org/officeDocument/2006/customXml" ds:itemID="{C60C4DB3-0DEA-43F0-BC74-5D755D30D720}">
  <ds:schemaRefs>
    <ds:schemaRef ds:uri="http://schemas.microsoft.com/sharepoint/v3/contenttype/forms"/>
  </ds:schemaRefs>
</ds:datastoreItem>
</file>

<file path=customXml/itemProps2.xml><?xml version="1.0" encoding="utf-8"?>
<ds:datastoreItem xmlns:ds="http://schemas.openxmlformats.org/officeDocument/2006/customXml" ds:itemID="{ACC67015-1F8C-4BF1-833B-E6CAA47D3C3F}">
  <ds:schemaRefs>
    <ds:schemaRef ds:uri="http://schemas.microsoft.com/office/2006/metadata/properties"/>
    <ds:schemaRef ds:uri="71c5aaf6-e6ce-465b-b873-5148d2a4c105"/>
    <ds:schemaRef ds:uri="http://purl.org/dc/terms/"/>
    <ds:schemaRef ds:uri="936d0624-2001-4056-8050-3a07bbfa14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519aa99c-1cb5-4104-b3e5-ac8884ba5a7d"/>
    <ds:schemaRef ds:uri="http://www.w3.org/XML/1998/namespace"/>
    <ds:schemaRef ds:uri="http://purl.org/dc/dcmitype/"/>
  </ds:schemaRefs>
</ds:datastoreItem>
</file>

<file path=customXml/itemProps3.xml><?xml version="1.0" encoding="utf-8"?>
<ds:datastoreItem xmlns:ds="http://schemas.openxmlformats.org/officeDocument/2006/customXml" ds:itemID="{DDC953E0-B84F-4B48-873C-05B785D2B9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519aa99c-1cb5-4104-b3e5-ac8884ba5a7d"/>
    <ds:schemaRef ds:uri="936d0624-2001-4056-8050-3a07bbfa14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2B012AC6-8028-4F4E-9BD1-1490217BC19F}">
  <ds:schemaRefs>
    <ds:schemaRef ds:uri="Microsoft.SharePoint.Taxonomy.ContentTypeSync"/>
  </ds:schemaRefs>
</ds:datastoreItem>
</file>

<file path=customXml/itemProps5.xml><?xml version="1.0" encoding="utf-8"?>
<ds:datastoreItem xmlns:ds="http://schemas.openxmlformats.org/officeDocument/2006/customXml" ds:itemID="{34A19FC1-7D61-4B94-B01C-2983F0704042}">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847</TotalTime>
  <Words>806</Words>
  <Application>Microsoft Office PowerPoint</Application>
  <PresentationFormat>Widescreen</PresentationFormat>
  <Paragraphs>108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WF on NR-U FRCs</vt:lpstr>
      <vt:lpstr>Contributions for RAN4#94e on NR-U BS Rx requirements</vt:lpstr>
      <vt:lpstr>Background</vt:lpstr>
      <vt:lpstr>Way forward</vt:lpstr>
      <vt:lpstr>Way forward</vt:lpstr>
      <vt:lpstr>Way forward</vt:lpstr>
      <vt:lpstr>PowerPoint Presentation</vt:lpstr>
      <vt:lpstr>Way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TS referencing rules</dc:title>
  <dc:creator>Nokia-user</dc:creator>
  <cp:lastModifiedBy>Esther Sienkiewicz</cp:lastModifiedBy>
  <cp:revision>42</cp:revision>
  <dcterms:created xsi:type="dcterms:W3CDTF">2020-02-28T12:26:05Z</dcterms:created>
  <dcterms:modified xsi:type="dcterms:W3CDTF">2020-03-03T01:09:34Z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0x010100A65EF91AF809AE43A424EC0312E4EB1E</vt:lpwstr>
  </property>
</Properties>
</file>