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  <p:sldId id="257" r:id="rId8"/>
    <p:sldId id="258" r:id="rId9"/>
    <p:sldId id="262" r:id="rId10"/>
    <p:sldId id="259" r:id="rId11"/>
    <p:sldId id="260" r:id="rId12"/>
    <p:sldId id="261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6945B-ED50-4B41-B7D3-EB4A7CE93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9183D5-12CB-4813-A7C5-9227FEF97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C8046-C839-4230-9ADC-E4DBC1FDC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9F286-862D-4101-8249-F60217594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5099E-B1CF-4ED5-B8AF-9A5B04D63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198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5B61C-D67E-43DB-8C4B-A89E3635E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74C862-FB86-4B27-922B-5060A65A7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5E20E-8479-402E-AD15-4658BB0C8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C66DF-24D8-4DA1-B61A-9741A9713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CC5BC-D2A1-4E41-B041-3852E6806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259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F9273D-FE79-4D0C-969D-847865608F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FEE417-03D9-43C6-9AC9-9A97CB3A1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8538F-23F1-48A4-BD3C-7354BA395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59A1F-BC5B-4BA7-9E7F-D4D7AA862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A1B06-A2D4-4D1D-A6D9-D61B2C93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7221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5EF26-7C3E-4053-B1F2-4CB470775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7AD47-6873-4CC8-88C8-04176AC1E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68574-D8D0-4710-980D-C00BA3775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B144B-AB0E-4A96-9F6A-973598EB7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1ACC3-C142-4462-8AB6-776520FE1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669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CE8B9-C4FC-4E2A-B64F-C8608D16F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642CA-8280-40E6-996E-01E86EBA2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F8F71-FED1-4267-911F-4BE1F967F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24CB3-1C10-49C5-A44B-9671E0138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7F9A2-98BC-4E07-AFA1-A18221EE5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232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DA615-FDA3-4EA3-9790-E551C1C37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84CBD-B31D-4F85-BDB8-066312F7DC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E8964D-ABDE-4505-A9CF-707C2EDF6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AAAB3E-CA43-4811-A1B0-D0F5515D9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1B04D-B19D-4D30-9053-578C6D1E0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DB85C-6E25-4C0C-AC9E-5D6630EFD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434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DCC05-B574-49A0-BEC0-3A9302E61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3DEA9-06F2-4984-B432-04DBF7B0E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6FEE4-0738-47C9-9214-DB98A9D45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29322D-F55D-46D0-9E78-5CA47FBA99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D67E42-D6EE-4032-BF30-E5D0B955AD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716299-20FB-4ACA-86C6-8F3309441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D81C1E-8F5E-498E-B14A-C11141203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162719-8530-48E2-87F1-4D1A258C3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331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6539-8EE4-460F-9F7E-9CCCC9ADE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E830D5-1CC7-40B4-B07E-BE7645C51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B06F01-6ABF-4A77-8966-A5C5548C8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BF107E-5D25-48C9-9BF5-866EFD1AA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029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D82C7B-94C2-4463-9AC1-414DAAA8C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6F4D0E-174F-40AA-B8C9-5AEA5237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BEE14E-E454-433D-8798-15D19E0F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106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5D274-7F6C-4D2D-8D1C-E3BC4EFF4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75173-010A-4C6E-B3F7-EEDAD16EC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3DC488-D036-4CEA-97EE-6D6A4F309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A3032-5DAD-4724-A765-60E780E66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9AEBB2-8EAA-4F8C-98B0-6693EE503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F944F-FD58-408D-AA27-DEB9374DD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667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8E453-1443-4915-8D39-0C9840151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2CA47F-47AA-4FC1-A26B-69C1465ABD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2E3848-CCCA-4754-8666-E4E6CE1E1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F97014-201F-40E8-9A1E-8AF4E3B7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BAE3CC-A317-4616-BEAE-5758BC003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88153-CD3D-4166-B7E9-277E4A187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914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FCCB66-F084-49E1-BC8A-45EF3A028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AD7581-A9A9-4988-96EB-AA6A7D416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620EC-F97C-4DCD-A9C2-7A22C1A818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A7740-1DA5-4CC0-B8D5-B625212B98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0A84A-A7E0-4BBF-8C7C-222526DB8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751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416A6-8A92-4EF2-BBD1-135E9345C1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WF on</a:t>
            </a:r>
            <a:r>
              <a:rPr lang="pl-PL" dirty="0"/>
              <a:t> NR-U </a:t>
            </a:r>
            <a:r>
              <a:rPr lang="pl-PL" dirty="0" err="1"/>
              <a:t>FRCs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309A2E-2E63-4843-9F02-6AF9621D27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Nokia, Nokia Shanghai Bell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EADD16A-DC4B-4FAF-847C-AC4A5DC071A0}"/>
              </a:ext>
            </a:extLst>
          </p:cNvPr>
          <p:cNvSpPr txBox="1">
            <a:spLocks/>
          </p:cNvSpPr>
          <p:nvPr/>
        </p:nvSpPr>
        <p:spPr>
          <a:xfrm>
            <a:off x="9717741" y="152892"/>
            <a:ext cx="3173507" cy="429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dirty="0" err="1">
                <a:highlight>
                  <a:srgbClr val="FFFF00"/>
                </a:highlight>
              </a:rPr>
              <a:t>Draft</a:t>
            </a:r>
            <a:r>
              <a:rPr lang="fi-FI" dirty="0">
                <a:highlight>
                  <a:srgbClr val="FFFF00"/>
                </a:highlight>
              </a:rPr>
              <a:t> </a:t>
            </a:r>
            <a:r>
              <a:rPr lang="fi-FI" dirty="0"/>
              <a:t>R4-200</a:t>
            </a:r>
            <a:r>
              <a:rPr lang="pl-PL" dirty="0"/>
              <a:t>2465</a:t>
            </a:r>
            <a:endParaRPr lang="fi-FI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B8AB882-66F8-4515-8262-015552F4EAA1}"/>
              </a:ext>
            </a:extLst>
          </p:cNvPr>
          <p:cNvSpPr txBox="1">
            <a:spLocks/>
          </p:cNvSpPr>
          <p:nvPr/>
        </p:nvSpPr>
        <p:spPr>
          <a:xfrm>
            <a:off x="528917" y="152891"/>
            <a:ext cx="5567083" cy="9694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/>
              <a:t>3GPP TSG-RAN WG4 Meeting #94-e</a:t>
            </a:r>
          </a:p>
          <a:p>
            <a:pPr algn="l"/>
            <a:r>
              <a:rPr lang="en-GB" b="1" dirty="0"/>
              <a:t>Electronic Meeting, Feb.24</a:t>
            </a:r>
            <a:r>
              <a:rPr lang="en-GB" b="1" baseline="30000" dirty="0"/>
              <a:t>th</a:t>
            </a:r>
            <a:r>
              <a:rPr lang="en-GB" b="1" dirty="0"/>
              <a:t> – Mar.6</a:t>
            </a:r>
            <a:r>
              <a:rPr lang="en-GB" b="1" baseline="30000" dirty="0"/>
              <a:t>th</a:t>
            </a:r>
            <a:r>
              <a:rPr lang="en-GB" b="1" dirty="0"/>
              <a:t> 2020</a:t>
            </a:r>
            <a:endParaRPr lang="fi-FI" dirty="0"/>
          </a:p>
          <a:p>
            <a:pPr algn="l"/>
            <a:endParaRPr lang="fi-FI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9325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3D9F-E68F-4051-B219-FD98E9186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08" y="365125"/>
            <a:ext cx="11000792" cy="1325563"/>
          </a:xfrm>
        </p:spPr>
        <p:txBody>
          <a:bodyPr>
            <a:normAutofit/>
          </a:bodyPr>
          <a:lstStyle/>
          <a:p>
            <a:r>
              <a:rPr lang="en-GB" sz="3600" dirty="0"/>
              <a:t>Contributions</a:t>
            </a:r>
            <a:r>
              <a:rPr lang="pl-PL" sz="3600" dirty="0"/>
              <a:t> for</a:t>
            </a:r>
            <a:r>
              <a:rPr lang="fi-FI" sz="3600" dirty="0"/>
              <a:t> RAN4#94e on NR-U BS </a:t>
            </a:r>
            <a:r>
              <a:rPr lang="fi-FI" sz="3600" dirty="0" err="1"/>
              <a:t>Rx</a:t>
            </a:r>
            <a:r>
              <a:rPr lang="fi-FI" sz="3600" dirty="0"/>
              <a:t> </a:t>
            </a:r>
            <a:r>
              <a:rPr lang="fi-FI" sz="3600" dirty="0" err="1"/>
              <a:t>requirements</a:t>
            </a:r>
            <a:endParaRPr lang="fi-FI" sz="3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8F365B9-C0D2-4D8A-B851-4C09C8D5EBB0}"/>
              </a:ext>
            </a:extLst>
          </p:cNvPr>
          <p:cNvSpPr/>
          <p:nvPr/>
        </p:nvSpPr>
        <p:spPr>
          <a:xfrm>
            <a:off x="353008" y="2028651"/>
            <a:ext cx="1100079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R4-2000985</a:t>
            </a:r>
            <a:r>
              <a:rPr lang="en-GB" dirty="0"/>
              <a:t>, </a:t>
            </a:r>
            <a:r>
              <a:rPr lang="pl-PL" dirty="0"/>
              <a:t>CR for NR-U RX </a:t>
            </a:r>
            <a:r>
              <a:rPr lang="pl-PL" dirty="0" err="1"/>
              <a:t>requirement</a:t>
            </a:r>
            <a:r>
              <a:rPr lang="en-GB" dirty="0"/>
              <a:t>, </a:t>
            </a:r>
            <a:r>
              <a:rPr lang="pl-PL" dirty="0"/>
              <a:t>ZTE Corporation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R4-2000821</a:t>
            </a:r>
            <a:r>
              <a:rPr lang="en-GB" dirty="0"/>
              <a:t>, </a:t>
            </a:r>
            <a:r>
              <a:rPr lang="pl-PL" dirty="0"/>
              <a:t>NR-U BS REFSENS</a:t>
            </a:r>
            <a:r>
              <a:rPr lang="en-GB" dirty="0"/>
              <a:t>, </a:t>
            </a:r>
            <a:r>
              <a:rPr lang="pl-PL" dirty="0" err="1"/>
              <a:t>Huawei</a:t>
            </a:r>
            <a:r>
              <a:rPr lang="pl-PL" dirty="0"/>
              <a:t>, </a:t>
            </a:r>
            <a:r>
              <a:rPr lang="pl-PL" dirty="0" err="1"/>
              <a:t>HiSilicon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R4-2000822</a:t>
            </a:r>
            <a:r>
              <a:rPr lang="en-GB" dirty="0"/>
              <a:t>, </a:t>
            </a:r>
            <a:r>
              <a:rPr lang="pl-PL" dirty="0"/>
              <a:t>NR-U BS </a:t>
            </a:r>
            <a:r>
              <a:rPr lang="pl-PL" dirty="0" err="1"/>
              <a:t>dynamic</a:t>
            </a:r>
            <a:r>
              <a:rPr lang="pl-PL" dirty="0"/>
              <a:t> </a:t>
            </a:r>
            <a:r>
              <a:rPr lang="pl-PL" dirty="0" err="1"/>
              <a:t>range</a:t>
            </a:r>
            <a:r>
              <a:rPr lang="en-GB" dirty="0"/>
              <a:t>, </a:t>
            </a:r>
            <a:r>
              <a:rPr lang="pl-PL" dirty="0" err="1"/>
              <a:t>Huawei</a:t>
            </a:r>
            <a:r>
              <a:rPr lang="pl-PL" dirty="0"/>
              <a:t>, </a:t>
            </a:r>
            <a:r>
              <a:rPr lang="pl-PL" dirty="0" err="1"/>
              <a:t>HiSilicon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R4-2000982</a:t>
            </a:r>
            <a:r>
              <a:rPr lang="en-GB" dirty="0"/>
              <a:t>, S</a:t>
            </a:r>
            <a:r>
              <a:rPr lang="pl-PL" dirty="0" err="1"/>
              <a:t>imulation</a:t>
            </a:r>
            <a:r>
              <a:rPr lang="pl-PL" dirty="0"/>
              <a:t> </a:t>
            </a:r>
            <a:r>
              <a:rPr lang="pl-PL" dirty="0" err="1"/>
              <a:t>results</a:t>
            </a:r>
            <a:r>
              <a:rPr lang="pl-PL" dirty="0"/>
              <a:t> for NR-U BS RX FRC</a:t>
            </a:r>
            <a:r>
              <a:rPr lang="en-GB" dirty="0"/>
              <a:t>, </a:t>
            </a:r>
            <a:r>
              <a:rPr lang="pl-PL" dirty="0"/>
              <a:t>ZTE Corporation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R4-2000983</a:t>
            </a:r>
            <a:r>
              <a:rPr lang="en-GB" dirty="0"/>
              <a:t>, </a:t>
            </a:r>
            <a:r>
              <a:rPr lang="pl-PL" dirty="0"/>
              <a:t>NR-U BS RX REFSENS and </a:t>
            </a:r>
            <a:r>
              <a:rPr lang="pl-PL" dirty="0" err="1"/>
              <a:t>dynamic</a:t>
            </a:r>
            <a:r>
              <a:rPr lang="pl-PL" dirty="0"/>
              <a:t> </a:t>
            </a:r>
            <a:r>
              <a:rPr lang="pl-PL" dirty="0" err="1"/>
              <a:t>range</a:t>
            </a:r>
            <a:r>
              <a:rPr lang="pl-PL" dirty="0"/>
              <a:t> </a:t>
            </a:r>
            <a:r>
              <a:rPr lang="pl-PL" dirty="0" err="1"/>
              <a:t>requirement</a:t>
            </a:r>
            <a:r>
              <a:rPr lang="en-GB" dirty="0"/>
              <a:t>, </a:t>
            </a:r>
            <a:r>
              <a:rPr lang="pl-PL" dirty="0"/>
              <a:t>ZTE Corporation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R4-2000984</a:t>
            </a:r>
            <a:r>
              <a:rPr lang="en-GB" dirty="0"/>
              <a:t>, </a:t>
            </a:r>
            <a:r>
              <a:rPr lang="pl-PL" dirty="0"/>
              <a:t>NR-U BS RX ICS </a:t>
            </a:r>
            <a:r>
              <a:rPr lang="pl-PL" dirty="0" err="1"/>
              <a:t>requirement</a:t>
            </a:r>
            <a:r>
              <a:rPr lang="en-GB" dirty="0"/>
              <a:t>, </a:t>
            </a:r>
            <a:r>
              <a:rPr lang="pl-PL" dirty="0"/>
              <a:t>ZTE Corporation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R4-2001463</a:t>
            </a:r>
            <a:r>
              <a:rPr lang="en-GB" dirty="0"/>
              <a:t>, </a:t>
            </a:r>
            <a:r>
              <a:rPr lang="pl-PL" dirty="0" err="1"/>
              <a:t>Discussion</a:t>
            </a:r>
            <a:r>
              <a:rPr lang="pl-PL" dirty="0"/>
              <a:t> and </a:t>
            </a:r>
            <a:r>
              <a:rPr lang="pl-PL" dirty="0" err="1"/>
              <a:t>simulation</a:t>
            </a:r>
            <a:r>
              <a:rPr lang="pl-PL" dirty="0"/>
              <a:t> </a:t>
            </a:r>
            <a:r>
              <a:rPr lang="pl-PL" dirty="0" err="1"/>
              <a:t>results</a:t>
            </a:r>
            <a:r>
              <a:rPr lang="pl-PL" dirty="0"/>
              <a:t> for NR-U BS REFSENS/ICS</a:t>
            </a:r>
            <a:r>
              <a:rPr lang="en-GB" dirty="0"/>
              <a:t>, </a:t>
            </a:r>
            <a:r>
              <a:rPr lang="pl-PL" dirty="0" err="1"/>
              <a:t>Huawei</a:t>
            </a:r>
            <a:r>
              <a:rPr lang="pl-PL" dirty="0"/>
              <a:t>, </a:t>
            </a:r>
            <a:r>
              <a:rPr lang="pl-PL" dirty="0" err="1"/>
              <a:t>HiSilicon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R4-2001464</a:t>
            </a:r>
            <a:r>
              <a:rPr lang="en-GB" dirty="0"/>
              <a:t>, </a:t>
            </a:r>
            <a:r>
              <a:rPr lang="pl-PL" dirty="0" err="1"/>
              <a:t>Discussion</a:t>
            </a:r>
            <a:r>
              <a:rPr lang="pl-PL" dirty="0"/>
              <a:t> and </a:t>
            </a:r>
            <a:r>
              <a:rPr lang="pl-PL" dirty="0" err="1"/>
              <a:t>simulation</a:t>
            </a:r>
            <a:r>
              <a:rPr lang="pl-PL" dirty="0"/>
              <a:t> </a:t>
            </a:r>
            <a:r>
              <a:rPr lang="pl-PL" dirty="0" err="1"/>
              <a:t>results</a:t>
            </a:r>
            <a:r>
              <a:rPr lang="pl-PL" dirty="0"/>
              <a:t> for NR-U BS </a:t>
            </a:r>
            <a:r>
              <a:rPr lang="pl-PL" dirty="0" err="1"/>
              <a:t>Dynamic</a:t>
            </a:r>
            <a:r>
              <a:rPr lang="pl-PL" dirty="0"/>
              <a:t> </a:t>
            </a:r>
            <a:r>
              <a:rPr lang="pl-PL" dirty="0" err="1"/>
              <a:t>range</a:t>
            </a:r>
            <a:r>
              <a:rPr lang="en-GB" dirty="0"/>
              <a:t>, </a:t>
            </a:r>
            <a:r>
              <a:rPr lang="pl-PL" dirty="0" err="1"/>
              <a:t>Huawei</a:t>
            </a:r>
            <a:r>
              <a:rPr lang="pl-PL" dirty="0"/>
              <a:t>, </a:t>
            </a:r>
            <a:r>
              <a:rPr lang="pl-PL" dirty="0" err="1"/>
              <a:t>HiSilicon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R4-2001465</a:t>
            </a:r>
            <a:r>
              <a:rPr lang="en-GB" dirty="0"/>
              <a:t>, </a:t>
            </a:r>
            <a:r>
              <a:rPr lang="pl-PL" dirty="0" err="1"/>
              <a:t>Discussion</a:t>
            </a:r>
            <a:r>
              <a:rPr lang="pl-PL" dirty="0"/>
              <a:t> on FRC </a:t>
            </a:r>
            <a:r>
              <a:rPr lang="pl-PL" dirty="0" err="1"/>
              <a:t>definition</a:t>
            </a:r>
            <a:r>
              <a:rPr lang="pl-PL" dirty="0"/>
              <a:t> for NR-U BS REFSENS and </a:t>
            </a:r>
            <a:r>
              <a:rPr lang="pl-PL" dirty="0" err="1"/>
              <a:t>Dynamic</a:t>
            </a:r>
            <a:r>
              <a:rPr lang="pl-PL" dirty="0"/>
              <a:t> </a:t>
            </a:r>
            <a:r>
              <a:rPr lang="pl-PL" dirty="0" err="1"/>
              <a:t>range</a:t>
            </a:r>
            <a:r>
              <a:rPr lang="en-GB" dirty="0"/>
              <a:t>, </a:t>
            </a:r>
            <a:r>
              <a:rPr lang="pl-PL" dirty="0" err="1"/>
              <a:t>Huawei</a:t>
            </a:r>
            <a:r>
              <a:rPr lang="pl-PL" dirty="0"/>
              <a:t>, </a:t>
            </a:r>
            <a:r>
              <a:rPr lang="pl-PL" dirty="0" err="1"/>
              <a:t>HiSilicon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R4-2001674</a:t>
            </a:r>
            <a:r>
              <a:rPr lang="en-GB" dirty="0"/>
              <a:t>, </a:t>
            </a:r>
            <a:r>
              <a:rPr lang="pl-PL" dirty="0"/>
              <a:t>NR-U BS </a:t>
            </a:r>
            <a:r>
              <a:rPr lang="pl-PL" dirty="0" err="1"/>
              <a:t>receiver</a:t>
            </a:r>
            <a:r>
              <a:rPr lang="pl-PL" dirty="0"/>
              <a:t> </a:t>
            </a:r>
            <a:r>
              <a:rPr lang="pl-PL" dirty="0" err="1"/>
              <a:t>requirements</a:t>
            </a:r>
            <a:r>
              <a:rPr lang="en-GB" dirty="0"/>
              <a:t>, </a:t>
            </a:r>
            <a:r>
              <a:rPr lang="pl-PL" dirty="0"/>
              <a:t>Nokia, Nokia Shanghai Bell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R4-2001675</a:t>
            </a:r>
            <a:r>
              <a:rPr lang="en-GB" dirty="0"/>
              <a:t>, </a:t>
            </a:r>
            <a:r>
              <a:rPr lang="pl-PL" dirty="0" err="1"/>
              <a:t>Summary</a:t>
            </a:r>
            <a:r>
              <a:rPr lang="pl-PL" dirty="0"/>
              <a:t> of </a:t>
            </a:r>
            <a:r>
              <a:rPr lang="pl-PL" dirty="0" err="1"/>
              <a:t>simulation</a:t>
            </a:r>
            <a:r>
              <a:rPr lang="pl-PL" dirty="0"/>
              <a:t> </a:t>
            </a:r>
            <a:r>
              <a:rPr lang="pl-PL" dirty="0" err="1"/>
              <a:t>results</a:t>
            </a:r>
            <a:r>
              <a:rPr lang="pl-PL" dirty="0"/>
              <a:t> for NR-U BS </a:t>
            </a:r>
            <a:r>
              <a:rPr lang="pl-PL" dirty="0" err="1"/>
              <a:t>Rx</a:t>
            </a:r>
            <a:r>
              <a:rPr lang="pl-PL" dirty="0"/>
              <a:t> FRC</a:t>
            </a:r>
            <a:r>
              <a:rPr lang="en-GB" dirty="0"/>
              <a:t>, </a:t>
            </a:r>
            <a:r>
              <a:rPr lang="pl-PL" dirty="0"/>
              <a:t>Nokia, Nokia Shanghai Bell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R4-2001727</a:t>
            </a:r>
            <a:r>
              <a:rPr lang="en-GB" dirty="0"/>
              <a:t>, </a:t>
            </a:r>
            <a:r>
              <a:rPr lang="pl-PL" dirty="0"/>
              <a:t>Update to NR-U FRC definitione</a:t>
            </a:r>
            <a:r>
              <a:rPr lang="en-GB" dirty="0"/>
              <a:t>, </a:t>
            </a:r>
            <a:r>
              <a:rPr lang="pl-PL" dirty="0"/>
              <a:t>Ericsson, Nokia, Nokia Shanghai Bell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R4-2001728</a:t>
            </a:r>
            <a:r>
              <a:rPr lang="en-GB" dirty="0"/>
              <a:t>, </a:t>
            </a:r>
            <a:r>
              <a:rPr lang="pl-PL" dirty="0"/>
              <a:t>NR-U BS RX </a:t>
            </a:r>
            <a:r>
              <a:rPr lang="pl-PL" dirty="0" err="1"/>
              <a:t>Simulation</a:t>
            </a:r>
            <a:r>
              <a:rPr lang="pl-PL" dirty="0"/>
              <a:t> </a:t>
            </a:r>
            <a:r>
              <a:rPr lang="pl-PL" dirty="0" err="1"/>
              <a:t>Results</a:t>
            </a:r>
            <a:r>
              <a:rPr lang="en-GB" dirty="0"/>
              <a:t>, </a:t>
            </a:r>
            <a:r>
              <a:rPr lang="pl-PL" dirty="0"/>
              <a:t>Ericsson</a:t>
            </a:r>
          </a:p>
        </p:txBody>
      </p:sp>
    </p:spTree>
    <p:extLst>
      <p:ext uri="{BB962C8B-B14F-4D97-AF65-F5344CB8AC3E}">
        <p14:creationId xmlns:p14="http://schemas.microsoft.com/office/powerpoint/2010/main" val="117471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9B318-AE3A-4722-B613-824EB697B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6CB81-3D91-4C5D-A5C8-9F2EE47B7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During RAN4</a:t>
            </a:r>
            <a:r>
              <a:rPr lang="pl-PL" sz="2400" dirty="0"/>
              <a:t>#93 </a:t>
            </a:r>
            <a:r>
              <a:rPr lang="en-GB" sz="2400" dirty="0"/>
              <a:t>meeting simulation assumptions </a:t>
            </a:r>
            <a:r>
              <a:rPr lang="pl-PL" sz="2400" dirty="0"/>
              <a:t>for</a:t>
            </a:r>
            <a:r>
              <a:rPr lang="en-US" sz="2400" dirty="0"/>
              <a:t> </a:t>
            </a:r>
            <a:r>
              <a:rPr lang="pl-PL" sz="2400" dirty="0"/>
              <a:t>NR-U </a:t>
            </a:r>
            <a:r>
              <a:rPr lang="en-GB" sz="2400" dirty="0"/>
              <a:t>FRCs were agreed </a:t>
            </a:r>
            <a:r>
              <a:rPr lang="pl-PL" sz="2400" dirty="0"/>
              <a:t>in [1]. </a:t>
            </a:r>
            <a:r>
              <a:rPr lang="en-GB" sz="2400" dirty="0"/>
              <a:t>Simulation assumptions includes also REFSENSE/ICS FRCs and Dynamic range FRCs. </a:t>
            </a:r>
          </a:p>
          <a:p>
            <a:r>
              <a:rPr lang="pl-PL" sz="2400" dirty="0"/>
              <a:t>On </a:t>
            </a:r>
            <a:r>
              <a:rPr lang="en-GB" sz="2400" dirty="0"/>
              <a:t>RAN4#94e meeting companies noticed that FRCs in [1] are not correctly design:</a:t>
            </a:r>
            <a:endParaRPr lang="pl-PL" sz="2400" dirty="0"/>
          </a:p>
          <a:p>
            <a:pPr lvl="1"/>
            <a:r>
              <a:rPr lang="en-GB" sz="2000" dirty="0"/>
              <a:t>Th</a:t>
            </a:r>
            <a:r>
              <a:rPr lang="pl-PL" sz="2000" dirty="0" err="1"/>
              <a:t>ere</a:t>
            </a:r>
            <a:r>
              <a:rPr lang="pl-PL" sz="2000" dirty="0"/>
              <a:t> </a:t>
            </a:r>
            <a:r>
              <a:rPr lang="en-GB" sz="2000" dirty="0"/>
              <a:t>is</a:t>
            </a:r>
            <a:r>
              <a:rPr lang="pl-PL" sz="2000" dirty="0"/>
              <a:t> </a:t>
            </a:r>
            <a:r>
              <a:rPr lang="en-GB" sz="2000" dirty="0"/>
              <a:t>no interlacing design for 60kHz in RAN1 specification (TS 38.211 clause 4.4.4.6)</a:t>
            </a:r>
          </a:p>
          <a:p>
            <a:pPr lvl="1"/>
            <a:r>
              <a:rPr lang="en-GB" sz="2000" dirty="0"/>
              <a:t>There is specific design in TS 38.211 for 15/30kHz interlaces that shall be taken into account</a:t>
            </a:r>
            <a:r>
              <a:rPr lang="pl-PL" sz="2000" dirty="0"/>
              <a:t>. </a:t>
            </a:r>
          </a:p>
          <a:p>
            <a:r>
              <a:rPr lang="pl-PL" altLang="en-GB" sz="2400" dirty="0" err="1"/>
              <a:t>FRCs</a:t>
            </a:r>
            <a:r>
              <a:rPr lang="pl-PL" altLang="en-GB" sz="2400" dirty="0"/>
              <a:t> </a:t>
            </a:r>
            <a:r>
              <a:rPr lang="en-US" altLang="en-GB" sz="2400" dirty="0"/>
              <a:t>parameters are critical </a:t>
            </a:r>
            <a:r>
              <a:rPr lang="pl-PL" altLang="en-GB" sz="2400" dirty="0"/>
              <a:t>to </a:t>
            </a:r>
            <a:r>
              <a:rPr lang="en-US" altLang="en-GB" sz="2400" dirty="0"/>
              <a:t>define Rx wanted signal and interfering signal configurations</a:t>
            </a:r>
            <a:r>
              <a:rPr lang="pl-PL" altLang="en-GB" sz="2400" dirty="0"/>
              <a:t> to </a:t>
            </a:r>
            <a:r>
              <a:rPr lang="en-GB" altLang="en-GB" sz="2400" dirty="0"/>
              <a:t>derive</a:t>
            </a:r>
            <a:r>
              <a:rPr lang="pl-PL" altLang="en-GB" sz="2400" dirty="0"/>
              <a:t> NR-U BS </a:t>
            </a:r>
            <a:r>
              <a:rPr lang="pl-PL" altLang="en-GB" sz="2400" dirty="0" err="1"/>
              <a:t>Rx</a:t>
            </a:r>
            <a:r>
              <a:rPr lang="pl-PL" altLang="en-GB" sz="2400" dirty="0"/>
              <a:t> </a:t>
            </a:r>
            <a:r>
              <a:rPr lang="en-GB" altLang="en-GB" sz="2400" dirty="0"/>
              <a:t>requirements</a:t>
            </a:r>
            <a:r>
              <a:rPr lang="pl-PL" altLang="en-GB" sz="2400" dirty="0"/>
              <a:t>, </a:t>
            </a:r>
            <a:r>
              <a:rPr lang="en-GB" altLang="en-GB" sz="2400" dirty="0"/>
              <a:t>that</a:t>
            </a:r>
            <a:r>
              <a:rPr lang="en-US" altLang="en-GB" sz="2400" dirty="0"/>
              <a:t> are essential to finished Rel-16 NR-U WI.</a:t>
            </a:r>
            <a:endParaRPr lang="en-US" altLang="en-GB" sz="2000" dirty="0"/>
          </a:p>
          <a:p>
            <a:endParaRPr lang="pl-PL" sz="2400" dirty="0"/>
          </a:p>
          <a:p>
            <a:pPr marL="0" indent="0">
              <a:buNone/>
            </a:pPr>
            <a:r>
              <a:rPr lang="pl-PL" sz="2400" dirty="0"/>
              <a:t>[1] R4-1916162, WF on NR-U BS RF RX FRC, ZTE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58665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4593B-6BBD-42A4-A714-E12A9ABBE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F00DB-1C27-4C92-B14D-294613552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This WF </a:t>
            </a:r>
            <a:r>
              <a:rPr lang="en-GB" sz="2400" dirty="0"/>
              <a:t>is</a:t>
            </a:r>
            <a:r>
              <a:rPr lang="en-US" sz="2400" dirty="0"/>
              <a:t> supplement to simulation assumption for BS Rx requirements agreed during RAN4#93 meeting in R4-1916162</a:t>
            </a:r>
            <a:r>
              <a:rPr lang="pl-PL" sz="2400" dirty="0"/>
              <a:t> and </a:t>
            </a:r>
            <a:r>
              <a:rPr lang="en-GB" sz="2400" dirty="0"/>
              <a:t>correct FRCs design</a:t>
            </a:r>
            <a:r>
              <a:rPr lang="pl-PL" sz="2400" dirty="0"/>
              <a:t>.</a:t>
            </a:r>
          </a:p>
          <a:p>
            <a:r>
              <a:rPr lang="en-US" sz="2400" dirty="0"/>
              <a:t>All other simulation assumption except FRCs, are as </a:t>
            </a:r>
            <a:r>
              <a:rPr lang="en-GB" sz="2400" dirty="0"/>
              <a:t>agreed</a:t>
            </a:r>
            <a:r>
              <a:rPr lang="pl-PL" sz="2400" dirty="0"/>
              <a:t> </a:t>
            </a:r>
            <a:r>
              <a:rPr lang="en-US" sz="2400" dirty="0"/>
              <a:t>in R4-1916162. </a:t>
            </a:r>
            <a:endParaRPr lang="pl-PL" sz="2400" dirty="0"/>
          </a:p>
          <a:p>
            <a:r>
              <a:rPr lang="en-GB" sz="2400" dirty="0"/>
              <a:t>Companies are encourage </a:t>
            </a:r>
            <a:r>
              <a:rPr lang="pl-PL" sz="2400" dirty="0"/>
              <a:t>to </a:t>
            </a:r>
            <a:r>
              <a:rPr lang="en-GB" sz="2400" dirty="0"/>
              <a:t>provide SNR simulation results based on assumption in R4-1916162 and FRCs agreements captured in this </a:t>
            </a:r>
            <a:r>
              <a:rPr lang="pl-PL" sz="2400" dirty="0"/>
              <a:t>WF for </a:t>
            </a:r>
            <a:r>
              <a:rPr lang="en-GB" sz="2400" dirty="0"/>
              <a:t>next RAN4 meeting</a:t>
            </a:r>
            <a:r>
              <a:rPr lang="pl-PL" sz="2400" dirty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82659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4593B-6BBD-42A4-A714-E12A9ABBE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F00DB-1C27-4C92-B14D-294613552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On 60kHz SCS </a:t>
            </a:r>
            <a:r>
              <a:rPr lang="en-GB" dirty="0"/>
              <a:t>FRCs</a:t>
            </a:r>
            <a:r>
              <a:rPr lang="pl-PL" dirty="0"/>
              <a:t>:</a:t>
            </a:r>
          </a:p>
          <a:p>
            <a:pPr lvl="1"/>
            <a:r>
              <a:rPr lang="en-GB" dirty="0"/>
              <a:t>It is agreed to not define FRC</a:t>
            </a:r>
            <a:r>
              <a:rPr lang="pl-PL" dirty="0"/>
              <a:t> </a:t>
            </a:r>
            <a:r>
              <a:rPr lang="en-GB" dirty="0"/>
              <a:t>with interlacing for NR-U</a:t>
            </a:r>
            <a:r>
              <a:rPr lang="pl-PL" dirty="0"/>
              <a:t> </a:t>
            </a:r>
            <a:r>
              <a:rPr lang="en-GB" dirty="0"/>
              <a:t>due</a:t>
            </a:r>
            <a:r>
              <a:rPr lang="pl-PL" dirty="0"/>
              <a:t> to </a:t>
            </a:r>
            <a:r>
              <a:rPr lang="pl-PL" dirty="0" err="1"/>
              <a:t>lack</a:t>
            </a:r>
            <a:r>
              <a:rPr lang="pl-PL" dirty="0"/>
              <a:t> of RAN1 </a:t>
            </a:r>
            <a:r>
              <a:rPr lang="pl-PL" dirty="0" err="1"/>
              <a:t>interlacing</a:t>
            </a:r>
            <a:r>
              <a:rPr lang="pl-PL" dirty="0"/>
              <a:t> design for 60 kHz.</a:t>
            </a:r>
          </a:p>
          <a:p>
            <a:pPr lvl="1"/>
            <a:r>
              <a:rPr lang="en-GB" dirty="0"/>
              <a:t>Following options are consider for 60 kHz SCS instead of interlace:</a:t>
            </a:r>
          </a:p>
          <a:p>
            <a:pPr marL="457200" lvl="1" indent="0">
              <a:buNone/>
            </a:pPr>
            <a:r>
              <a:rPr lang="pl-PL" dirty="0"/>
              <a:t> </a:t>
            </a:r>
          </a:p>
          <a:p>
            <a:pPr marL="457200" lvl="1" indent="0">
              <a:buNone/>
            </a:pPr>
            <a:r>
              <a:rPr lang="en-US" dirty="0"/>
              <a:t>Option 1: FRCs for 60kHz SCS from NR Rel-15 can be reused</a:t>
            </a:r>
            <a:r>
              <a:rPr lang="pl-PL" dirty="0"/>
              <a:t>.</a:t>
            </a:r>
            <a:r>
              <a:rPr lang="en-US" dirty="0"/>
              <a:t> </a:t>
            </a:r>
            <a:endParaRPr lang="pl-PL" dirty="0"/>
          </a:p>
          <a:p>
            <a:pPr marL="457200" lvl="1" indent="0">
              <a:buNone/>
            </a:pPr>
            <a:r>
              <a:rPr lang="pl-PL" sz="1800" dirty="0">
                <a:solidFill>
                  <a:srgbClr val="FF0000"/>
                </a:solidFill>
              </a:rPr>
              <a:t>(</a:t>
            </a:r>
            <a:r>
              <a:rPr lang="en-GB" sz="1800" dirty="0">
                <a:solidFill>
                  <a:srgbClr val="FF0000"/>
                </a:solidFill>
              </a:rPr>
              <a:t>Supported</a:t>
            </a:r>
            <a:r>
              <a:rPr lang="pl-PL" sz="1800" dirty="0">
                <a:solidFill>
                  <a:srgbClr val="FF0000"/>
                </a:solidFill>
              </a:rPr>
              <a:t> by: Nokia)</a:t>
            </a:r>
          </a:p>
          <a:p>
            <a:pPr marL="457200" lvl="1" indent="0">
              <a:buNone/>
            </a:pPr>
            <a:r>
              <a:rPr lang="pl-PL" dirty="0"/>
              <a:t> </a:t>
            </a:r>
            <a:r>
              <a:rPr lang="en-US" dirty="0"/>
              <a:t>Option 2: </a:t>
            </a:r>
            <a:r>
              <a:rPr lang="pl-PL" dirty="0"/>
              <a:t>N</a:t>
            </a:r>
            <a:r>
              <a:rPr lang="en-US" dirty="0" err="1"/>
              <a:t>ew</a:t>
            </a:r>
            <a:r>
              <a:rPr lang="en-US" dirty="0"/>
              <a:t> FRC for 60kHz SCS occupying more than 80% CBW are needed.</a:t>
            </a:r>
            <a:r>
              <a:rPr lang="pl-PL" dirty="0"/>
              <a:t> </a:t>
            </a:r>
            <a:r>
              <a:rPr lang="pl-PL" sz="1800" dirty="0">
                <a:solidFill>
                  <a:srgbClr val="FF0000"/>
                </a:solidFill>
              </a:rPr>
              <a:t>(</a:t>
            </a:r>
            <a:r>
              <a:rPr lang="en-GB" sz="1800" dirty="0">
                <a:solidFill>
                  <a:srgbClr val="FF0000"/>
                </a:solidFill>
              </a:rPr>
              <a:t>Supported</a:t>
            </a:r>
            <a:r>
              <a:rPr lang="pl-PL" sz="1800" dirty="0">
                <a:solidFill>
                  <a:srgbClr val="FF0000"/>
                </a:solidFill>
              </a:rPr>
              <a:t> by: ZTE)</a:t>
            </a:r>
            <a:endParaRPr lang="en-US" sz="1800" dirty="0">
              <a:solidFill>
                <a:srgbClr val="FF0000"/>
              </a:solidFill>
            </a:endParaRP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11590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4593B-6BBD-42A4-A714-E12A9ABBE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F00DB-1C27-4C92-B14D-294613552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On </a:t>
            </a:r>
            <a:r>
              <a:rPr lang="en-GB" dirty="0"/>
              <a:t>NR-U FRCs interlace </a:t>
            </a:r>
            <a:r>
              <a:rPr lang="en-GB" dirty="0" err="1"/>
              <a:t>arragement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Following options </a:t>
            </a:r>
            <a:r>
              <a:rPr lang="pl-PL" dirty="0" err="1"/>
              <a:t>are</a:t>
            </a:r>
            <a:r>
              <a:rPr lang="en-GB" dirty="0"/>
              <a:t> consider:</a:t>
            </a:r>
          </a:p>
          <a:p>
            <a:pPr lvl="1"/>
            <a:endParaRPr lang="pl-PL" dirty="0"/>
          </a:p>
          <a:p>
            <a:pPr lvl="1"/>
            <a:r>
              <a:rPr lang="en-US" dirty="0"/>
              <a:t>Option 1: No overlapping, all interlaces can have different number of RBs.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(supported by: Huawei)</a:t>
            </a:r>
          </a:p>
          <a:p>
            <a:pPr lvl="1"/>
            <a:r>
              <a:rPr lang="en-US" dirty="0"/>
              <a:t>Option 3: No overlapping, all interlaces have the same number of RBs.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(supported by: Ericsson, Nokia)</a:t>
            </a:r>
          </a:p>
          <a:p>
            <a:pPr lvl="1"/>
            <a:r>
              <a:rPr lang="en-US" dirty="0"/>
              <a:t>Option 4: overlapping if necessary, all interlaces have the same number of RBs.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(supported by: ZTE)</a:t>
            </a:r>
            <a:endParaRPr lang="pl-PL" sz="18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pl-PL" sz="18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410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4593B-6BBD-42A4-A714-E12A9ABBE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F00DB-1C27-4C92-B14D-294613552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/>
              <a:t>Following tables present detailed interlace arrangements for NR FRCs: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r>
              <a:rPr lang="pl-PL" dirty="0"/>
              <a:t>[To be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after</a:t>
            </a:r>
            <a:r>
              <a:rPr lang="pl-PL" dirty="0"/>
              <a:t> one of the </a:t>
            </a:r>
            <a:r>
              <a:rPr lang="pl-PL" dirty="0" err="1"/>
              <a:t>option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agreed</a:t>
            </a:r>
            <a:r>
              <a:rPr lang="pl-PL" dirty="0"/>
              <a:t>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2486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5EF91AF809AE43A424EC0312E4EB1E" ma:contentTypeVersion="12" ma:contentTypeDescription="Create a new document." ma:contentTypeScope="" ma:versionID="080f632b1d75eb10d649980e927d089a">
  <xsd:schema xmlns:xsd="http://www.w3.org/2001/XMLSchema" xmlns:xs="http://www.w3.org/2001/XMLSchema" xmlns:p="http://schemas.microsoft.com/office/2006/metadata/properties" xmlns:ns3="71c5aaf6-e6ce-465b-b873-5148d2a4c105" xmlns:ns4="519aa99c-1cb5-4104-b3e5-ac8884ba5a7d" xmlns:ns5="936d0624-2001-4056-8050-3a07bbfa14f8" targetNamespace="http://schemas.microsoft.com/office/2006/metadata/properties" ma:root="true" ma:fieldsID="b603f113c13c4af0fc571a8510573497" ns3:_="" ns4:_="" ns5:_="">
    <xsd:import namespace="71c5aaf6-e6ce-465b-b873-5148d2a4c105"/>
    <xsd:import namespace="519aa99c-1cb5-4104-b3e5-ac8884ba5a7d"/>
    <xsd:import namespace="936d0624-2001-4056-8050-3a07bbfa14f8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SharingHintHash" minOccurs="0"/>
                <xsd:element ref="ns5:MediaServiceMetadata" minOccurs="0"/>
                <xsd:element ref="ns5:MediaServiceFastMetadata" minOccurs="0"/>
                <xsd:element ref="ns4:SharedWithUsers" minOccurs="0"/>
                <xsd:element ref="ns4:SharedWithDetails" minOccurs="0"/>
                <xsd:element ref="ns5:MediaServiceDateTaken" minOccurs="0"/>
                <xsd:element ref="ns5:MediaServiceAutoTags" minOccurs="0"/>
                <xsd:element ref="ns5:MediaServiceOCR" minOccurs="0"/>
                <xsd:element ref="ns5:MediaServiceGenerationTime" minOccurs="0"/>
                <xsd:element ref="ns5:MediaServiceEventHashCode" minOccurs="0"/>
                <xsd:element ref="ns5:MediaServiceAutoKeyPoints" minOccurs="0"/>
                <xsd:element ref="ns5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9aa99c-1cb5-4104-b3e5-ac8884ba5a7d" elementFormDefault="qualified">
    <xsd:import namespace="http://schemas.microsoft.com/office/2006/documentManagement/types"/>
    <xsd:import namespace="http://schemas.microsoft.com/office/infopath/2007/PartnerControls"/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d0624-2001-4056-8050-3a07bbfa14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A19FC1-7D61-4B94-B01C-2983F070404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2B012AC6-8028-4F4E-9BD1-1490217BC19F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DDC953E0-B84F-4B48-873C-05B785D2B9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519aa99c-1cb5-4104-b3e5-ac8884ba5a7d"/>
    <ds:schemaRef ds:uri="936d0624-2001-4056-8050-3a07bbfa14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CC67015-1F8C-4BF1-833B-E6CAA47D3C3F}">
  <ds:schemaRefs>
    <ds:schemaRef ds:uri="http://schemas.microsoft.com/office/2006/metadata/properties"/>
    <ds:schemaRef ds:uri="71c5aaf6-e6ce-465b-b873-5148d2a4c105"/>
    <ds:schemaRef ds:uri="http://purl.org/dc/terms/"/>
    <ds:schemaRef ds:uri="936d0624-2001-4056-8050-3a07bbfa14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519aa99c-1cb5-4104-b3e5-ac8884ba5a7d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C60C4DB3-0DEA-43F0-BC74-5D755D30D7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577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WF on NR-U FRCs</vt:lpstr>
      <vt:lpstr>Contributions for RAN4#94e on NR-U BS Rx requirements</vt:lpstr>
      <vt:lpstr>Background</vt:lpstr>
      <vt:lpstr>Way forward</vt:lpstr>
      <vt:lpstr>Way forward</vt:lpstr>
      <vt:lpstr>Way forward</vt:lpstr>
      <vt:lpstr>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TS referencing rules</dc:title>
  <dc:creator>Nokia-user</dc:creator>
  <cp:lastModifiedBy>Golebiowski, Bartlomiej (Nokia - PL/Wroclaw)</cp:lastModifiedBy>
  <cp:revision>28</cp:revision>
  <dcterms:created xsi:type="dcterms:W3CDTF">2020-02-28T12:26:05Z</dcterms:created>
  <dcterms:modified xsi:type="dcterms:W3CDTF">2020-03-02T22:05:29Z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0x010100A65EF91AF809AE43A424EC0312E4EB1E</vt:lpwstr>
  </property>
</Properties>
</file>